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1" r:id="rId4"/>
  </p:sldMasterIdLst>
  <p:notesMasterIdLst>
    <p:notesMasterId r:id="rId23"/>
  </p:notesMasterIdLst>
  <p:handoutMasterIdLst>
    <p:handoutMasterId r:id="rId24"/>
  </p:handoutMasterIdLst>
  <p:sldIdLst>
    <p:sldId id="256" r:id="rId5"/>
    <p:sldId id="258" r:id="rId6"/>
    <p:sldId id="260" r:id="rId7"/>
    <p:sldId id="290" r:id="rId8"/>
    <p:sldId id="291" r:id="rId9"/>
    <p:sldId id="292" r:id="rId10"/>
    <p:sldId id="286" r:id="rId11"/>
    <p:sldId id="261" r:id="rId12"/>
    <p:sldId id="295" r:id="rId13"/>
    <p:sldId id="285" r:id="rId14"/>
    <p:sldId id="289" r:id="rId15"/>
    <p:sldId id="264" r:id="rId16"/>
    <p:sldId id="322" r:id="rId17"/>
    <p:sldId id="297" r:id="rId18"/>
    <p:sldId id="288" r:id="rId19"/>
    <p:sldId id="293" r:id="rId20"/>
    <p:sldId id="267" r:id="rId21"/>
    <p:sldId id="287" r:id="rId22"/>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a:srgbClr val="8BE1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479B4C-F62E-4570-A3AD-1F29C3DA4577}" v="71" dt="2025-09-11T08:57:40.2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0" d="100"/>
          <a:sy n="90" d="100"/>
        </p:scale>
        <p:origin x="1234" y="-20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9090" name="Rectangle 2"/>
          <p:cNvSpPr>
            <a:spLocks noGrp="1" noChangeArrowheads="1"/>
          </p:cNvSpPr>
          <p:nvPr>
            <p:ph type="hdr" sz="quarter"/>
          </p:nvPr>
        </p:nvSpPr>
        <p:spPr bwMode="auto">
          <a:xfrm>
            <a:off x="1" y="0"/>
            <a:ext cx="2946134" cy="49625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cs typeface="+mn-cs"/>
              </a:defRPr>
            </a:lvl1pPr>
          </a:lstStyle>
          <a:p>
            <a:pPr>
              <a:defRPr/>
            </a:pPr>
            <a:endParaRPr lang="en-GB"/>
          </a:p>
        </p:txBody>
      </p:sp>
      <p:sp>
        <p:nvSpPr>
          <p:cNvPr id="89091" name="Rectangle 3"/>
          <p:cNvSpPr>
            <a:spLocks noGrp="1" noChangeArrowheads="1"/>
          </p:cNvSpPr>
          <p:nvPr>
            <p:ph type="dt" sz="quarter" idx="1"/>
          </p:nvPr>
        </p:nvSpPr>
        <p:spPr bwMode="auto">
          <a:xfrm>
            <a:off x="3849955" y="0"/>
            <a:ext cx="2946134" cy="49625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cs typeface="+mn-cs"/>
              </a:defRPr>
            </a:lvl1pPr>
          </a:lstStyle>
          <a:p>
            <a:pPr>
              <a:defRPr/>
            </a:pPr>
            <a:endParaRPr lang="en-GB"/>
          </a:p>
        </p:txBody>
      </p:sp>
      <p:sp>
        <p:nvSpPr>
          <p:cNvPr id="89092" name="Rectangle 4"/>
          <p:cNvSpPr>
            <a:spLocks noGrp="1" noChangeArrowheads="1"/>
          </p:cNvSpPr>
          <p:nvPr>
            <p:ph type="ftr" sz="quarter" idx="2"/>
          </p:nvPr>
        </p:nvSpPr>
        <p:spPr bwMode="auto">
          <a:xfrm>
            <a:off x="1" y="9428801"/>
            <a:ext cx="2946134" cy="496252"/>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cs typeface="+mn-cs"/>
              </a:defRPr>
            </a:lvl1pPr>
          </a:lstStyle>
          <a:p>
            <a:pPr>
              <a:defRPr/>
            </a:pPr>
            <a:endParaRPr lang="en-GB"/>
          </a:p>
        </p:txBody>
      </p:sp>
      <p:sp>
        <p:nvSpPr>
          <p:cNvPr id="89093" name="Rectangle 5"/>
          <p:cNvSpPr>
            <a:spLocks noGrp="1" noChangeArrowheads="1"/>
          </p:cNvSpPr>
          <p:nvPr>
            <p:ph type="sldNum" sz="quarter" idx="3"/>
          </p:nvPr>
        </p:nvSpPr>
        <p:spPr bwMode="auto">
          <a:xfrm>
            <a:off x="3849955" y="9428801"/>
            <a:ext cx="2946134" cy="496252"/>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cs typeface="+mn-cs"/>
              </a:defRPr>
            </a:lvl1pPr>
          </a:lstStyle>
          <a:p>
            <a:pPr>
              <a:defRPr/>
            </a:pPr>
            <a:fld id="{FD342BBC-1E8B-424F-8F96-47CB4C0D462C}" type="slidenum">
              <a:rPr lang="en-GB"/>
              <a:pPr>
                <a:defRPr/>
              </a:pPr>
              <a:t>‹#›</a:t>
            </a:fld>
            <a:endParaRPr lang="en-GB"/>
          </a:p>
        </p:txBody>
      </p:sp>
    </p:spTree>
    <p:extLst>
      <p:ext uri="{BB962C8B-B14F-4D97-AF65-F5344CB8AC3E}">
        <p14:creationId xmlns:p14="http://schemas.microsoft.com/office/powerpoint/2010/main" val="8315879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134" cy="496253"/>
          </a:xfrm>
          <a:prstGeom prst="rect">
            <a:avLst/>
          </a:prstGeom>
        </p:spPr>
        <p:txBody>
          <a:bodyPr vert="horz" lIns="91440" tIns="45720" rIns="91440" bIns="45720" rtlCol="0"/>
          <a:lstStyle>
            <a:lvl1pPr algn="l">
              <a:defRPr sz="1200">
                <a:cs typeface="+mn-cs"/>
              </a:defRPr>
            </a:lvl1pPr>
          </a:lstStyle>
          <a:p>
            <a:pPr>
              <a:defRPr/>
            </a:pPr>
            <a:endParaRPr lang="en-GB"/>
          </a:p>
        </p:txBody>
      </p:sp>
      <p:sp>
        <p:nvSpPr>
          <p:cNvPr id="3" name="Date Placeholder 2"/>
          <p:cNvSpPr>
            <a:spLocks noGrp="1"/>
          </p:cNvSpPr>
          <p:nvPr>
            <p:ph type="dt" idx="1"/>
          </p:nvPr>
        </p:nvSpPr>
        <p:spPr>
          <a:xfrm>
            <a:off x="3849955" y="0"/>
            <a:ext cx="2946134" cy="496253"/>
          </a:xfrm>
          <a:prstGeom prst="rect">
            <a:avLst/>
          </a:prstGeom>
        </p:spPr>
        <p:txBody>
          <a:bodyPr vert="horz" lIns="91440" tIns="45720" rIns="91440" bIns="45720" rtlCol="0"/>
          <a:lstStyle>
            <a:lvl1pPr algn="r">
              <a:defRPr sz="1200">
                <a:cs typeface="+mn-cs"/>
              </a:defRPr>
            </a:lvl1pPr>
          </a:lstStyle>
          <a:p>
            <a:pPr>
              <a:defRPr/>
            </a:pPr>
            <a:fld id="{60A42BCF-E859-41F5-80A1-4AC16FD7D8C8}" type="datetimeFigureOut">
              <a:rPr lang="en-US"/>
              <a:pPr>
                <a:defRPr/>
              </a:pPr>
              <a:t>9/23/2025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0244" y="4715194"/>
            <a:ext cx="5437188" cy="446785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1" y="9428801"/>
            <a:ext cx="2946134" cy="496252"/>
          </a:xfrm>
          <a:prstGeom prst="rect">
            <a:avLst/>
          </a:prstGeom>
        </p:spPr>
        <p:txBody>
          <a:bodyPr vert="horz" lIns="91440" tIns="45720" rIns="91440" bIns="45720" rtlCol="0" anchor="b"/>
          <a:lstStyle>
            <a:lvl1pPr algn="l">
              <a:defRPr sz="1200">
                <a:cs typeface="+mn-cs"/>
              </a:defRPr>
            </a:lvl1pPr>
          </a:lstStyle>
          <a:p>
            <a:pPr>
              <a:defRPr/>
            </a:pPr>
            <a:endParaRPr lang="en-GB"/>
          </a:p>
        </p:txBody>
      </p:sp>
      <p:sp>
        <p:nvSpPr>
          <p:cNvPr id="7" name="Slide Number Placeholder 6"/>
          <p:cNvSpPr>
            <a:spLocks noGrp="1"/>
          </p:cNvSpPr>
          <p:nvPr>
            <p:ph type="sldNum" sz="quarter" idx="5"/>
          </p:nvPr>
        </p:nvSpPr>
        <p:spPr>
          <a:xfrm>
            <a:off x="3849955" y="9428801"/>
            <a:ext cx="2946134" cy="496252"/>
          </a:xfrm>
          <a:prstGeom prst="rect">
            <a:avLst/>
          </a:prstGeom>
        </p:spPr>
        <p:txBody>
          <a:bodyPr vert="horz" lIns="91440" tIns="45720" rIns="91440" bIns="45720" rtlCol="0" anchor="b"/>
          <a:lstStyle>
            <a:lvl1pPr algn="r">
              <a:defRPr sz="1200">
                <a:cs typeface="+mn-cs"/>
              </a:defRPr>
            </a:lvl1pPr>
          </a:lstStyle>
          <a:p>
            <a:pPr>
              <a:defRPr/>
            </a:pPr>
            <a:fld id="{A799743A-3C91-41F4-B0FB-D3094F61BB55}" type="slidenum">
              <a:rPr lang="en-GB"/>
              <a:pPr>
                <a:defRPr/>
              </a:pPr>
              <a:t>‹#›</a:t>
            </a:fld>
            <a:endParaRPr lang="en-GB"/>
          </a:p>
        </p:txBody>
      </p:sp>
    </p:spTree>
    <p:extLst>
      <p:ext uri="{BB962C8B-B14F-4D97-AF65-F5344CB8AC3E}">
        <p14:creationId xmlns:p14="http://schemas.microsoft.com/office/powerpoint/2010/main" val="42242357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1843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25CF051D-DABD-4999-B609-766503F5DCB1}" type="slidenum">
              <a:rPr lang="en-GB" smtClean="0"/>
              <a:pPr>
                <a:defRPr/>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E7AC0A32-1614-4B5A-87F0-2CB080957D97}" type="slidenum">
              <a:rPr lang="en-GB" smtClean="0"/>
              <a:pPr>
                <a:defRPr/>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25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A8CE4581-E193-4FE2-BF36-8C7E43B44229}" type="slidenum">
              <a:rPr lang="en-GB" smtClean="0"/>
              <a:pPr>
                <a:defRPr/>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25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A8CE4581-E193-4FE2-BF36-8C7E43B44229}" type="slidenum">
              <a:rPr lang="en-GB" smtClean="0"/>
              <a:pPr>
                <a:defRPr/>
              </a:pPr>
              <a:t>4</a:t>
            </a:fld>
            <a:endParaRPr lang="en-GB"/>
          </a:p>
        </p:txBody>
      </p:sp>
    </p:spTree>
    <p:extLst>
      <p:ext uri="{BB962C8B-B14F-4D97-AF65-F5344CB8AC3E}">
        <p14:creationId xmlns:p14="http://schemas.microsoft.com/office/powerpoint/2010/main" val="17239763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25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A8CE4581-E193-4FE2-BF36-8C7E43B44229}" type="slidenum">
              <a:rPr lang="en-GB" smtClean="0"/>
              <a:pPr>
                <a:defRPr/>
              </a:pPr>
              <a:t>5</a:t>
            </a:fld>
            <a:endParaRPr lang="en-GB"/>
          </a:p>
        </p:txBody>
      </p:sp>
    </p:spTree>
    <p:extLst>
      <p:ext uri="{BB962C8B-B14F-4D97-AF65-F5344CB8AC3E}">
        <p14:creationId xmlns:p14="http://schemas.microsoft.com/office/powerpoint/2010/main" val="1315174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New RE?</a:t>
            </a:r>
          </a:p>
        </p:txBody>
      </p:sp>
      <p:sp>
        <p:nvSpPr>
          <p:cNvPr id="225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A8CE4581-E193-4FE2-BF36-8C7E43B44229}" type="slidenum">
              <a:rPr lang="en-GB" smtClean="0"/>
              <a:pPr>
                <a:defRPr/>
              </a:pPr>
              <a:t>6</a:t>
            </a:fld>
            <a:endParaRPr lang="en-GB"/>
          </a:p>
        </p:txBody>
      </p:sp>
    </p:spTree>
    <p:extLst>
      <p:ext uri="{BB962C8B-B14F-4D97-AF65-F5344CB8AC3E}">
        <p14:creationId xmlns:p14="http://schemas.microsoft.com/office/powerpoint/2010/main" val="14570143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355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E954E740-80C9-4FBA-B330-CE7F4D298280}" type="slidenum">
              <a:rPr lang="en-GB" smtClean="0"/>
              <a:pPr>
                <a:defRPr/>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C6D83-5F6B-8378-671E-2F04393BE688}"/>
            </a:ext>
          </a:extLst>
        </p:cNvPr>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AD40C986-333F-765A-F06D-F8FA20595DEC}"/>
              </a:ext>
            </a:extLst>
          </p:cNvPr>
          <p:cNvSpPr>
            <a:spLocks noGrp="1" noRot="1" noChangeAspect="1" noTextEdit="1"/>
          </p:cNvSpPr>
          <p:nvPr>
            <p:ph type="sldImg"/>
          </p:nvPr>
        </p:nvSpPr>
        <p:spPr bwMode="auto">
          <a:noFill/>
          <a:ln>
            <a:solidFill>
              <a:srgbClr val="000000"/>
            </a:solidFill>
            <a:miter lim="800000"/>
            <a:headEnd/>
            <a:tailEnd/>
          </a:ln>
        </p:spPr>
      </p:sp>
      <p:sp>
        <p:nvSpPr>
          <p:cNvPr id="26627" name="Notes Placeholder 2">
            <a:extLst>
              <a:ext uri="{FF2B5EF4-FFF2-40B4-BE49-F238E27FC236}">
                <a16:creationId xmlns:a16="http://schemas.microsoft.com/office/drawing/2014/main" id="{02EB7885-3E73-AD9D-A119-F0EA6875A645}"/>
              </a:ext>
            </a:extLst>
          </p:cNvPr>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3556" name="Slide Number Placeholder 3">
            <a:extLst>
              <a:ext uri="{FF2B5EF4-FFF2-40B4-BE49-F238E27FC236}">
                <a16:creationId xmlns:a16="http://schemas.microsoft.com/office/drawing/2014/main" id="{8C7C2940-8571-7499-3CC1-806965DB2226}"/>
              </a:ext>
            </a:extLst>
          </p:cNvPr>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E954E740-80C9-4FBA-B330-CE7F4D298280}" type="slidenum">
              <a:rPr lang="en-GB" smtClean="0"/>
              <a:pPr>
                <a:defRPr/>
              </a:pPr>
              <a:t>9</a:t>
            </a:fld>
            <a:endParaRPr lang="en-GB"/>
          </a:p>
        </p:txBody>
      </p:sp>
    </p:spTree>
    <p:extLst>
      <p:ext uri="{BB962C8B-B14F-4D97-AF65-F5344CB8AC3E}">
        <p14:creationId xmlns:p14="http://schemas.microsoft.com/office/powerpoint/2010/main" val="17147766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765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29ED4F66-E6C8-4E7E-B81C-17DE691BF044}" type="slidenum">
              <a:rPr lang="en-GB" smtClean="0"/>
              <a:pPr>
                <a:defRPr/>
              </a:pPr>
              <a:t>12</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20AA8C4A-5D4C-43C2-B22B-C70E454788D8}" type="slidenum">
              <a:rPr lang="en-GB" smtClean="0"/>
              <a:pPr>
                <a:defRPr/>
              </a:pPr>
              <a:t>17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a:t>Click to edit Master title style</a:t>
            </a:r>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8627C13D-4DEF-421C-8E5A-B6D49B1582F0}" type="slidenum">
              <a:rPr lang="en-GB" altLang="en-US" smtClean="0"/>
              <a:pPr>
                <a:defRPr/>
              </a:pPr>
              <a:t>‹#›</a:t>
            </a:fld>
            <a:endParaRPr lang="en-GB" altLang="en-US"/>
          </a:p>
        </p:txBody>
      </p:sp>
    </p:spTree>
    <p:extLst>
      <p:ext uri="{BB962C8B-B14F-4D97-AF65-F5344CB8AC3E}">
        <p14:creationId xmlns:p14="http://schemas.microsoft.com/office/powerpoint/2010/main" val="2829213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p>
        </p:txBody>
      </p:sp>
      <p:sp>
        <p:nvSpPr>
          <p:cNvPr id="3" name="Content Placeholder 2"/>
          <p:cNvSpPr>
            <a:spLocks noGrp="1"/>
          </p:cNvSpPr>
          <p:nvPr>
            <p:ph idx="1"/>
          </p:nvPr>
        </p:nvSpPr>
        <p:spPr>
          <a:xfrm>
            <a:off x="533400" y="533400"/>
            <a:ext cx="6554867" cy="376767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B70F5F23-6960-4B6C-B0D7-571A8A644727}" type="slidenum">
              <a:rPr lang="en-GB" altLang="en-US" smtClean="0"/>
              <a:pPr>
                <a:defRPr/>
              </a:pPr>
              <a:t>‹#›</a:t>
            </a:fld>
            <a:endParaRPr lang="en-GB" altLang="en-US"/>
          </a:p>
        </p:txBody>
      </p:sp>
    </p:spTree>
    <p:extLst>
      <p:ext uri="{BB962C8B-B14F-4D97-AF65-F5344CB8AC3E}">
        <p14:creationId xmlns:p14="http://schemas.microsoft.com/office/powerpoint/2010/main" val="2197945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C01B8AA1-4622-40F4-88EE-CBF2248985EC}" type="slidenum">
              <a:rPr lang="en-GB" altLang="en-US" smtClean="0"/>
              <a:pPr>
                <a:defRPr/>
              </a:pPr>
              <a:t>‹#›</a:t>
            </a:fld>
            <a:endParaRPr lang="en-GB" altLang="en-US"/>
          </a:p>
        </p:txBody>
      </p:sp>
    </p:spTree>
    <p:extLst>
      <p:ext uri="{BB962C8B-B14F-4D97-AF65-F5344CB8AC3E}">
        <p14:creationId xmlns:p14="http://schemas.microsoft.com/office/powerpoint/2010/main" val="3010331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3184239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endParaRPr lang="en-GB" altLang="en-US"/>
          </a:p>
        </p:txBody>
      </p:sp>
      <p:sp>
        <p:nvSpPr>
          <p:cNvPr id="8" name="Footer Placeholder 7"/>
          <p:cNvSpPr>
            <a:spLocks noGrp="1"/>
          </p:cNvSpPr>
          <p:nvPr>
            <p:ph type="ftr" sz="quarter" idx="11"/>
          </p:nvPr>
        </p:nvSpPr>
        <p:spPr/>
        <p:txBody>
          <a:bodyPr/>
          <a:lstStyle/>
          <a:p>
            <a:pPr>
              <a:defRPr/>
            </a:pPr>
            <a:endParaRPr lang="en-GB" altLang="en-US"/>
          </a:p>
        </p:txBody>
      </p:sp>
      <p:sp>
        <p:nvSpPr>
          <p:cNvPr id="9" name="Slide Number Placeholder 8"/>
          <p:cNvSpPr>
            <a:spLocks noGrp="1"/>
          </p:cNvSpPr>
          <p:nvPr>
            <p:ph type="sldNum" sz="quarter" idx="12"/>
          </p:nvPr>
        </p:nvSpPr>
        <p:spPr/>
        <p:txBody>
          <a:bodyPr/>
          <a:lstStyle/>
          <a:p>
            <a:pPr>
              <a:defRPr/>
            </a:pPr>
            <a:fld id="{480D506F-C1DC-4481-A2B8-85B073015777}" type="slidenum">
              <a:rPr lang="en-GB" altLang="en-US" smtClean="0"/>
              <a:pPr>
                <a:defRPr/>
              </a:pPr>
              <a:t>‹#›</a:t>
            </a:fld>
            <a:endParaRPr lang="en-GB" altLang="en-US"/>
          </a:p>
        </p:txBody>
      </p:sp>
    </p:spTree>
    <p:extLst>
      <p:ext uri="{BB962C8B-B14F-4D97-AF65-F5344CB8AC3E}">
        <p14:creationId xmlns:p14="http://schemas.microsoft.com/office/powerpoint/2010/main" val="3000499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p>
        </p:txBody>
      </p:sp>
      <p:sp>
        <p:nvSpPr>
          <p:cNvPr id="3" name="Date Placeholder 2"/>
          <p:cNvSpPr>
            <a:spLocks noGrp="1"/>
          </p:cNvSpPr>
          <p:nvPr>
            <p:ph type="dt" sz="half" idx="10"/>
          </p:nvPr>
        </p:nvSpPr>
        <p:spPr/>
        <p:txBody>
          <a:bodyPr/>
          <a:lstStyle/>
          <a:p>
            <a:pPr>
              <a:defRPr/>
            </a:pPr>
            <a:endParaRPr lang="en-GB" altLang="en-US"/>
          </a:p>
        </p:txBody>
      </p:sp>
      <p:sp>
        <p:nvSpPr>
          <p:cNvPr id="4" name="Footer Placeholder 3"/>
          <p:cNvSpPr>
            <a:spLocks noGrp="1"/>
          </p:cNvSpPr>
          <p:nvPr>
            <p:ph type="ftr" sz="quarter" idx="11"/>
          </p:nvPr>
        </p:nvSpPr>
        <p:spPr/>
        <p:txBody>
          <a:bodyPr/>
          <a:lstStyle/>
          <a:p>
            <a:pPr>
              <a:defRPr/>
            </a:pPr>
            <a:endParaRPr lang="en-GB" altLang="en-US"/>
          </a:p>
        </p:txBody>
      </p:sp>
      <p:sp>
        <p:nvSpPr>
          <p:cNvPr id="5" name="Slide Number Placeholder 4"/>
          <p:cNvSpPr>
            <a:spLocks noGrp="1"/>
          </p:cNvSpPr>
          <p:nvPr>
            <p:ph type="sldNum" sz="quarter" idx="12"/>
          </p:nvPr>
        </p:nvSpPr>
        <p:spPr/>
        <p:txBody>
          <a:bodyPr/>
          <a:lstStyle/>
          <a:p>
            <a:pPr>
              <a:defRPr/>
            </a:pPr>
            <a:fld id="{36F69DA0-0935-4288-97F5-ADBA67088D2F}" type="slidenum">
              <a:rPr lang="en-GB" altLang="en-US" smtClean="0"/>
              <a:pPr>
                <a:defRPr/>
              </a:pPr>
              <a:t>‹#›</a:t>
            </a:fld>
            <a:endParaRPr lang="en-GB" altLang="en-US"/>
          </a:p>
        </p:txBody>
      </p:sp>
    </p:spTree>
    <p:extLst>
      <p:ext uri="{BB962C8B-B14F-4D97-AF65-F5344CB8AC3E}">
        <p14:creationId xmlns:p14="http://schemas.microsoft.com/office/powerpoint/2010/main" val="2469801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ltLang="en-US"/>
          </a:p>
        </p:txBody>
      </p:sp>
      <p:sp>
        <p:nvSpPr>
          <p:cNvPr id="3" name="Footer Placeholder 2"/>
          <p:cNvSpPr>
            <a:spLocks noGrp="1"/>
          </p:cNvSpPr>
          <p:nvPr>
            <p:ph type="ftr" sz="quarter" idx="11"/>
          </p:nvPr>
        </p:nvSpPr>
        <p:spPr/>
        <p:txBody>
          <a:bodyPr/>
          <a:lstStyle/>
          <a:p>
            <a:pPr>
              <a:defRPr/>
            </a:pPr>
            <a:endParaRPr lang="en-GB" altLang="en-US"/>
          </a:p>
        </p:txBody>
      </p:sp>
      <p:sp>
        <p:nvSpPr>
          <p:cNvPr id="4" name="Slide Number Placeholder 3"/>
          <p:cNvSpPr>
            <a:spLocks noGrp="1"/>
          </p:cNvSpPr>
          <p:nvPr>
            <p:ph type="sldNum" sz="quarter" idx="12"/>
          </p:nvPr>
        </p:nvSpPr>
        <p:spPr/>
        <p:txBody>
          <a:bodyPr/>
          <a:lstStyle/>
          <a:p>
            <a:pPr>
              <a:defRPr/>
            </a:pPr>
            <a:fld id="{AE0D7B97-6C33-4F9D-BE5E-2BC3F97FE14E}" type="slidenum">
              <a:rPr lang="en-GB" altLang="en-US" smtClean="0"/>
              <a:pPr>
                <a:defRPr/>
              </a:pPr>
              <a:t>‹#›</a:t>
            </a:fld>
            <a:endParaRPr lang="en-GB" altLang="en-US"/>
          </a:p>
        </p:txBody>
      </p:sp>
    </p:spTree>
    <p:extLst>
      <p:ext uri="{BB962C8B-B14F-4D97-AF65-F5344CB8AC3E}">
        <p14:creationId xmlns:p14="http://schemas.microsoft.com/office/powerpoint/2010/main" val="3245193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a:t>Click to edit Master title style</a:t>
            </a:r>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A9886911-B5B7-477F-9D96-0C1909ACAEF0}" type="slidenum">
              <a:rPr lang="en-GB" altLang="en-US" smtClean="0"/>
              <a:pPr>
                <a:defRPr/>
              </a:pPr>
              <a:t>‹#›</a:t>
            </a:fld>
            <a:endParaRPr lang="en-GB" altLang="en-US"/>
          </a:p>
        </p:txBody>
      </p:sp>
    </p:spTree>
    <p:extLst>
      <p:ext uri="{BB962C8B-B14F-4D97-AF65-F5344CB8AC3E}">
        <p14:creationId xmlns:p14="http://schemas.microsoft.com/office/powerpoint/2010/main" val="469531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a:t>Click to edit Master title style</a:t>
            </a:r>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a:xfrm>
            <a:off x="533400" y="6172200"/>
            <a:ext cx="5811724" cy="365125"/>
          </a:xfrm>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1356501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pPr>
              <a:defRPr/>
            </a:pPr>
            <a:endParaRPr lang="en-GB" altLang="en-US"/>
          </a:p>
        </p:txBody>
      </p:sp>
      <p:sp>
        <p:nvSpPr>
          <p:cNvPr id="4" name="Footer Placeholder 3"/>
          <p:cNvSpPr>
            <a:spLocks noGrp="1"/>
          </p:cNvSpPr>
          <p:nvPr>
            <p:ph type="ftr" sz="quarter" idx="11"/>
          </p:nvPr>
        </p:nvSpPr>
        <p:spPr/>
        <p:txBody>
          <a:bodyPr/>
          <a:lstStyle/>
          <a:p>
            <a:pPr>
              <a:defRPr/>
            </a:pPr>
            <a:endParaRPr lang="en-GB" altLang="en-US"/>
          </a:p>
        </p:txBody>
      </p:sp>
      <p:sp>
        <p:nvSpPr>
          <p:cNvPr id="5" name="Slide Number Placeholder 4"/>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3968115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a:t>Click to edit Master title style</a:t>
            </a:r>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31950595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11292962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a:t>Click to edit Master title style</a:t>
            </a:r>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29515273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4359514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a:t>Click to edit Master title style</a:t>
            </a:r>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24709691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a:t>Click to edit Master title style</a:t>
            </a:r>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98A49A1D-34F2-425A-8DA1-028B7D79B2E3}" type="slidenum">
              <a:rPr lang="en-GB" altLang="en-US" smtClean="0"/>
              <a:pPr>
                <a:defRPr/>
              </a:pPr>
              <a:t>‹#›</a:t>
            </a:fld>
            <a:endParaRPr lang="en-GB" altLang="en-US"/>
          </a:p>
        </p:txBody>
      </p:sp>
    </p:spTree>
    <p:extLst>
      <p:ext uri="{BB962C8B-B14F-4D97-AF65-F5344CB8AC3E}">
        <p14:creationId xmlns:p14="http://schemas.microsoft.com/office/powerpoint/2010/main" val="33740287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a:t>Click to edit Master title style</a:t>
            </a:r>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E3C05E2A-B327-4900-A143-8D725E0BCFBC}" type="slidenum">
              <a:rPr lang="en-GB" altLang="en-US" smtClean="0"/>
              <a:pPr>
                <a:defRPr/>
              </a:pPr>
              <a:t>‹#›</a:t>
            </a:fld>
            <a:endParaRPr lang="en-GB" altLang="en-US"/>
          </a:p>
        </p:txBody>
      </p:sp>
    </p:spTree>
    <p:extLst>
      <p:ext uri="{BB962C8B-B14F-4D97-AF65-F5344CB8AC3E}">
        <p14:creationId xmlns:p14="http://schemas.microsoft.com/office/powerpoint/2010/main" val="306590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endParaRPr lang="en-GB" altLang="en-US"/>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en-GB" altLang="en-US"/>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pPr>
              <a:defRPr/>
            </a:pPr>
            <a:fld id="{704D42AA-2C8A-46A2-A81F-248693710855}" type="slidenum">
              <a:rPr lang="en-GB" altLang="en-US" smtClean="0"/>
              <a:pPr>
                <a:defRPr/>
              </a:pPr>
              <a:t>‹#›</a:t>
            </a:fld>
            <a:endParaRPr lang="en-GB" altLang="en-US"/>
          </a:p>
        </p:txBody>
      </p:sp>
    </p:spTree>
    <p:extLst>
      <p:ext uri="{BB962C8B-B14F-4D97-AF65-F5344CB8AC3E}">
        <p14:creationId xmlns:p14="http://schemas.microsoft.com/office/powerpoint/2010/main" val="3181025779"/>
      </p:ext>
    </p:extLst>
  </p:cSld>
  <p:clrMap bg1="dk1" tx1="lt1" bg2="dk2" tx2="lt2" accent1="accent1" accent2="accent2" accent3="accent3" accent4="accent4" accent5="accent5" accent6="accent6" hlink="hlink" folHlink="folHlink"/>
  <p:sldLayoutIdLst>
    <p:sldLayoutId id="2147483932" r:id="rId1"/>
    <p:sldLayoutId id="2147483933"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 id="2147483943" r:id="rId12"/>
    <p:sldLayoutId id="2147483944" r:id="rId13"/>
    <p:sldLayoutId id="2147483945" r:id="rId14"/>
    <p:sldLayoutId id="2147483946" r:id="rId15"/>
    <p:sldLayoutId id="2147483947" r:id="rId16"/>
    <p:sldLayoutId id="2147483948"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w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11" Type="http://schemas.microsoft.com/office/2007/relationships/hdphoto" Target="../media/hdphoto2.wdp"/><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wmf"/><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o.uk/url?sa=i&amp;rct=j&amp;q=children+clipart&amp;source=images&amp;cd=&amp;cad=rja&amp;uact=8&amp;docid=NFHWoGLeNQq0JM&amp;tbnid=_5ztoY4rDLCRpM:&amp;ved=0CAcQjRw&amp;url=http://angelamooreblog.wordpress.com/2014/01/28/the-divorce-dilemma-what-about-the-children/preschool-children-playing-clip-art-i4/&amp;ei=mQgXVI3kGMjjaOXLgNAO&amp;bvm=bv.75097201,d.d2s&amp;psig=AFQjCNEWmgm8k-F2dpak250JQC1sPOAvFw&amp;ust=1410882065935513"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microsoft.com/office/2007/relationships/hdphoto" Target="../media/hdphoto2.wdp"/><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png"/><Relationship Id="rId5" Type="http://schemas.microsoft.com/office/2007/relationships/hdphoto" Target="../media/hdphoto3.wdp"/><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hyperlink" Target="mailto:foxes@holbrookprimaryschool.co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7.png"/><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wmf"/><Relationship Id="rId7"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png"/><Relationship Id="rId9" Type="http://schemas.microsoft.com/office/2007/relationships/hdphoto" Target="../media/hdphoto6.wdp"/></Relationships>
</file>

<file path=ppt/slides/_rels/slide18.xml.rels><?xml version="1.0" encoding="UTF-8" standalone="yes"?>
<Relationships xmlns="http://schemas.openxmlformats.org/package/2006/relationships"><Relationship Id="rId3" Type="http://schemas.openxmlformats.org/officeDocument/2006/relationships/hyperlink" Target="mailto:squirrels@holbrookprimaryschool.com" TargetMode="External"/><Relationship Id="rId2" Type="http://schemas.openxmlformats.org/officeDocument/2006/relationships/hyperlink" Target="mailto:foxes@holbrookprimaryschool.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schapman2\AppData\Local\Microsoft\Windows\Temporary Internet Files\Content.IE5\UAMGW9RL\MC900111366[1].wmf"/>
          <p:cNvPicPr>
            <a:picLocks noChangeAspect="1" noChangeArrowheads="1"/>
          </p:cNvPicPr>
          <p:nvPr/>
        </p:nvPicPr>
        <p:blipFill>
          <a:blip r:embed="rId3" cstate="print"/>
          <a:srcRect/>
          <a:stretch>
            <a:fillRect/>
          </a:stretch>
        </p:blipFill>
        <p:spPr bwMode="auto">
          <a:xfrm>
            <a:off x="6012160" y="4676581"/>
            <a:ext cx="1964517" cy="1728192"/>
          </a:xfrm>
          <a:prstGeom prst="rect">
            <a:avLst/>
          </a:prstGeom>
          <a:noFill/>
        </p:spPr>
      </p:pic>
      <p:pic>
        <p:nvPicPr>
          <p:cNvPr id="1028" name="Picture 4" descr="C:\Users\schapman2\AppData\Local\Microsoft\Windows\Temporary Internet Files\Content.IE5\UEQB52RU\MC900002030[1].wmf"/>
          <p:cNvPicPr>
            <a:picLocks noChangeAspect="1" noChangeArrowheads="1"/>
          </p:cNvPicPr>
          <p:nvPr/>
        </p:nvPicPr>
        <p:blipFill>
          <a:blip r:embed="rId4" cstate="print"/>
          <a:srcRect/>
          <a:stretch>
            <a:fillRect/>
          </a:stretch>
        </p:blipFill>
        <p:spPr bwMode="auto">
          <a:xfrm>
            <a:off x="342128" y="332656"/>
            <a:ext cx="1274595" cy="1326983"/>
          </a:xfrm>
          <a:prstGeom prst="rect">
            <a:avLst/>
          </a:prstGeom>
          <a:noFill/>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3692" y="4081431"/>
            <a:ext cx="1088045" cy="2560105"/>
          </a:xfrm>
          <a:prstGeom prst="rect">
            <a:avLst/>
          </a:prstGeom>
        </p:spPr>
      </p:pic>
      <p:sp>
        <p:nvSpPr>
          <p:cNvPr id="2" name="AutoShape 2" descr="Year 2 | Our Lady and St Kenelm Catholic Schoo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6"/>
          <a:stretch>
            <a:fillRect/>
          </a:stretch>
        </p:blipFill>
        <p:spPr>
          <a:xfrm>
            <a:off x="2534372" y="2046205"/>
            <a:ext cx="4032448" cy="2028985"/>
          </a:xfrm>
          <a:prstGeom prst="rect">
            <a:avLst/>
          </a:prstGeom>
        </p:spPr>
      </p:pic>
      <p:pic>
        <p:nvPicPr>
          <p:cNvPr id="1026" name="Picture 2" descr="Vector Map Of Africa, Creative, Africa, Map PNG Transparent Clipart Image  and PSD File for Free Download | Africa, Africa map, Africa art"/>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566820" y="312737"/>
            <a:ext cx="1505372" cy="1505372"/>
          </a:xfrm>
          <a:prstGeom prst="rect">
            <a:avLst/>
          </a:prstGeom>
          <a:solidFill>
            <a:srgbClr val="FFCCFF"/>
          </a:solidFill>
        </p:spPr>
      </p:pic>
      <p:sp>
        <p:nvSpPr>
          <p:cNvPr id="8" name="AutoShape 4" descr="973,621 Woods Stock Illustrations, Cliparts and Royalty Free Woods Vector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6" descr="973,621 Woods Stock Illustrations, Cliparts and Royalty Free Woods Vector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a:blip r:embed="rId9"/>
          <a:stretch>
            <a:fillRect/>
          </a:stretch>
        </p:blipFill>
        <p:spPr>
          <a:xfrm>
            <a:off x="2915816" y="143498"/>
            <a:ext cx="2253049" cy="1499302"/>
          </a:xfrm>
          <a:prstGeom prst="rect">
            <a:avLst/>
          </a:prstGeom>
        </p:spPr>
      </p:pic>
      <p:pic>
        <p:nvPicPr>
          <p:cNvPr id="11" name="Picture 10"/>
          <p:cNvPicPr>
            <a:picLocks noChangeAspect="1"/>
          </p:cNvPicPr>
          <p:nvPr/>
        </p:nvPicPr>
        <p:blipFill>
          <a:blip r:embed="rId10">
            <a:extLst>
              <a:ext uri="{BEBA8EAE-BF5A-486C-A8C5-ECC9F3942E4B}">
                <a14:imgProps xmlns:a14="http://schemas.microsoft.com/office/drawing/2010/main">
                  <a14:imgLayer r:embed="rId11">
                    <a14:imgEffect>
                      <a14:backgroundRemoval t="10000" b="90000" l="10000" r="90000"/>
                    </a14:imgEffect>
                  </a14:imgLayer>
                </a14:imgProps>
              </a:ext>
            </a:extLst>
          </a:blip>
          <a:stretch>
            <a:fillRect/>
          </a:stretch>
        </p:blipFill>
        <p:spPr>
          <a:xfrm>
            <a:off x="2555776" y="4945191"/>
            <a:ext cx="2797240" cy="1236762"/>
          </a:xfrm>
          <a:prstGeom prst="rect">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fontAlgn="auto" hangingPunct="1">
              <a:spcAft>
                <a:spcPts val="0"/>
              </a:spcAft>
              <a:defRPr/>
            </a:pPr>
            <a:r>
              <a:rPr lang="en-GB"/>
              <a:t>Introductions</a:t>
            </a:r>
          </a:p>
        </p:txBody>
      </p:sp>
      <p:sp>
        <p:nvSpPr>
          <p:cNvPr id="7171" name="Rectangle 3"/>
          <p:cNvSpPr>
            <a:spLocks noGrp="1" noChangeArrowheads="1"/>
          </p:cNvSpPr>
          <p:nvPr>
            <p:ph idx="1"/>
          </p:nvPr>
        </p:nvSpPr>
        <p:spPr>
          <a:xfrm>
            <a:off x="533400" y="1151877"/>
            <a:ext cx="7571184" cy="4846638"/>
          </a:xfrm>
        </p:spPr>
        <p:txBody>
          <a:bodyPr/>
          <a:lstStyle/>
          <a:p>
            <a:pPr eaLnBrk="1" hangingPunct="1"/>
            <a:r>
              <a:rPr lang="en-GB" sz="2800">
                <a:latin typeface="SassoonCRInfant" pitchFamily="2" charset="0"/>
              </a:rPr>
              <a:t>Teachers</a:t>
            </a:r>
          </a:p>
          <a:p>
            <a:pPr marL="0" indent="0" eaLnBrk="1" hangingPunct="1">
              <a:buNone/>
            </a:pPr>
            <a:r>
              <a:rPr lang="en-GB" sz="2800">
                <a:latin typeface="SassoonCRInfant" pitchFamily="2" charset="0"/>
              </a:rPr>
              <a:t>Miss Swift (Foxes) and Mrs Reeves (Squirrels)</a:t>
            </a:r>
          </a:p>
          <a:p>
            <a:pPr eaLnBrk="1" hangingPunct="1"/>
            <a:r>
              <a:rPr lang="en-GB" sz="2800">
                <a:latin typeface="SassoonCRInfant" pitchFamily="2" charset="0"/>
              </a:rPr>
              <a:t>Teaching Assistants</a:t>
            </a:r>
          </a:p>
          <a:p>
            <a:pPr marL="0" indent="0" eaLnBrk="1" hangingPunct="1">
              <a:buNone/>
            </a:pPr>
            <a:r>
              <a:rPr lang="en-GB" sz="2800">
                <a:latin typeface="SassoonCRInfant" pitchFamily="2" charset="0"/>
              </a:rPr>
              <a:t>Mrs Bullen, Mrs </a:t>
            </a:r>
            <a:r>
              <a:rPr lang="en-GB" sz="2800" err="1">
                <a:latin typeface="SassoonCRInfant" pitchFamily="2" charset="0"/>
              </a:rPr>
              <a:t>Brakenridge</a:t>
            </a:r>
            <a:endParaRPr lang="en-GB" sz="2800">
              <a:latin typeface="SassoonCRInfant" pitchFamily="2" charset="0"/>
            </a:endParaRPr>
          </a:p>
          <a:p>
            <a:pPr marL="0" indent="0" eaLnBrk="1" hangingPunct="1">
              <a:buNone/>
            </a:pPr>
            <a:r>
              <a:rPr lang="en-GB" sz="2800">
                <a:latin typeface="SassoonCRInfant" pitchFamily="2" charset="0"/>
              </a:rPr>
              <a:t>Mrs Chilvers and Mrs Baird</a:t>
            </a:r>
            <a:endParaRPr lang="en-GB">
              <a:latin typeface="SassoonCRInfant" pitchFamily="2" charset="0"/>
            </a:endParaRPr>
          </a:p>
          <a:p>
            <a:pPr marL="0" indent="0" eaLnBrk="1" hangingPunct="1">
              <a:buNone/>
            </a:pPr>
            <a:endParaRPr lang="en-GB">
              <a:latin typeface="SassoonCRInfant" pitchFamily="2" charset="0"/>
            </a:endParaRPr>
          </a:p>
        </p:txBody>
      </p:sp>
      <p:pic>
        <p:nvPicPr>
          <p:cNvPr id="4" name="Picture 2" descr="http://t1.gstatic.com/images?q=tbn:ANd9GcQRDau4N_OqN1PU2OKM_XTROB43FyqI1BAfyNOvovjE0pI4nulu:angelamooreblog.files.wordpress.com/2014/01/preschool-children-playing-clip-art-i4.png">
            <a:hlinkClick r:id="rId3"/>
          </p:cNvPr>
          <p:cNvPicPr>
            <a:picLocks noChangeAspect="1" noChangeArrowheads="1"/>
          </p:cNvPicPr>
          <p:nvPr/>
        </p:nvPicPr>
        <p:blipFill>
          <a:blip r:embed="rId4" cstate="print"/>
          <a:srcRect/>
          <a:stretch>
            <a:fillRect/>
          </a:stretch>
        </p:blipFill>
        <p:spPr bwMode="auto">
          <a:xfrm>
            <a:off x="0" y="4941168"/>
            <a:ext cx="9144000" cy="1433315"/>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279386" y="140419"/>
            <a:ext cx="6554867" cy="1524000"/>
          </a:xfrm>
        </p:spPr>
        <p:txBody>
          <a:bodyPr/>
          <a:lstStyle/>
          <a:p>
            <a:pPr eaLnBrk="1" fontAlgn="auto" hangingPunct="1">
              <a:spcAft>
                <a:spcPts val="0"/>
              </a:spcAft>
              <a:defRPr/>
            </a:pPr>
            <a:r>
              <a:rPr lang="en-GB">
                <a:solidFill>
                  <a:srgbClr val="7030A0"/>
                </a:solidFill>
              </a:rPr>
              <a:t>Topics</a:t>
            </a:r>
          </a:p>
        </p:txBody>
      </p:sp>
      <p:sp>
        <p:nvSpPr>
          <p:cNvPr id="10243" name="Rectangle 3"/>
          <p:cNvSpPr>
            <a:spLocks noGrp="1" noChangeArrowheads="1"/>
          </p:cNvSpPr>
          <p:nvPr>
            <p:ph idx="1"/>
          </p:nvPr>
        </p:nvSpPr>
        <p:spPr>
          <a:xfrm>
            <a:off x="457922" y="1765942"/>
            <a:ext cx="8229600" cy="3349625"/>
          </a:xfrm>
        </p:spPr>
        <p:txBody>
          <a:bodyPr>
            <a:normAutofit/>
          </a:bodyPr>
          <a:lstStyle/>
          <a:p>
            <a:pPr eaLnBrk="1" hangingPunct="1"/>
            <a:r>
              <a:rPr lang="en-GB" sz="2800">
                <a:latin typeface="SassoonCRInfant" pitchFamily="2" charset="0"/>
              </a:rPr>
              <a:t>Autumn – Bold and Brave</a:t>
            </a:r>
          </a:p>
          <a:p>
            <a:pPr eaLnBrk="1" hangingPunct="1"/>
            <a:r>
              <a:rPr lang="en-GB" sz="2800">
                <a:latin typeface="SassoonCRInfant" pitchFamily="2" charset="0"/>
              </a:rPr>
              <a:t>Spring – Fire and Ice</a:t>
            </a:r>
          </a:p>
          <a:p>
            <a:pPr eaLnBrk="1" hangingPunct="1"/>
            <a:r>
              <a:rPr lang="en-GB" sz="2800">
                <a:latin typeface="SassoonCRInfant" pitchFamily="2" charset="0"/>
              </a:rPr>
              <a:t>Summer – Wild and Wonderful</a:t>
            </a:r>
          </a:p>
        </p:txBody>
      </p:sp>
      <p:sp>
        <p:nvSpPr>
          <p:cNvPr id="2" name="AutoShape 2" descr="Yellow Flower Clipart Free Stock Photo - Public Domain Pictur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3"/>
          <a:stretch>
            <a:fillRect/>
          </a:stretch>
        </p:blipFill>
        <p:spPr>
          <a:xfrm>
            <a:off x="326457" y="4797152"/>
            <a:ext cx="2743200" cy="1666875"/>
          </a:xfrm>
          <a:prstGeom prst="rect">
            <a:avLst/>
          </a:prstGeom>
        </p:spPr>
      </p:pic>
      <p:pic>
        <p:nvPicPr>
          <p:cNvPr id="5" name="Picture 4"/>
          <p:cNvPicPr>
            <a:picLocks noChangeAspect="1"/>
          </p:cNvPicPr>
          <p:nvPr/>
        </p:nvPicPr>
        <p:blipFill>
          <a:blip r:embed="rId4">
            <a:extLst>
              <a:ext uri="{BEBA8EAE-BF5A-486C-A8C5-ECC9F3942E4B}">
                <a14:imgProps xmlns:a14="http://schemas.microsoft.com/office/drawing/2010/main">
                  <a14:imgLayer r:embed="rId5">
                    <a14:imgEffect>
                      <a14:backgroundRemoval t="9524" b="89947" l="9524" r="91005">
                        <a14:foregroundMark x1="15873" y1="58201" x2="35979" y2="66667"/>
                        <a14:foregroundMark x1="35979" y1="66667" x2="85714" y2="68783"/>
                        <a14:foregroundMark x1="85714" y1="68783" x2="15344" y2="65079"/>
                        <a14:foregroundMark x1="15344" y1="65079" x2="14286" y2="64550"/>
                        <a14:foregroundMark x1="41799" y1="31746" x2="41270" y2="30688"/>
                        <a14:foregroundMark x1="77778" y1="41270" x2="91005" y2="59259"/>
                        <a14:foregroundMark x1="91005" y1="59259" x2="85185" y2="68783"/>
                      </a14:backgroundRemoval>
                    </a14:imgEffect>
                  </a14:imgLayer>
                </a14:imgProps>
              </a:ext>
            </a:extLst>
          </a:blip>
          <a:stretch>
            <a:fillRect/>
          </a:stretch>
        </p:blipFill>
        <p:spPr>
          <a:xfrm>
            <a:off x="5380344" y="354809"/>
            <a:ext cx="2426491" cy="2426491"/>
          </a:xfrm>
          <a:prstGeom prst="rect">
            <a:avLst/>
          </a:prstGeom>
          <a:solidFill>
            <a:srgbClr val="FFCCFF"/>
          </a:solidFill>
        </p:spPr>
      </p:pic>
      <p:pic>
        <p:nvPicPr>
          <p:cNvPr id="9" name="Picture 8"/>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5086340" y="4478337"/>
            <a:ext cx="2797240" cy="123676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483768" y="141703"/>
            <a:ext cx="6554867" cy="1524000"/>
          </a:xfrm>
        </p:spPr>
        <p:txBody>
          <a:bodyPr/>
          <a:lstStyle/>
          <a:p>
            <a:pPr eaLnBrk="1" fontAlgn="auto" hangingPunct="1">
              <a:spcAft>
                <a:spcPts val="0"/>
              </a:spcAft>
              <a:defRPr/>
            </a:pPr>
            <a:r>
              <a:rPr lang="en-GB">
                <a:solidFill>
                  <a:srgbClr val="7030A0"/>
                </a:solidFill>
              </a:rPr>
              <a:t>Autumn</a:t>
            </a:r>
          </a:p>
        </p:txBody>
      </p:sp>
      <p:sp>
        <p:nvSpPr>
          <p:cNvPr id="10243" name="Rectangle 3"/>
          <p:cNvSpPr>
            <a:spLocks noGrp="1" noChangeArrowheads="1"/>
          </p:cNvSpPr>
          <p:nvPr>
            <p:ph idx="1"/>
          </p:nvPr>
        </p:nvSpPr>
        <p:spPr>
          <a:xfrm>
            <a:off x="450789" y="2105795"/>
            <a:ext cx="8229600" cy="3349625"/>
          </a:xfrm>
        </p:spPr>
        <p:txBody>
          <a:bodyPr/>
          <a:lstStyle/>
          <a:p>
            <a:pPr eaLnBrk="1" hangingPunct="1"/>
            <a:r>
              <a:rPr lang="en-GB">
                <a:latin typeface="SassoonCRInfant" pitchFamily="2" charset="0"/>
              </a:rPr>
              <a:t>Our school and local area</a:t>
            </a:r>
          </a:p>
          <a:p>
            <a:pPr eaLnBrk="1" hangingPunct="1"/>
            <a:r>
              <a:rPr lang="en-GB">
                <a:latin typeface="SassoonCRInfant" pitchFamily="2" charset="0"/>
              </a:rPr>
              <a:t>The Last Wolf</a:t>
            </a:r>
          </a:p>
          <a:p>
            <a:pPr eaLnBrk="1" hangingPunct="1"/>
            <a:r>
              <a:rPr lang="en-GB">
                <a:latin typeface="SassoonCRInfant" pitchFamily="2" charset="0"/>
              </a:rPr>
              <a:t>Rosie Revere Engineer</a:t>
            </a:r>
          </a:p>
          <a:p>
            <a:pPr eaLnBrk="1" hangingPunct="1"/>
            <a:r>
              <a:rPr lang="en-GB">
                <a:latin typeface="SassoonCRInfant" pitchFamily="2" charset="0"/>
              </a:rPr>
              <a:t>Science – habitats and materials</a:t>
            </a:r>
          </a:p>
          <a:p>
            <a:pPr eaLnBrk="1" hangingPunct="1"/>
            <a:r>
              <a:rPr lang="en-GB">
                <a:latin typeface="SassoonCRInfant" pitchFamily="2" charset="0"/>
              </a:rPr>
              <a:t>Geography – our local area</a:t>
            </a:r>
          </a:p>
          <a:p>
            <a:pPr eaLnBrk="1" hangingPunct="1"/>
            <a:r>
              <a:rPr lang="en-GB">
                <a:latin typeface="SassoonCRInfant" pitchFamily="2" charset="0"/>
              </a:rPr>
              <a:t>History – a famous person from the past (Amelia Earhart)</a:t>
            </a:r>
          </a:p>
          <a:p>
            <a:pPr eaLnBrk="1" hangingPunct="1"/>
            <a:endParaRPr lang="en-GB">
              <a:latin typeface="SassoonCRInfant" pitchFamily="2" charset="0"/>
            </a:endParaRPr>
          </a:p>
        </p:txBody>
      </p:sp>
      <p:sp>
        <p:nvSpPr>
          <p:cNvPr id="2" name="AutoShape 2" descr="Yellow Flower Clipart Free Stock Photo - Public Domain Pictur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TextBox 6"/>
          <p:cNvSpPr txBox="1"/>
          <p:nvPr/>
        </p:nvSpPr>
        <p:spPr>
          <a:xfrm>
            <a:off x="396032" y="1531111"/>
            <a:ext cx="5842992" cy="461665"/>
          </a:xfrm>
          <a:prstGeom prst="rect">
            <a:avLst/>
          </a:prstGeom>
          <a:noFill/>
        </p:spPr>
        <p:txBody>
          <a:bodyPr wrap="square" rtlCol="0">
            <a:spAutoFit/>
          </a:bodyPr>
          <a:lstStyle/>
          <a:p>
            <a:r>
              <a:rPr lang="en-GB" sz="2400">
                <a:latin typeface="SassoonCRInfant" panose="02010503020300020003" pitchFamily="2" charset="0"/>
              </a:rPr>
              <a:t>Some of the things we will be looking at…</a:t>
            </a:r>
          </a:p>
        </p:txBody>
      </p:sp>
      <p:pic>
        <p:nvPicPr>
          <p:cNvPr id="9" name="Picture 8"/>
          <p:cNvPicPr>
            <a:picLocks noChangeAspect="1"/>
          </p:cNvPicPr>
          <p:nvPr/>
        </p:nvPicPr>
        <p:blipFill>
          <a:blip r:embed="rId3"/>
          <a:stretch>
            <a:fillRect/>
          </a:stretch>
        </p:blipFill>
        <p:spPr>
          <a:xfrm>
            <a:off x="5364088" y="2084162"/>
            <a:ext cx="2253049" cy="1499302"/>
          </a:xfrm>
          <a:prstGeom prst="rect">
            <a:avLst/>
          </a:prstGeom>
        </p:spPr>
      </p:pic>
      <p:pic>
        <p:nvPicPr>
          <p:cNvPr id="10" name="Picture 9"/>
          <p:cNvPicPr>
            <a:picLocks noChangeAspect="1"/>
          </p:cNvPicPr>
          <p:nvPr/>
        </p:nvPicPr>
        <p:blipFill>
          <a:blip r:embed="rId4"/>
          <a:stretch>
            <a:fillRect/>
          </a:stretch>
        </p:blipFill>
        <p:spPr>
          <a:xfrm>
            <a:off x="7443433" y="84719"/>
            <a:ext cx="1637967" cy="1637967"/>
          </a:xfrm>
          <a:prstGeom prst="rect">
            <a:avLst/>
          </a:prstGeom>
        </p:spPr>
      </p:pic>
    </p:spTree>
    <p:extLst>
      <p:ext uri="{BB962C8B-B14F-4D97-AF65-F5344CB8AC3E}">
        <p14:creationId xmlns:p14="http://schemas.microsoft.com/office/powerpoint/2010/main" val="2473240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771800" y="83725"/>
            <a:ext cx="6554867" cy="1524000"/>
          </a:xfrm>
        </p:spPr>
        <p:txBody>
          <a:bodyPr/>
          <a:lstStyle/>
          <a:p>
            <a:pPr eaLnBrk="1" fontAlgn="auto" hangingPunct="1">
              <a:spcAft>
                <a:spcPts val="0"/>
              </a:spcAft>
              <a:defRPr/>
            </a:pPr>
            <a:r>
              <a:rPr lang="en-GB">
                <a:solidFill>
                  <a:srgbClr val="7030A0"/>
                </a:solidFill>
              </a:rPr>
              <a:t>spring</a:t>
            </a:r>
          </a:p>
        </p:txBody>
      </p:sp>
      <p:sp>
        <p:nvSpPr>
          <p:cNvPr id="10243" name="Rectangle 3"/>
          <p:cNvSpPr>
            <a:spLocks noGrp="1" noChangeArrowheads="1"/>
          </p:cNvSpPr>
          <p:nvPr>
            <p:ph idx="1"/>
          </p:nvPr>
        </p:nvSpPr>
        <p:spPr>
          <a:xfrm>
            <a:off x="307975" y="1745202"/>
            <a:ext cx="8229600" cy="3349625"/>
          </a:xfrm>
        </p:spPr>
        <p:txBody>
          <a:bodyPr/>
          <a:lstStyle/>
          <a:p>
            <a:pPr eaLnBrk="1" hangingPunct="1"/>
            <a:r>
              <a:rPr lang="en-GB">
                <a:latin typeface="SassoonCRInfant" pitchFamily="2" charset="0"/>
              </a:rPr>
              <a:t>Geography – Polar Regions</a:t>
            </a:r>
          </a:p>
          <a:p>
            <a:pPr eaLnBrk="1" hangingPunct="1"/>
            <a:r>
              <a:rPr lang="en-GB">
                <a:latin typeface="SassoonCRInfant" pitchFamily="2" charset="0"/>
              </a:rPr>
              <a:t>Polar animals research</a:t>
            </a:r>
          </a:p>
          <a:p>
            <a:pPr eaLnBrk="1" hangingPunct="1"/>
            <a:r>
              <a:rPr lang="en-GB">
                <a:latin typeface="SassoonCRInfant" pitchFamily="2" charset="0"/>
              </a:rPr>
              <a:t>The Arctic Song</a:t>
            </a:r>
          </a:p>
          <a:p>
            <a:pPr eaLnBrk="1" hangingPunct="1"/>
            <a:r>
              <a:rPr lang="en-GB">
                <a:latin typeface="SassoonCRInfant" pitchFamily="2" charset="0"/>
              </a:rPr>
              <a:t>History – The Great Fire of London</a:t>
            </a:r>
          </a:p>
          <a:p>
            <a:pPr eaLnBrk="1" hangingPunct="1"/>
            <a:r>
              <a:rPr lang="en-GB">
                <a:latin typeface="SassoonCRInfant" pitchFamily="2" charset="0"/>
              </a:rPr>
              <a:t>DT – fire engines</a:t>
            </a:r>
          </a:p>
          <a:p>
            <a:pPr eaLnBrk="1" hangingPunct="1"/>
            <a:r>
              <a:rPr lang="en-GB">
                <a:latin typeface="SassoonCRInfant" pitchFamily="2" charset="0"/>
              </a:rPr>
              <a:t>Masha and the Firebird </a:t>
            </a:r>
          </a:p>
        </p:txBody>
      </p:sp>
      <p:sp>
        <p:nvSpPr>
          <p:cNvPr id="2" name="AutoShape 2" descr="Yellow Flower Clipart Free Stock Photo - Public Domain Pictur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stretch>
            <a:fillRect/>
          </a:stretch>
        </p:blipFill>
        <p:spPr>
          <a:xfrm>
            <a:off x="6301712" y="160338"/>
            <a:ext cx="1805328" cy="1813387"/>
          </a:xfrm>
          <a:prstGeom prst="rect">
            <a:avLst/>
          </a:prstGeom>
        </p:spPr>
      </p:pic>
      <p:pic>
        <p:nvPicPr>
          <p:cNvPr id="6" name="Picture 5"/>
          <p:cNvPicPr>
            <a:picLocks noChangeAspect="1"/>
          </p:cNvPicPr>
          <p:nvPr/>
        </p:nvPicPr>
        <p:blipFill>
          <a:blip r:embed="rId4"/>
          <a:stretch>
            <a:fillRect/>
          </a:stretch>
        </p:blipFill>
        <p:spPr>
          <a:xfrm>
            <a:off x="2339752" y="5064165"/>
            <a:ext cx="2857500" cy="1600200"/>
          </a:xfrm>
          <a:prstGeom prst="rect">
            <a:avLst/>
          </a:prstGeom>
        </p:spPr>
      </p:pic>
      <p:sp>
        <p:nvSpPr>
          <p:cNvPr id="10" name="TextBox 9"/>
          <p:cNvSpPr txBox="1"/>
          <p:nvPr/>
        </p:nvSpPr>
        <p:spPr>
          <a:xfrm>
            <a:off x="396032" y="1531111"/>
            <a:ext cx="5842992" cy="461665"/>
          </a:xfrm>
          <a:prstGeom prst="rect">
            <a:avLst/>
          </a:prstGeom>
          <a:noFill/>
        </p:spPr>
        <p:txBody>
          <a:bodyPr wrap="square" rtlCol="0">
            <a:spAutoFit/>
          </a:bodyPr>
          <a:lstStyle/>
          <a:p>
            <a:r>
              <a:rPr lang="en-GB" sz="2400">
                <a:latin typeface="SassoonCRInfant" panose="02010503020300020003" pitchFamily="2" charset="0"/>
              </a:rPr>
              <a:t>Some of the things we will be looking at…</a:t>
            </a:r>
          </a:p>
        </p:txBody>
      </p:sp>
    </p:spTree>
    <p:extLst>
      <p:ext uri="{BB962C8B-B14F-4D97-AF65-F5344CB8AC3E}">
        <p14:creationId xmlns:p14="http://schemas.microsoft.com/office/powerpoint/2010/main" val="3624074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101884" y="70234"/>
            <a:ext cx="6554867" cy="1524000"/>
          </a:xfrm>
        </p:spPr>
        <p:txBody>
          <a:bodyPr/>
          <a:lstStyle/>
          <a:p>
            <a:pPr eaLnBrk="1" fontAlgn="auto" hangingPunct="1">
              <a:spcAft>
                <a:spcPts val="0"/>
              </a:spcAft>
              <a:defRPr/>
            </a:pPr>
            <a:r>
              <a:rPr lang="en-GB">
                <a:solidFill>
                  <a:srgbClr val="7030A0"/>
                </a:solidFill>
              </a:rPr>
              <a:t>summer</a:t>
            </a:r>
          </a:p>
        </p:txBody>
      </p:sp>
      <p:sp>
        <p:nvSpPr>
          <p:cNvPr id="10243" name="Rectangle 3"/>
          <p:cNvSpPr>
            <a:spLocks noGrp="1" noChangeArrowheads="1"/>
          </p:cNvSpPr>
          <p:nvPr>
            <p:ph idx="1"/>
          </p:nvPr>
        </p:nvSpPr>
        <p:spPr>
          <a:xfrm>
            <a:off x="427151" y="2060848"/>
            <a:ext cx="8229600" cy="3349625"/>
          </a:xfrm>
        </p:spPr>
        <p:txBody>
          <a:bodyPr/>
          <a:lstStyle/>
          <a:p>
            <a:pPr eaLnBrk="1" hangingPunct="1"/>
            <a:r>
              <a:rPr lang="en-GB">
                <a:latin typeface="SassoonCRInfant" pitchFamily="2" charset="0"/>
              </a:rPr>
              <a:t>Geography – Africa and Kenya</a:t>
            </a:r>
          </a:p>
          <a:p>
            <a:pPr eaLnBrk="1" hangingPunct="1"/>
            <a:r>
              <a:rPr lang="en-GB">
                <a:latin typeface="SassoonCRInfant" pitchFamily="2" charset="0"/>
              </a:rPr>
              <a:t>The Hunter</a:t>
            </a:r>
          </a:p>
          <a:p>
            <a:pPr eaLnBrk="1" hangingPunct="1"/>
            <a:r>
              <a:rPr lang="en-GB">
                <a:latin typeface="SassoonCRInfant" pitchFamily="2" charset="0"/>
              </a:rPr>
              <a:t>James and the Giant Peach</a:t>
            </a:r>
          </a:p>
          <a:p>
            <a:pPr eaLnBrk="1" hangingPunct="1"/>
            <a:r>
              <a:rPr lang="en-GB">
                <a:latin typeface="SassoonCRInfant" pitchFamily="2" charset="0"/>
              </a:rPr>
              <a:t>African animals research</a:t>
            </a:r>
          </a:p>
          <a:p>
            <a:pPr eaLnBrk="1" hangingPunct="1"/>
            <a:r>
              <a:rPr lang="en-GB" err="1">
                <a:latin typeface="SassoonCRInfant" pitchFamily="2" charset="0"/>
              </a:rPr>
              <a:t>Minibeast</a:t>
            </a:r>
            <a:r>
              <a:rPr lang="en-GB">
                <a:latin typeface="SassoonCRInfant" pitchFamily="2" charset="0"/>
              </a:rPr>
              <a:t> poems</a:t>
            </a:r>
          </a:p>
          <a:p>
            <a:pPr eaLnBrk="1" hangingPunct="1"/>
            <a:r>
              <a:rPr lang="en-GB">
                <a:latin typeface="SassoonCRInfant" pitchFamily="2" charset="0"/>
              </a:rPr>
              <a:t>DT – sewing African animals</a:t>
            </a:r>
          </a:p>
          <a:p>
            <a:pPr eaLnBrk="1" hangingPunct="1"/>
            <a:r>
              <a:rPr lang="en-GB">
                <a:latin typeface="SassoonCRInfant" pitchFamily="2" charset="0"/>
              </a:rPr>
              <a:t>Science – plants, animals and humans</a:t>
            </a:r>
          </a:p>
        </p:txBody>
      </p:sp>
      <p:sp>
        <p:nvSpPr>
          <p:cNvPr id="2" name="AutoShape 2" descr="Yellow Flower Clipart Free Stock Photo - Public Domain Pictur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3"/>
          <a:stretch>
            <a:fillRect/>
          </a:stretch>
        </p:blipFill>
        <p:spPr>
          <a:xfrm>
            <a:off x="5207846" y="4869160"/>
            <a:ext cx="2743200" cy="1666875"/>
          </a:xfrm>
          <a:prstGeom prst="rect">
            <a:avLst/>
          </a:prstGeom>
        </p:spPr>
      </p:pic>
      <p:sp>
        <p:nvSpPr>
          <p:cNvPr id="5" name="AutoShape 2" descr="Pin on Printable Patterns at PatternUniverse.co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4"/>
          <a:stretch>
            <a:fillRect/>
          </a:stretch>
        </p:blipFill>
        <p:spPr>
          <a:xfrm>
            <a:off x="6084168" y="44624"/>
            <a:ext cx="1876425" cy="2438400"/>
          </a:xfrm>
          <a:prstGeom prst="rect">
            <a:avLst/>
          </a:prstGeom>
        </p:spPr>
      </p:pic>
      <p:sp>
        <p:nvSpPr>
          <p:cNvPr id="10" name="TextBox 9"/>
          <p:cNvSpPr txBox="1"/>
          <p:nvPr/>
        </p:nvSpPr>
        <p:spPr>
          <a:xfrm>
            <a:off x="396032" y="1531111"/>
            <a:ext cx="5842992" cy="461665"/>
          </a:xfrm>
          <a:prstGeom prst="rect">
            <a:avLst/>
          </a:prstGeom>
          <a:noFill/>
        </p:spPr>
        <p:txBody>
          <a:bodyPr wrap="square" rtlCol="0">
            <a:spAutoFit/>
          </a:bodyPr>
          <a:lstStyle/>
          <a:p>
            <a:r>
              <a:rPr lang="en-GB" sz="2400">
                <a:latin typeface="SassoonCRInfant" panose="02010503020300020003" pitchFamily="2" charset="0"/>
              </a:rPr>
              <a:t>Some of the things we will be looking at…</a:t>
            </a:r>
          </a:p>
        </p:txBody>
      </p:sp>
    </p:spTree>
    <p:extLst>
      <p:ext uri="{BB962C8B-B14F-4D97-AF65-F5344CB8AC3E}">
        <p14:creationId xmlns:p14="http://schemas.microsoft.com/office/powerpoint/2010/main" val="2153918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432894"/>
            <a:ext cx="6554867" cy="1524000"/>
          </a:xfrm>
        </p:spPr>
        <p:txBody>
          <a:bodyPr/>
          <a:lstStyle/>
          <a:p>
            <a:pPr algn="ctr"/>
            <a:r>
              <a:rPr lang="en-GB">
                <a:solidFill>
                  <a:srgbClr val="7030A0"/>
                </a:solidFill>
              </a:rPr>
              <a:t>seesaw</a:t>
            </a:r>
          </a:p>
        </p:txBody>
      </p:sp>
      <p:sp>
        <p:nvSpPr>
          <p:cNvPr id="3" name="Content Placeholder 2"/>
          <p:cNvSpPr>
            <a:spLocks noGrp="1"/>
          </p:cNvSpPr>
          <p:nvPr>
            <p:ph idx="1"/>
          </p:nvPr>
        </p:nvSpPr>
        <p:spPr>
          <a:xfrm>
            <a:off x="899592" y="1942290"/>
            <a:ext cx="7999040" cy="4911824"/>
          </a:xfrm>
        </p:spPr>
        <p:txBody>
          <a:bodyPr>
            <a:normAutofit/>
          </a:bodyPr>
          <a:lstStyle/>
          <a:p>
            <a:r>
              <a:rPr lang="en-GB" dirty="0">
                <a:latin typeface="SassoonCRInfant" panose="02010503020300020003" pitchFamily="2" charset="0"/>
              </a:rPr>
              <a:t>We will continue to use Seesaw this year.  The codes are in their Home Learning books.</a:t>
            </a:r>
          </a:p>
          <a:p>
            <a:r>
              <a:rPr lang="en-GB" dirty="0">
                <a:latin typeface="SassoonCRInfant" panose="02010503020300020003" pitchFamily="2" charset="0"/>
              </a:rPr>
              <a:t>We will upload home learning to Seesaw on Fridays and it is due on the following Thursday.</a:t>
            </a:r>
          </a:p>
          <a:p>
            <a:r>
              <a:rPr lang="en-GB" dirty="0">
                <a:latin typeface="SassoonCRInfant" panose="02010503020300020003" pitchFamily="2" charset="0"/>
              </a:rPr>
              <a:t>We will send other useful information via Seesaw.</a:t>
            </a:r>
          </a:p>
          <a:p>
            <a:r>
              <a:rPr lang="en-GB" dirty="0">
                <a:latin typeface="SassoonCRInfant" panose="02010503020300020003" pitchFamily="2" charset="0"/>
              </a:rPr>
              <a:t>Seesaw is a useful way of contacting the teachers, but is not always checked until Home Learning is due in, so please use class emails for urgent messages etc.</a:t>
            </a:r>
          </a:p>
          <a:p>
            <a:pPr marL="0" indent="0">
              <a:buNone/>
            </a:pPr>
            <a:r>
              <a:rPr lang="en-GB" u="sng" dirty="0">
                <a:latin typeface="SassoonCRInfant" panose="02010503020300020003" pitchFamily="2" charset="0"/>
                <a:hlinkClick r:id="rId2"/>
              </a:rPr>
              <a:t>foxes@holbrookprimaryschool.com</a:t>
            </a:r>
            <a:endParaRPr lang="en-GB" u="sng" dirty="0">
              <a:latin typeface="SassoonCRInfant" panose="02010503020300020003" pitchFamily="2" charset="0"/>
            </a:endParaRPr>
          </a:p>
          <a:p>
            <a:pPr marL="0" indent="0">
              <a:buNone/>
            </a:pPr>
            <a:r>
              <a:rPr lang="en-GB" u="sng" dirty="0">
                <a:latin typeface="SassoonCRInfant" panose="02010503020300020003" pitchFamily="2" charset="0"/>
              </a:rPr>
              <a:t>squirrels@holbrookprimaryschool.com</a:t>
            </a:r>
          </a:p>
          <a:p>
            <a:pPr marL="0" indent="0">
              <a:buNone/>
            </a:pPr>
            <a:endParaRPr lang="en-GB" u="sng" dirty="0">
              <a:latin typeface="SassoonCRInfant" panose="02010503020300020003" pitchFamily="2" charset="0"/>
            </a:endParaRPr>
          </a:p>
          <a:p>
            <a:endParaRPr lang="en-GB" dirty="0"/>
          </a:p>
        </p:txBody>
      </p:sp>
    </p:spTree>
    <p:extLst>
      <p:ext uri="{BB962C8B-B14F-4D97-AF65-F5344CB8AC3E}">
        <p14:creationId xmlns:p14="http://schemas.microsoft.com/office/powerpoint/2010/main" val="34218965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046888" y="71293"/>
            <a:ext cx="7239000" cy="660688"/>
          </a:xfrm>
        </p:spPr>
        <p:txBody>
          <a:bodyPr/>
          <a:lstStyle/>
          <a:p>
            <a:pPr algn="ctr" eaLnBrk="1" fontAlgn="auto" hangingPunct="1">
              <a:spcAft>
                <a:spcPts val="0"/>
              </a:spcAft>
              <a:defRPr/>
            </a:pPr>
            <a:r>
              <a:rPr lang="en-GB">
                <a:solidFill>
                  <a:srgbClr val="7030A0"/>
                </a:solidFill>
              </a:rPr>
              <a:t>Reading</a:t>
            </a:r>
          </a:p>
        </p:txBody>
      </p:sp>
      <p:sp>
        <p:nvSpPr>
          <p:cNvPr id="11267" name="Rectangle 3"/>
          <p:cNvSpPr>
            <a:spLocks noGrp="1" noChangeArrowheads="1"/>
          </p:cNvSpPr>
          <p:nvPr>
            <p:ph idx="1"/>
          </p:nvPr>
        </p:nvSpPr>
        <p:spPr>
          <a:xfrm>
            <a:off x="457200" y="2348881"/>
            <a:ext cx="7239000" cy="4107482"/>
          </a:xfrm>
        </p:spPr>
        <p:txBody>
          <a:bodyPr/>
          <a:lstStyle/>
          <a:p>
            <a:pPr marL="0" indent="0" eaLnBrk="1" hangingPunct="1">
              <a:buNone/>
            </a:pPr>
            <a:endParaRPr lang="en-GB" sz="2400">
              <a:latin typeface="SassoonCRInfant" pitchFamily="2" charset="0"/>
              <a:cs typeface="Arial" pitchFamily="34" charset="0"/>
            </a:endParaRPr>
          </a:p>
          <a:p>
            <a:pPr eaLnBrk="1" hangingPunct="1"/>
            <a:endParaRPr lang="en-GB" sz="2400">
              <a:latin typeface="SassoonCRInfant" pitchFamily="2" charset="0"/>
            </a:endParaRPr>
          </a:p>
        </p:txBody>
      </p:sp>
      <p:sp>
        <p:nvSpPr>
          <p:cNvPr id="2" name="Rectangle 1"/>
          <p:cNvSpPr/>
          <p:nvPr/>
        </p:nvSpPr>
        <p:spPr>
          <a:xfrm>
            <a:off x="201892" y="1052736"/>
            <a:ext cx="8740216" cy="1938992"/>
          </a:xfrm>
          <a:prstGeom prst="rect">
            <a:avLst/>
          </a:prstGeom>
        </p:spPr>
        <p:txBody>
          <a:bodyPr wrap="square">
            <a:spAutoFit/>
          </a:bodyPr>
          <a:lstStyle/>
          <a:p>
            <a:pPr marL="457200" indent="-457200">
              <a:buFont typeface="Arial" panose="020B0604020202020204" pitchFamily="34" charset="0"/>
              <a:buChar char="•"/>
            </a:pPr>
            <a:r>
              <a:rPr lang="en-GB" sz="2000">
                <a:solidFill>
                  <a:schemeClr val="bg1"/>
                </a:solidFill>
                <a:latin typeface="SassoonCRInfant" panose="02010503020300020003" pitchFamily="2" charset="0"/>
              </a:rPr>
              <a:t>We encourage parents and children to record reading experiences regularly in their reading diaries (Home Learning policy = daily reading until colour bands are finished, then 4x a week afterwards.)  We also enjoy hearing the children read at home on Seesaw.</a:t>
            </a:r>
          </a:p>
          <a:p>
            <a:pPr marL="457200" indent="-457200">
              <a:buFont typeface="Arial" panose="020B0604020202020204" pitchFamily="34" charset="0"/>
              <a:buChar char="•"/>
            </a:pPr>
            <a:r>
              <a:rPr lang="en-GB" sz="2000">
                <a:solidFill>
                  <a:schemeClr val="bg1"/>
                </a:solidFill>
                <a:latin typeface="SassoonCRInfant" panose="02010503020300020003" pitchFamily="2" charset="0"/>
              </a:rPr>
              <a:t>We collect up the reading diaries on a Friday so please ensure they are in school.</a:t>
            </a:r>
          </a:p>
        </p:txBody>
      </p:sp>
      <p:pic>
        <p:nvPicPr>
          <p:cNvPr id="3076" name="Picture 4">
            <a:extLst>
              <a:ext uri="{FF2B5EF4-FFF2-40B4-BE49-F238E27FC236}">
                <a16:creationId xmlns:a16="http://schemas.microsoft.com/office/drawing/2014/main" id="{944CA85A-F6CE-E954-4FAE-8E1D091282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6547" y="2852936"/>
            <a:ext cx="3310905" cy="343494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A406D-3FDA-96BF-5CC6-1872E785D965}"/>
            </a:ext>
          </a:extLst>
        </p:cNvPr>
        <p:cNvGrpSpPr/>
        <p:nvPr/>
      </p:nvGrpSpPr>
      <p:grpSpPr>
        <a:xfrm>
          <a:off x="0" y="0"/>
          <a:ext cx="0" cy="0"/>
          <a:chOff x="0" y="0"/>
          <a:chExt cx="0" cy="0"/>
        </a:xfrm>
      </p:grpSpPr>
      <p:sp>
        <p:nvSpPr>
          <p:cNvPr id="8194" name="Rectangle 2">
            <a:extLst>
              <a:ext uri="{FF2B5EF4-FFF2-40B4-BE49-F238E27FC236}">
                <a16:creationId xmlns:a16="http://schemas.microsoft.com/office/drawing/2014/main" id="{BE13CCBA-4463-0F45-D8E8-33BBDD70DF60}"/>
              </a:ext>
            </a:extLst>
          </p:cNvPr>
          <p:cNvSpPr>
            <a:spLocks noGrp="1" noChangeArrowheads="1"/>
          </p:cNvSpPr>
          <p:nvPr>
            <p:ph type="title"/>
          </p:nvPr>
        </p:nvSpPr>
        <p:spPr>
          <a:xfrm>
            <a:off x="1046888" y="71293"/>
            <a:ext cx="7239000" cy="660688"/>
          </a:xfrm>
        </p:spPr>
        <p:txBody>
          <a:bodyPr/>
          <a:lstStyle/>
          <a:p>
            <a:pPr algn="ctr" eaLnBrk="1" fontAlgn="auto" hangingPunct="1">
              <a:spcAft>
                <a:spcPts val="0"/>
              </a:spcAft>
              <a:defRPr/>
            </a:pPr>
            <a:r>
              <a:rPr lang="en-GB">
                <a:solidFill>
                  <a:srgbClr val="7030A0"/>
                </a:solidFill>
              </a:rPr>
              <a:t>Reading</a:t>
            </a:r>
          </a:p>
        </p:txBody>
      </p:sp>
      <p:sp>
        <p:nvSpPr>
          <p:cNvPr id="11267" name="Rectangle 3">
            <a:extLst>
              <a:ext uri="{FF2B5EF4-FFF2-40B4-BE49-F238E27FC236}">
                <a16:creationId xmlns:a16="http://schemas.microsoft.com/office/drawing/2014/main" id="{31A5F45A-845C-6F3C-BEEE-883844B5E216}"/>
              </a:ext>
            </a:extLst>
          </p:cNvPr>
          <p:cNvSpPr>
            <a:spLocks noGrp="1" noChangeArrowheads="1"/>
          </p:cNvSpPr>
          <p:nvPr>
            <p:ph idx="1"/>
          </p:nvPr>
        </p:nvSpPr>
        <p:spPr>
          <a:xfrm>
            <a:off x="457200" y="2348881"/>
            <a:ext cx="7239000" cy="4107482"/>
          </a:xfrm>
        </p:spPr>
        <p:txBody>
          <a:bodyPr/>
          <a:lstStyle/>
          <a:p>
            <a:pPr marL="0" indent="0" eaLnBrk="1" hangingPunct="1">
              <a:buNone/>
            </a:pPr>
            <a:endParaRPr lang="en-GB" sz="2400">
              <a:latin typeface="SassoonCRInfant" pitchFamily="2" charset="0"/>
              <a:cs typeface="Arial" pitchFamily="34" charset="0"/>
            </a:endParaRPr>
          </a:p>
          <a:p>
            <a:pPr eaLnBrk="1" hangingPunct="1"/>
            <a:endParaRPr lang="en-GB" sz="2400">
              <a:latin typeface="SassoonCRInfant" pitchFamily="2" charset="0"/>
            </a:endParaRPr>
          </a:p>
        </p:txBody>
      </p:sp>
      <p:sp>
        <p:nvSpPr>
          <p:cNvPr id="2" name="Rectangle 1">
            <a:extLst>
              <a:ext uri="{FF2B5EF4-FFF2-40B4-BE49-F238E27FC236}">
                <a16:creationId xmlns:a16="http://schemas.microsoft.com/office/drawing/2014/main" id="{5219EF05-F947-45DA-7D3B-4163A5087B0C}"/>
              </a:ext>
            </a:extLst>
          </p:cNvPr>
          <p:cNvSpPr/>
          <p:nvPr/>
        </p:nvSpPr>
        <p:spPr>
          <a:xfrm>
            <a:off x="296280" y="660688"/>
            <a:ext cx="8740216" cy="4401205"/>
          </a:xfrm>
          <a:prstGeom prst="rect">
            <a:avLst/>
          </a:prstGeom>
        </p:spPr>
        <p:txBody>
          <a:bodyPr wrap="square">
            <a:spAutoFit/>
          </a:bodyPr>
          <a:lstStyle/>
          <a:p>
            <a:pPr marL="457200" indent="-457200">
              <a:buFont typeface="Arial" panose="020B0604020202020204" pitchFamily="34" charset="0"/>
              <a:buChar char="•"/>
            </a:pPr>
            <a:r>
              <a:rPr lang="en-GB" sz="2000" dirty="0">
                <a:solidFill>
                  <a:schemeClr val="bg1"/>
                </a:solidFill>
                <a:latin typeface="SassoonCRInfant" panose="02010503020300020003" pitchFamily="2" charset="0"/>
              </a:rPr>
              <a:t>In school, children will experience reading in a variety of contexts, for example as a whole class, group or individually with a teacher/TA/parent helper. </a:t>
            </a:r>
          </a:p>
          <a:p>
            <a:endParaRPr lang="en-GB" sz="2000" dirty="0">
              <a:solidFill>
                <a:schemeClr val="bg1"/>
              </a:solidFill>
              <a:latin typeface="SassoonCRInfant" panose="02010503020300020003" pitchFamily="2" charset="0"/>
            </a:endParaRPr>
          </a:p>
          <a:p>
            <a:pPr marL="457200" indent="-457200">
              <a:buFont typeface="Arial" panose="020B0604020202020204" pitchFamily="34" charset="0"/>
              <a:buChar char="•"/>
            </a:pPr>
            <a:r>
              <a:rPr lang="en-GB" sz="2000" dirty="0">
                <a:solidFill>
                  <a:schemeClr val="bg1"/>
                </a:solidFill>
                <a:latin typeface="SassoonCRInfant" panose="02010503020300020003" pitchFamily="2" charset="0"/>
              </a:rPr>
              <a:t>Some children will be bringing home phonic reader books matched to the letter sounds they know, as they did in Year 1.  Please ensure the children have their reading books in school every day in case we want to read with them. They may also bring home a book to share with an adult.</a:t>
            </a:r>
          </a:p>
          <a:p>
            <a:endParaRPr lang="en-GB" sz="2000" dirty="0">
              <a:solidFill>
                <a:schemeClr val="bg1"/>
              </a:solidFill>
              <a:latin typeface="SassoonCRInfant" panose="02010503020300020003" pitchFamily="2" charset="0"/>
            </a:endParaRPr>
          </a:p>
          <a:p>
            <a:pPr marL="457200" indent="-457200">
              <a:buFont typeface="Arial" panose="020B0604020202020204" pitchFamily="34" charset="0"/>
              <a:buChar char="•"/>
            </a:pPr>
            <a:r>
              <a:rPr lang="en-GB" sz="2000" dirty="0">
                <a:solidFill>
                  <a:schemeClr val="bg1"/>
                </a:solidFill>
                <a:latin typeface="SassoonCRInfant" panose="02010503020300020003" pitchFamily="2" charset="0"/>
              </a:rPr>
              <a:t>Phonic Reader books merge </a:t>
            </a:r>
            <a:r>
              <a:rPr lang="en-GB" sz="2000">
                <a:solidFill>
                  <a:schemeClr val="bg1"/>
                </a:solidFill>
                <a:latin typeface="SassoonCRInfant" panose="02010503020300020003" pitchFamily="2" charset="0"/>
              </a:rPr>
              <a:t>into green </a:t>
            </a:r>
            <a:r>
              <a:rPr lang="en-GB" sz="2000" dirty="0">
                <a:solidFill>
                  <a:schemeClr val="bg1"/>
                </a:solidFill>
                <a:latin typeface="SassoonCRInfant" panose="02010503020300020003" pitchFamily="2" charset="0"/>
              </a:rPr>
              <a:t>colour band books, and children on these </a:t>
            </a:r>
            <a:r>
              <a:rPr lang="en-GB" sz="2000">
                <a:solidFill>
                  <a:schemeClr val="bg1"/>
                </a:solidFill>
                <a:latin typeface="SassoonCRInfant" panose="02010503020300020003" pitchFamily="2" charset="0"/>
              </a:rPr>
              <a:t>levels are </a:t>
            </a:r>
            <a:r>
              <a:rPr lang="en-GB" sz="2000" dirty="0">
                <a:solidFill>
                  <a:schemeClr val="bg1"/>
                </a:solidFill>
                <a:latin typeface="SassoonCRInfant" panose="02010503020300020003" pitchFamily="2" charset="0"/>
              </a:rPr>
              <a:t>encouraged to take responsibility for changing their books once they have read them at home.  We issue regular reminders, but the ultimate responsibility is with them.</a:t>
            </a:r>
          </a:p>
          <a:p>
            <a:endParaRPr lang="en-GB" sz="2000" dirty="0">
              <a:solidFill>
                <a:schemeClr val="bg1"/>
              </a:solidFill>
              <a:latin typeface="SassoonCRInfant" panose="02010503020300020003" pitchFamily="2" charset="0"/>
            </a:endParaRPr>
          </a:p>
          <a:p>
            <a:endParaRPr lang="en-GB" sz="2000" dirty="0">
              <a:solidFill>
                <a:schemeClr val="bg1"/>
              </a:solidFill>
              <a:latin typeface="SassoonCRInfant" panose="02010503020300020003" pitchFamily="2" charset="0"/>
            </a:endParaRPr>
          </a:p>
        </p:txBody>
      </p:sp>
      <p:pic>
        <p:nvPicPr>
          <p:cNvPr id="4" name="Picture 3" descr="A diagram of different colors&#10;&#10;AI-generated content may be incorrect.">
            <a:extLst>
              <a:ext uri="{FF2B5EF4-FFF2-40B4-BE49-F238E27FC236}">
                <a16:creationId xmlns:a16="http://schemas.microsoft.com/office/drawing/2014/main" id="{8688FD95-07B7-2EC7-42CA-41DB991949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4869160"/>
            <a:ext cx="7239000" cy="2147605"/>
          </a:xfrm>
          <a:prstGeom prst="rect">
            <a:avLst/>
          </a:prstGeom>
        </p:spPr>
      </p:pic>
    </p:spTree>
    <p:extLst>
      <p:ext uri="{BB962C8B-B14F-4D97-AF65-F5344CB8AC3E}">
        <p14:creationId xmlns:p14="http://schemas.microsoft.com/office/powerpoint/2010/main" val="33831260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332656"/>
            <a:ext cx="8424936" cy="5324535"/>
          </a:xfrm>
          <a:prstGeom prst="rect">
            <a:avLst/>
          </a:prstGeom>
          <a:noFill/>
        </p:spPr>
        <p:txBody>
          <a:bodyPr wrap="square" rtlCol="0">
            <a:spAutoFit/>
          </a:bodyPr>
          <a:lstStyle/>
          <a:p>
            <a:endParaRPr lang="en-GB" sz="2800">
              <a:latin typeface="Arial" pitchFamily="34" charset="0"/>
              <a:cs typeface="Arial" pitchFamily="34" charset="0"/>
            </a:endParaRPr>
          </a:p>
          <a:p>
            <a:pPr>
              <a:buFont typeface="Arial" pitchFamily="34" charset="0"/>
              <a:buChar char="•"/>
            </a:pPr>
            <a:endParaRPr lang="en-GB" sz="2400">
              <a:latin typeface="SassoonCRInfant" panose="02010503020300020003" pitchFamily="2" charset="0"/>
              <a:cs typeface="Arial" pitchFamily="34" charset="0"/>
            </a:endParaRPr>
          </a:p>
          <a:p>
            <a:pPr>
              <a:buFont typeface="Arial" pitchFamily="34" charset="0"/>
              <a:buChar char="•"/>
            </a:pPr>
            <a:r>
              <a:rPr lang="en-GB" sz="2400">
                <a:solidFill>
                  <a:schemeClr val="bg1"/>
                </a:solidFill>
                <a:latin typeface="SassoonCRInfant" panose="02010503020300020003" pitchFamily="2" charset="0"/>
                <a:cs typeface="Arial" pitchFamily="34" charset="0"/>
              </a:rPr>
              <a:t>A home learning task will be one of these things we have covered during the week.  We will vary the task so it might be a maths focus or spelling activity for example. We are happy with anything and in fact enjoy seeing your creativity!</a:t>
            </a:r>
          </a:p>
          <a:p>
            <a:endParaRPr lang="en-GB" sz="2400">
              <a:solidFill>
                <a:schemeClr val="bg1"/>
              </a:solidFill>
              <a:latin typeface="SassoonCRInfant" panose="02010503020300020003" pitchFamily="2" charset="0"/>
              <a:cs typeface="Arial" pitchFamily="34" charset="0"/>
            </a:endParaRPr>
          </a:p>
          <a:p>
            <a:pPr>
              <a:buFont typeface="Arial" pitchFamily="34" charset="0"/>
              <a:buChar char="•"/>
            </a:pPr>
            <a:r>
              <a:rPr lang="en-GB" sz="2400">
                <a:solidFill>
                  <a:schemeClr val="bg1"/>
                </a:solidFill>
                <a:latin typeface="SassoonCRInfant" panose="02010503020300020003" pitchFamily="2" charset="0"/>
                <a:cs typeface="Arial" pitchFamily="34" charset="0"/>
              </a:rPr>
              <a:t>Reading and mental maths is an ongoing home learning task and should be done regularly.</a:t>
            </a:r>
          </a:p>
          <a:p>
            <a:endParaRPr lang="en-GB" sz="2400">
              <a:solidFill>
                <a:schemeClr val="bg1"/>
              </a:solidFill>
              <a:latin typeface="SassoonCRInfant" panose="02010503020300020003" pitchFamily="2" charset="0"/>
              <a:cs typeface="Arial" pitchFamily="34" charset="0"/>
            </a:endParaRPr>
          </a:p>
          <a:p>
            <a:pPr>
              <a:buFont typeface="Arial" pitchFamily="34" charset="0"/>
              <a:buChar char="•"/>
            </a:pPr>
            <a:r>
              <a:rPr lang="en-GB" sz="2400">
                <a:solidFill>
                  <a:schemeClr val="bg1"/>
                </a:solidFill>
                <a:latin typeface="SassoonCRInfant" panose="02010503020300020003" pitchFamily="2" charset="0"/>
                <a:cs typeface="Arial" pitchFamily="34" charset="0"/>
              </a:rPr>
              <a:t>Later this term, we will begin our Karate Spellings (these are the ’tricky word’ spellings that children are expected to know in YR, Year 1 and  Year 2 as set out in the National Curriculum).</a:t>
            </a:r>
          </a:p>
          <a:p>
            <a:r>
              <a:rPr lang="en-GB" sz="2400">
                <a:latin typeface="SassoonCRInfant" panose="02010503020300020003" pitchFamily="2" charset="0"/>
                <a:cs typeface="Arial" pitchFamily="34" charset="0"/>
              </a:rPr>
              <a:t> </a:t>
            </a:r>
          </a:p>
        </p:txBody>
      </p:sp>
      <p:sp>
        <p:nvSpPr>
          <p:cNvPr id="4" name="Title 1"/>
          <p:cNvSpPr txBox="1">
            <a:spLocks/>
          </p:cNvSpPr>
          <p:nvPr/>
        </p:nvSpPr>
        <p:spPr>
          <a:xfrm>
            <a:off x="457200" y="320675"/>
            <a:ext cx="7239000" cy="1143000"/>
          </a:xfrm>
          <a:prstGeom prst="rect">
            <a:avLst/>
          </a:prstGeom>
        </p:spPr>
        <p:txBody>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a:lstStyle>
          <a:p>
            <a:pPr algn="ctr"/>
            <a:endParaRPr lang="en-GB"/>
          </a:p>
        </p:txBody>
      </p:sp>
      <p:sp>
        <p:nvSpPr>
          <p:cNvPr id="3" name="Title 1">
            <a:extLst>
              <a:ext uri="{FF2B5EF4-FFF2-40B4-BE49-F238E27FC236}">
                <a16:creationId xmlns:a16="http://schemas.microsoft.com/office/drawing/2014/main" id="{2FFBDFC1-B426-D6CD-C86A-307680EC6A79}"/>
              </a:ext>
            </a:extLst>
          </p:cNvPr>
          <p:cNvSpPr txBox="1">
            <a:spLocks/>
          </p:cNvSpPr>
          <p:nvPr/>
        </p:nvSpPr>
        <p:spPr>
          <a:xfrm>
            <a:off x="1187624" y="432894"/>
            <a:ext cx="6554867" cy="1524000"/>
          </a:xfrm>
          <a:prstGeom prst="rect">
            <a:avLst/>
          </a:prstGeom>
        </p:spPr>
        <p:txBody>
          <a:bodyPr/>
          <a:lst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solidFill>
                  <a:srgbClr val="7030A0"/>
                </a:solidFill>
              </a:rPr>
              <a:t>Home learning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4272" y="0"/>
            <a:ext cx="8812224" cy="7109639"/>
          </a:xfrm>
          <a:prstGeom prst="rect">
            <a:avLst/>
          </a:prstGeom>
          <a:noFill/>
        </p:spPr>
        <p:txBody>
          <a:bodyPr wrap="square" rtlCol="0">
            <a:spAutoFit/>
          </a:bodyPr>
          <a:lstStyle/>
          <a:p>
            <a:endParaRPr lang="en-GB" sz="2400">
              <a:latin typeface="SassoonCRInfant" panose="02010503020300020003" pitchFamily="2" charset="0"/>
              <a:cs typeface="Arial" pitchFamily="34" charset="0"/>
            </a:endParaRPr>
          </a:p>
          <a:p>
            <a:pPr marL="342900" indent="-342900">
              <a:buFont typeface="Arial" panose="020B0604020202020204" pitchFamily="34" charset="0"/>
              <a:buChar char="•"/>
            </a:pPr>
            <a:r>
              <a:rPr lang="en-GB" sz="2400">
                <a:solidFill>
                  <a:schemeClr val="bg1"/>
                </a:solidFill>
                <a:latin typeface="SassoonCRInfant" panose="02010503020300020003" pitchFamily="2" charset="0"/>
                <a:cs typeface="Arial" pitchFamily="34" charset="0"/>
              </a:rPr>
              <a:t>Reading:</a:t>
            </a:r>
          </a:p>
          <a:p>
            <a:pPr marL="342900" indent="-342900">
              <a:buFontTx/>
              <a:buChar char="-"/>
            </a:pPr>
            <a:r>
              <a:rPr lang="en-GB" sz="2400">
                <a:solidFill>
                  <a:schemeClr val="bg1"/>
                </a:solidFill>
                <a:latin typeface="SassoonCRInfant" panose="02010503020300020003" pitchFamily="2" charset="0"/>
                <a:cs typeface="Arial" pitchFamily="34" charset="0"/>
              </a:rPr>
              <a:t>Song of Sounds tricky words</a:t>
            </a:r>
          </a:p>
          <a:p>
            <a:pPr marL="342900" indent="-342900">
              <a:buFontTx/>
              <a:buChar char="-"/>
            </a:pPr>
            <a:r>
              <a:rPr lang="en-GB" sz="2400">
                <a:solidFill>
                  <a:schemeClr val="bg1"/>
                </a:solidFill>
                <a:latin typeface="SassoonCRInfant" panose="02010503020300020003" pitchFamily="2" charset="0"/>
                <a:cs typeface="Arial" pitchFamily="34" charset="0"/>
              </a:rPr>
              <a:t>Regular reading, including reading to the children</a:t>
            </a:r>
          </a:p>
          <a:p>
            <a:r>
              <a:rPr lang="en-GB" sz="2400">
                <a:solidFill>
                  <a:schemeClr val="bg1"/>
                </a:solidFill>
                <a:latin typeface="SassoonCRInfant" panose="02010503020300020003" pitchFamily="2" charset="0"/>
                <a:cs typeface="Arial" pitchFamily="34" charset="0"/>
              </a:rPr>
              <a:t>STATS POSTER</a:t>
            </a:r>
          </a:p>
          <a:p>
            <a:pPr marL="342900" indent="-342900">
              <a:buFont typeface="Arial" panose="020B0604020202020204" pitchFamily="34" charset="0"/>
              <a:buChar char="•"/>
            </a:pPr>
            <a:r>
              <a:rPr lang="en-GB" sz="2400">
                <a:solidFill>
                  <a:schemeClr val="bg1"/>
                </a:solidFill>
                <a:latin typeface="SassoonCRInfant" panose="02010503020300020003" pitchFamily="2" charset="0"/>
                <a:cs typeface="Arial" pitchFamily="34" charset="0"/>
              </a:rPr>
              <a:t>Maths:</a:t>
            </a:r>
          </a:p>
          <a:p>
            <a:pPr marL="342900" indent="-342900">
              <a:buFontTx/>
              <a:buChar char="-"/>
            </a:pPr>
            <a:r>
              <a:rPr lang="en-GB" sz="2400">
                <a:solidFill>
                  <a:schemeClr val="bg1"/>
                </a:solidFill>
                <a:latin typeface="SassoonCRInfant" panose="02010503020300020003" pitchFamily="2" charset="0"/>
                <a:cs typeface="Arial" pitchFamily="34" charset="0"/>
              </a:rPr>
              <a:t>Counting</a:t>
            </a:r>
          </a:p>
          <a:p>
            <a:pPr marL="342900" indent="-342900">
              <a:buFontTx/>
              <a:buChar char="-"/>
            </a:pPr>
            <a:r>
              <a:rPr lang="en-GB" sz="2400">
                <a:solidFill>
                  <a:schemeClr val="bg1"/>
                </a:solidFill>
                <a:latin typeface="SassoonCRInfant" panose="02010503020300020003" pitchFamily="2" charset="0"/>
                <a:cs typeface="Arial" pitchFamily="34" charset="0"/>
              </a:rPr>
              <a:t>Number bonds to 10 and 20</a:t>
            </a:r>
          </a:p>
          <a:p>
            <a:pPr marL="342900" indent="-342900">
              <a:buFontTx/>
              <a:buChar char="-"/>
            </a:pPr>
            <a:r>
              <a:rPr lang="en-GB" sz="2400">
                <a:solidFill>
                  <a:schemeClr val="bg1"/>
                </a:solidFill>
                <a:latin typeface="SassoonCRInfant" panose="02010503020300020003" pitchFamily="2" charset="0"/>
                <a:cs typeface="Arial" pitchFamily="34" charset="0"/>
              </a:rPr>
              <a:t>Telling the time</a:t>
            </a:r>
          </a:p>
          <a:p>
            <a:endParaRPr lang="en-GB" sz="2400">
              <a:solidFill>
                <a:schemeClr val="bg1"/>
              </a:solidFill>
              <a:latin typeface="SassoonCRInfant" panose="02010503020300020003" pitchFamily="2" charset="0"/>
              <a:cs typeface="Arial" pitchFamily="34" charset="0"/>
            </a:endParaRPr>
          </a:p>
          <a:p>
            <a:pPr marL="342900" indent="-342900">
              <a:buFont typeface="Arial" panose="020B0604020202020204" pitchFamily="34" charset="0"/>
              <a:buChar char="•"/>
            </a:pPr>
            <a:r>
              <a:rPr lang="en-GB" sz="2400">
                <a:solidFill>
                  <a:schemeClr val="bg1"/>
                </a:solidFill>
                <a:latin typeface="SassoonCRInfant" panose="02010503020300020003" pitchFamily="2" charset="0"/>
                <a:cs typeface="Arial" pitchFamily="34" charset="0"/>
              </a:rPr>
              <a:t>Spelling:</a:t>
            </a:r>
          </a:p>
          <a:p>
            <a:pPr marL="342900" indent="-342900">
              <a:buFontTx/>
              <a:buChar char="-"/>
            </a:pPr>
            <a:r>
              <a:rPr lang="en-GB" sz="2400">
                <a:solidFill>
                  <a:schemeClr val="bg1"/>
                </a:solidFill>
                <a:latin typeface="SassoonCRInfant" panose="02010503020300020003" pitchFamily="2" charset="0"/>
                <a:cs typeface="Arial" pitchFamily="34" charset="0"/>
              </a:rPr>
              <a:t>Tricky words (Karate spellings) and Year 2 spelling patterns and rules</a:t>
            </a:r>
          </a:p>
          <a:p>
            <a:pPr marL="342900" indent="-342900">
              <a:buFontTx/>
              <a:buChar char="-"/>
            </a:pPr>
            <a:endParaRPr lang="en-GB" sz="2400">
              <a:solidFill>
                <a:schemeClr val="bg1"/>
              </a:solidFill>
              <a:latin typeface="SassoonCRInfant" panose="02010503020300020003" pitchFamily="2" charset="0"/>
              <a:cs typeface="Arial" pitchFamily="34" charset="0"/>
            </a:endParaRPr>
          </a:p>
          <a:p>
            <a:pPr marL="342900" indent="-342900">
              <a:buFont typeface="Arial" panose="020B0604020202020204" pitchFamily="34" charset="0"/>
              <a:buChar char="•"/>
            </a:pPr>
            <a:r>
              <a:rPr lang="en-GB" sz="2400">
                <a:solidFill>
                  <a:schemeClr val="bg1"/>
                </a:solidFill>
                <a:latin typeface="SassoonCRInfant" panose="02010503020300020003" pitchFamily="2" charset="0"/>
                <a:cs typeface="Arial" pitchFamily="34" charset="0"/>
              </a:rPr>
              <a:t>General:</a:t>
            </a:r>
          </a:p>
          <a:p>
            <a:pPr marL="342900" indent="-342900">
              <a:buFontTx/>
              <a:buChar char="-"/>
            </a:pPr>
            <a:r>
              <a:rPr lang="en-GB" sz="2400">
                <a:solidFill>
                  <a:schemeClr val="bg1"/>
                </a:solidFill>
                <a:latin typeface="SassoonCRInfant" panose="02010503020300020003" pitchFamily="2" charset="0"/>
                <a:cs typeface="Arial" pitchFamily="34" charset="0"/>
              </a:rPr>
              <a:t>Praise effort</a:t>
            </a:r>
          </a:p>
          <a:p>
            <a:pPr marL="342900" indent="-342900">
              <a:buFontTx/>
              <a:buChar char="-"/>
            </a:pPr>
            <a:r>
              <a:rPr lang="en-GB" sz="2400">
                <a:solidFill>
                  <a:schemeClr val="bg1"/>
                </a:solidFill>
                <a:latin typeface="SassoonCRInfant" panose="02010503020300020003" pitchFamily="2" charset="0"/>
                <a:cs typeface="Arial" pitchFamily="34" charset="0"/>
              </a:rPr>
              <a:t>Encourage independence and a growth mindset</a:t>
            </a:r>
          </a:p>
          <a:p>
            <a:pPr marL="342900" indent="-342900">
              <a:buFontTx/>
              <a:buChar char="-"/>
            </a:pPr>
            <a:endParaRPr lang="en-GB" sz="2400">
              <a:latin typeface="SassoonCRInfant" panose="02010503020300020003" pitchFamily="2" charset="0"/>
              <a:cs typeface="Arial" pitchFamily="34" charset="0"/>
            </a:endParaRPr>
          </a:p>
          <a:p>
            <a:endParaRPr lang="en-GB" sz="2400">
              <a:latin typeface="SassoonCRInfant" panose="02010503020300020003" pitchFamily="2" charset="0"/>
              <a:cs typeface="Arial" pitchFamily="34" charset="0"/>
            </a:endParaRPr>
          </a:p>
        </p:txBody>
      </p:sp>
      <p:sp>
        <p:nvSpPr>
          <p:cNvPr id="4" name="Title 1"/>
          <p:cNvSpPr txBox="1">
            <a:spLocks/>
          </p:cNvSpPr>
          <p:nvPr/>
        </p:nvSpPr>
        <p:spPr>
          <a:xfrm>
            <a:off x="457200" y="260648"/>
            <a:ext cx="7239000" cy="1143000"/>
          </a:xfrm>
          <a:prstGeom prst="rect">
            <a:avLst/>
          </a:prstGeom>
        </p:spPr>
        <p:txBody>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a:lstStyle>
          <a:p>
            <a:pPr algn="ctr"/>
            <a:endParaRPr lang="en-GB"/>
          </a:p>
        </p:txBody>
      </p:sp>
      <p:sp>
        <p:nvSpPr>
          <p:cNvPr id="3" name="Title 1">
            <a:extLst>
              <a:ext uri="{FF2B5EF4-FFF2-40B4-BE49-F238E27FC236}">
                <a16:creationId xmlns:a16="http://schemas.microsoft.com/office/drawing/2014/main" id="{55A786A2-D457-8B6E-800F-2576111C8151}"/>
              </a:ext>
            </a:extLst>
          </p:cNvPr>
          <p:cNvSpPr txBox="1">
            <a:spLocks/>
          </p:cNvSpPr>
          <p:nvPr/>
        </p:nvSpPr>
        <p:spPr>
          <a:xfrm>
            <a:off x="1413272" y="70148"/>
            <a:ext cx="6554867" cy="1524000"/>
          </a:xfrm>
          <a:prstGeom prst="rect">
            <a:avLst/>
          </a:prstGeom>
        </p:spPr>
        <p:txBody>
          <a:bodyPr/>
          <a:lst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solidFill>
                  <a:srgbClr val="7030A0"/>
                </a:solidFill>
              </a:rPr>
              <a:t>How you can help</a:t>
            </a:r>
          </a:p>
        </p:txBody>
      </p:sp>
    </p:spTree>
    <p:extLst>
      <p:ext uri="{BB962C8B-B14F-4D97-AF65-F5344CB8AC3E}">
        <p14:creationId xmlns:p14="http://schemas.microsoft.com/office/powerpoint/2010/main" val="12463050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306054" y="143681"/>
            <a:ext cx="6554867" cy="1524000"/>
          </a:xfrm>
        </p:spPr>
        <p:txBody>
          <a:bodyPr/>
          <a:lstStyle/>
          <a:p>
            <a:pPr eaLnBrk="1" fontAlgn="auto" hangingPunct="1">
              <a:spcAft>
                <a:spcPts val="0"/>
              </a:spcAft>
              <a:defRPr/>
            </a:pPr>
            <a:r>
              <a:rPr lang="en-GB">
                <a:solidFill>
                  <a:srgbClr val="7030A0"/>
                </a:solidFill>
              </a:rPr>
              <a:t>Extra-Curricular</a:t>
            </a:r>
          </a:p>
        </p:txBody>
      </p:sp>
      <p:sp>
        <p:nvSpPr>
          <p:cNvPr id="15363" name="Rectangle 3"/>
          <p:cNvSpPr>
            <a:spLocks noGrp="1" noChangeArrowheads="1"/>
          </p:cNvSpPr>
          <p:nvPr>
            <p:ph idx="1"/>
          </p:nvPr>
        </p:nvSpPr>
        <p:spPr>
          <a:xfrm>
            <a:off x="2589133" y="1743797"/>
            <a:ext cx="6554867" cy="3767670"/>
          </a:xfrm>
        </p:spPr>
        <p:txBody>
          <a:bodyPr/>
          <a:lstStyle/>
          <a:p>
            <a:pPr eaLnBrk="1" hangingPunct="1">
              <a:buFont typeface="Wingdings 2" pitchFamily="18" charset="2"/>
              <a:buNone/>
            </a:pPr>
            <a:endParaRPr lang="en-GB">
              <a:latin typeface="SassoonCRInfant" pitchFamily="2" charset="0"/>
            </a:endParaRPr>
          </a:p>
          <a:p>
            <a:pPr eaLnBrk="1" hangingPunct="1"/>
            <a:r>
              <a:rPr lang="en-GB">
                <a:latin typeface="SassoonCRInfant" pitchFamily="2" charset="0"/>
              </a:rPr>
              <a:t>Autumn term – Y1 and Y2 Nativity </a:t>
            </a:r>
          </a:p>
          <a:p>
            <a:pPr eaLnBrk="1" hangingPunct="1"/>
            <a:r>
              <a:rPr lang="en-GB">
                <a:latin typeface="SassoonCRInfant" pitchFamily="2" charset="0"/>
              </a:rPr>
              <a:t>Spring Term – Fire Engine visit</a:t>
            </a:r>
          </a:p>
          <a:p>
            <a:pPr eaLnBrk="1" hangingPunct="1"/>
            <a:r>
              <a:rPr lang="en-GB">
                <a:latin typeface="SassoonCRInfant" pitchFamily="2" charset="0"/>
              </a:rPr>
              <a:t>Summer Term – </a:t>
            </a:r>
            <a:r>
              <a:rPr lang="en-GB" err="1">
                <a:latin typeface="SassoonCRInfant" pitchFamily="2" charset="0"/>
              </a:rPr>
              <a:t>Drusillas</a:t>
            </a:r>
            <a:r>
              <a:rPr lang="en-GB">
                <a:latin typeface="SassoonCRInfant" pitchFamily="2" charset="0"/>
              </a:rPr>
              <a:t> Trip</a:t>
            </a:r>
          </a:p>
          <a:p>
            <a:pPr eaLnBrk="1" hangingPunct="1"/>
            <a:endParaRPr lang="en-GB">
              <a:latin typeface="SassoonCRInfant" pitchFamily="2" charset="0"/>
            </a:endParaRPr>
          </a:p>
          <a:p>
            <a:pPr marL="0" indent="0" eaLnBrk="1" hangingPunct="1">
              <a:buNone/>
            </a:pPr>
            <a:r>
              <a:rPr lang="en-GB">
                <a:latin typeface="SassoonCRInfant" pitchFamily="2" charset="0"/>
              </a:rPr>
              <a:t>Other things may arise during the year.</a:t>
            </a:r>
          </a:p>
          <a:p>
            <a:pPr eaLnBrk="1" hangingPunct="1"/>
            <a:endParaRPr lang="en-GB">
              <a:latin typeface="SassoonCRInfant" pitchFamily="2" charset="0"/>
            </a:endParaRPr>
          </a:p>
          <a:p>
            <a:pPr eaLnBrk="1" hangingPunct="1">
              <a:buFont typeface="Wingdings" pitchFamily="2" charset="2"/>
              <a:buNone/>
            </a:pPr>
            <a:endParaRPr lang="en-GB"/>
          </a:p>
          <a:p>
            <a:pPr eaLnBrk="1" hangingPunct="1">
              <a:buFont typeface="Wingdings" pitchFamily="2" charset="2"/>
              <a:buNone/>
            </a:pPr>
            <a:endParaRPr lang="en-GB"/>
          </a:p>
          <a:p>
            <a:pPr eaLnBrk="1" hangingPunct="1">
              <a:buFont typeface="Wingdings" pitchFamily="2" charset="2"/>
              <a:buNone/>
            </a:pPr>
            <a:endParaRPr lang="en-GB"/>
          </a:p>
          <a:p>
            <a:pPr eaLnBrk="1" hangingPunct="1"/>
            <a:endParaRPr lang="en-GB"/>
          </a:p>
        </p:txBody>
      </p:sp>
      <p:pic>
        <p:nvPicPr>
          <p:cNvPr id="6146" name="Picture 2" descr="C:\Users\schapman2\AppData\Local\Microsoft\Windows\Temporary Internet Files\Content.IE5\7EMH6UGA\MC900019670[1].wmf"/>
          <p:cNvPicPr>
            <a:picLocks noChangeAspect="1" noChangeArrowheads="1"/>
          </p:cNvPicPr>
          <p:nvPr/>
        </p:nvPicPr>
        <p:blipFill>
          <a:blip r:embed="rId3" cstate="print"/>
          <a:srcRect/>
          <a:stretch>
            <a:fillRect/>
          </a:stretch>
        </p:blipFill>
        <p:spPr bwMode="auto">
          <a:xfrm>
            <a:off x="251520" y="2724756"/>
            <a:ext cx="2091655" cy="1805751"/>
          </a:xfrm>
          <a:prstGeom prst="rect">
            <a:avLst/>
          </a:prstGeom>
          <a:noFill/>
        </p:spPr>
      </p:pic>
      <p:pic>
        <p:nvPicPr>
          <p:cNvPr id="6" name="Picture 5"/>
          <p:cNvPicPr>
            <a:picLocks noChangeAspect="1"/>
          </p:cNvPicPr>
          <p:nvPr/>
        </p:nvPicPr>
        <p:blipFill>
          <a:blip r:embed="rId4"/>
          <a:stretch>
            <a:fillRect/>
          </a:stretch>
        </p:blipFill>
        <p:spPr>
          <a:xfrm>
            <a:off x="6084168" y="5401419"/>
            <a:ext cx="2797240" cy="1236762"/>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3" descr="Picture">
            <a:extLst>
              <a:ext uri="{FF2B5EF4-FFF2-40B4-BE49-F238E27FC236}">
                <a16:creationId xmlns:a16="http://schemas.microsoft.com/office/drawing/2014/main" id="{26C59006-0015-39DA-ACF6-A4B1F1FF475F}"/>
              </a:ext>
            </a:extLst>
          </p:cNvPr>
          <p:cNvPicPr>
            <a:picLocks noChangeAspect="1"/>
          </p:cNvPicPr>
          <p:nvPr/>
        </p:nvPicPr>
        <p:blipFill>
          <a:blip r:embed="rId2"/>
          <a:srcRect r="1523"/>
          <a:stretch>
            <a:fillRect/>
          </a:stretch>
        </p:blipFill>
        <p:spPr>
          <a:xfrm>
            <a:off x="1057925" y="1549939"/>
            <a:ext cx="3025365" cy="4602479"/>
          </a:xfrm>
          <a:prstGeom prst="rect">
            <a:avLst/>
          </a:prstGeom>
        </p:spPr>
      </p:pic>
      <p:pic>
        <p:nvPicPr>
          <p:cNvPr id="4" name="Content Placeholder 6" descr="Picture">
            <a:extLst>
              <a:ext uri="{FF2B5EF4-FFF2-40B4-BE49-F238E27FC236}">
                <a16:creationId xmlns:a16="http://schemas.microsoft.com/office/drawing/2014/main" id="{D83DE1B1-27D0-14E5-5827-0F066F551184}"/>
              </a:ext>
            </a:extLst>
          </p:cNvPr>
          <p:cNvPicPr>
            <a:picLocks noChangeAspect="1"/>
          </p:cNvPicPr>
          <p:nvPr/>
        </p:nvPicPr>
        <p:blipFill>
          <a:blip r:embed="rId3"/>
          <a:stretch>
            <a:fillRect/>
          </a:stretch>
        </p:blipFill>
        <p:spPr>
          <a:xfrm>
            <a:off x="5038667" y="1585030"/>
            <a:ext cx="3072154" cy="4602479"/>
          </a:xfrm>
          <a:prstGeom prst="rect">
            <a:avLst/>
          </a:prstGeom>
        </p:spPr>
      </p:pic>
      <p:sp>
        <p:nvSpPr>
          <p:cNvPr id="5" name="Title 2">
            <a:extLst>
              <a:ext uri="{FF2B5EF4-FFF2-40B4-BE49-F238E27FC236}">
                <a16:creationId xmlns:a16="http://schemas.microsoft.com/office/drawing/2014/main" id="{4D510D7A-5C52-3656-07FA-8839D66F41ED}"/>
              </a:ext>
            </a:extLst>
          </p:cNvPr>
          <p:cNvSpPr>
            <a:spLocks noGrp="1"/>
          </p:cNvSpPr>
          <p:nvPr>
            <p:ph type="title"/>
          </p:nvPr>
        </p:nvSpPr>
        <p:spPr>
          <a:xfrm>
            <a:off x="783947" y="654101"/>
            <a:ext cx="7617897" cy="990600"/>
          </a:xfrm>
        </p:spPr>
        <p:txBody>
          <a:bodyPr>
            <a:noAutofit/>
          </a:bodyPr>
          <a:lstStyle/>
          <a:p>
            <a:pPr algn="ctr"/>
            <a:r>
              <a:rPr lang="en-GB" sz="2800"/>
              <a:t>Expectations for Holbrook Children</a:t>
            </a:r>
          </a:p>
        </p:txBody>
      </p:sp>
    </p:spTree>
    <p:extLst>
      <p:ext uri="{BB962C8B-B14F-4D97-AF65-F5344CB8AC3E}">
        <p14:creationId xmlns:p14="http://schemas.microsoft.com/office/powerpoint/2010/main" val="22890591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icture">
            <a:extLst>
              <a:ext uri="{FF2B5EF4-FFF2-40B4-BE49-F238E27FC236}">
                <a16:creationId xmlns:a16="http://schemas.microsoft.com/office/drawing/2014/main" id="{2AD50B25-77ED-A535-7A52-F9BF31FC63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116632"/>
            <a:ext cx="4238461" cy="6383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8955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2478" y="958458"/>
            <a:ext cx="5170972" cy="3553691"/>
          </a:xfrm>
          <a:prstGeom prst="rect">
            <a:avLst/>
          </a:prstGeom>
        </p:spPr>
      </p:pic>
      <p:sp>
        <p:nvSpPr>
          <p:cNvPr id="3" name="TextBox 2"/>
          <p:cNvSpPr txBox="1"/>
          <p:nvPr/>
        </p:nvSpPr>
        <p:spPr>
          <a:xfrm>
            <a:off x="1979712" y="435238"/>
            <a:ext cx="4536504" cy="523220"/>
          </a:xfrm>
          <a:prstGeom prst="rect">
            <a:avLst/>
          </a:prstGeom>
          <a:noFill/>
        </p:spPr>
        <p:txBody>
          <a:bodyPr wrap="square" rtlCol="0">
            <a:spAutoFit/>
          </a:bodyPr>
          <a:lstStyle/>
          <a:p>
            <a:pPr algn="ctr"/>
            <a:r>
              <a:rPr lang="en-GB" sz="2800">
                <a:latin typeface="SassoonCRInfant" panose="02010503020300020003" pitchFamily="2" charset="0"/>
              </a:rPr>
              <a:t>Learning Skills</a:t>
            </a:r>
          </a:p>
        </p:txBody>
      </p:sp>
      <p:pic>
        <p:nvPicPr>
          <p:cNvPr id="1026" name="Picture 2" descr="orange Lanyard &amp; id Hold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4590" y="4005064"/>
            <a:ext cx="2355776" cy="23557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017287" y="4886373"/>
            <a:ext cx="4536504" cy="523220"/>
          </a:xfrm>
          <a:prstGeom prst="rect">
            <a:avLst/>
          </a:prstGeom>
          <a:noFill/>
        </p:spPr>
        <p:txBody>
          <a:bodyPr wrap="square" rtlCol="0">
            <a:spAutoFit/>
          </a:bodyPr>
          <a:lstStyle/>
          <a:p>
            <a:pPr algn="ctr"/>
            <a:r>
              <a:rPr lang="en-GB" sz="2800">
                <a:latin typeface="SassoonCRInfant" panose="02010503020300020003" pitchFamily="2" charset="0"/>
              </a:rPr>
              <a:t>Maths Mentor</a:t>
            </a:r>
          </a:p>
        </p:txBody>
      </p:sp>
      <p:pic>
        <p:nvPicPr>
          <p:cNvPr id="1030" name="Picture 6" descr="Purple Lanyard &amp; id Hold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30711" y="4293096"/>
            <a:ext cx="2205477" cy="220547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761967" y="5975954"/>
            <a:ext cx="4536504" cy="523220"/>
          </a:xfrm>
          <a:prstGeom prst="rect">
            <a:avLst/>
          </a:prstGeom>
          <a:noFill/>
        </p:spPr>
        <p:txBody>
          <a:bodyPr wrap="square" rtlCol="0">
            <a:spAutoFit/>
          </a:bodyPr>
          <a:lstStyle/>
          <a:p>
            <a:pPr algn="ctr"/>
            <a:r>
              <a:rPr lang="en-GB" sz="2800">
                <a:latin typeface="SassoonCRInfant" panose="02010503020300020003" pitchFamily="2" charset="0"/>
              </a:rPr>
              <a:t>Writing Mentor</a:t>
            </a:r>
          </a:p>
        </p:txBody>
      </p:sp>
      <p:pic>
        <p:nvPicPr>
          <p:cNvPr id="4" name="Picture 3" descr="Clipart - Hearts for Valentine's Day"/>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769" y="24134"/>
            <a:ext cx="813642" cy="822207"/>
          </a:xfrm>
          <a:prstGeom prst="rect">
            <a:avLst/>
          </a:prstGeom>
        </p:spPr>
      </p:pic>
      <p:sp>
        <p:nvSpPr>
          <p:cNvPr id="9" name="TextBox 8"/>
          <p:cNvSpPr txBox="1"/>
          <p:nvPr/>
        </p:nvSpPr>
        <p:spPr>
          <a:xfrm>
            <a:off x="5743086" y="1428450"/>
            <a:ext cx="4536504" cy="523220"/>
          </a:xfrm>
          <a:prstGeom prst="rect">
            <a:avLst/>
          </a:prstGeom>
          <a:noFill/>
        </p:spPr>
        <p:txBody>
          <a:bodyPr wrap="square" rtlCol="0">
            <a:spAutoFit/>
          </a:bodyPr>
          <a:lstStyle/>
          <a:p>
            <a:pPr algn="ctr"/>
            <a:r>
              <a:rPr lang="en-GB" sz="2800">
                <a:latin typeface="SassoonCRInfant" panose="02010503020300020003" pitchFamily="2" charset="0"/>
              </a:rPr>
              <a:t>House Points</a:t>
            </a:r>
          </a:p>
        </p:txBody>
      </p:sp>
      <p:sp>
        <p:nvSpPr>
          <p:cNvPr id="10" name="TextBox 9"/>
          <p:cNvSpPr txBox="1"/>
          <p:nvPr/>
        </p:nvSpPr>
        <p:spPr>
          <a:xfrm>
            <a:off x="5771480" y="2829291"/>
            <a:ext cx="4536504" cy="523220"/>
          </a:xfrm>
          <a:prstGeom prst="rect">
            <a:avLst/>
          </a:prstGeom>
          <a:noFill/>
        </p:spPr>
        <p:txBody>
          <a:bodyPr wrap="square" rtlCol="0">
            <a:spAutoFit/>
          </a:bodyPr>
          <a:lstStyle/>
          <a:p>
            <a:pPr algn="ctr"/>
            <a:r>
              <a:rPr lang="en-GB" sz="2800">
                <a:latin typeface="SassoonCRInfant" panose="02010503020300020003" pitchFamily="2" charset="0"/>
              </a:rPr>
              <a:t>House Star</a:t>
            </a:r>
          </a:p>
        </p:txBody>
      </p:sp>
      <p:sp>
        <p:nvSpPr>
          <p:cNvPr id="11" name="TextBox 10"/>
          <p:cNvSpPr txBox="1"/>
          <p:nvPr/>
        </p:nvSpPr>
        <p:spPr>
          <a:xfrm>
            <a:off x="-1044624" y="600200"/>
            <a:ext cx="4536504" cy="523220"/>
          </a:xfrm>
          <a:prstGeom prst="rect">
            <a:avLst/>
          </a:prstGeom>
          <a:noFill/>
        </p:spPr>
        <p:txBody>
          <a:bodyPr wrap="square" rtlCol="0">
            <a:spAutoFit/>
          </a:bodyPr>
          <a:lstStyle/>
          <a:p>
            <a:pPr algn="ctr"/>
            <a:r>
              <a:rPr lang="en-GB" sz="2800">
                <a:latin typeface="SassoonCRInfant" panose="02010503020300020003" pitchFamily="2" charset="0"/>
              </a:rPr>
              <a:t>Gold Award</a:t>
            </a:r>
          </a:p>
        </p:txBody>
      </p:sp>
    </p:spTree>
    <p:extLst>
      <p:ext uri="{BB962C8B-B14F-4D97-AF65-F5344CB8AC3E}">
        <p14:creationId xmlns:p14="http://schemas.microsoft.com/office/powerpoint/2010/main" val="8216923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94020" y="260648"/>
            <a:ext cx="6264696" cy="1446550"/>
          </a:xfrm>
          <a:prstGeom prst="rect">
            <a:avLst/>
          </a:prstGeom>
          <a:noFill/>
        </p:spPr>
        <p:txBody>
          <a:bodyPr wrap="square" rtlCol="0">
            <a:spAutoFit/>
          </a:bodyPr>
          <a:lstStyle/>
          <a:p>
            <a:pPr algn="ctr"/>
            <a:r>
              <a:rPr lang="en-GB" sz="4400">
                <a:solidFill>
                  <a:srgbClr val="7030A0"/>
                </a:solidFill>
                <a:latin typeface="SassoonCRInfant" panose="02010503020300020003" pitchFamily="2" charset="0"/>
              </a:rPr>
              <a:t>Fox and Squirrel Adventures!</a:t>
            </a:r>
            <a:endParaRPr lang="en-GB" sz="2800">
              <a:solidFill>
                <a:srgbClr val="7030A0"/>
              </a:solidFill>
              <a:latin typeface="SassoonCRInfant" panose="02010503020300020003" pitchFamily="2" charset="0"/>
            </a:endParaRPr>
          </a:p>
        </p:txBody>
      </p:sp>
      <p:pic>
        <p:nvPicPr>
          <p:cNvPr id="2050" name="Picture 2" descr="Small fox toy – Protect the Wild"/>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10000" b="93611" l="10000" r="90000">
                        <a14:foregroundMark x1="24537" y1="89352" x2="41019" y2="93611"/>
                        <a14:foregroundMark x1="41019" y1="93611" x2="25556" y2="87407"/>
                        <a14:foregroundMark x1="25556" y1="87407" x2="25000" y2="87407"/>
                        <a14:foregroundMark x1="46759" y1="91389" x2="47315" y2="91389"/>
                      </a14:backgroundRemoval>
                    </a14:imgEffect>
                  </a14:imgLayer>
                </a14:imgProps>
              </a:ext>
              <a:ext uri="{28A0092B-C50C-407E-A947-70E740481C1C}">
                <a14:useLocalDpi xmlns:a14="http://schemas.microsoft.com/office/drawing/2010/main" val="0"/>
              </a:ext>
            </a:extLst>
          </a:blip>
          <a:srcRect/>
          <a:stretch>
            <a:fillRect/>
          </a:stretch>
        </p:blipFill>
        <p:spPr bwMode="auto">
          <a:xfrm>
            <a:off x="971600" y="1916179"/>
            <a:ext cx="3168352" cy="316835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iving Nature Plush Squirrel Soft Toy 17cm Outlet"/>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26100" b="80900" l="21000" r="75200">
                        <a14:foregroundMark x1="21000" y1="42100" x2="31100" y2="44300"/>
                        <a14:foregroundMark x1="31100" y1="44300" x2="21400" y2="47600"/>
                        <a14:foregroundMark x1="21400" y1="47600" x2="24400" y2="42100"/>
                        <a14:foregroundMark x1="29700" y1="72100" x2="22500" y2="80600"/>
                        <a14:foregroundMark x1="22500" y1="80600" x2="36300" y2="82400"/>
                        <a14:foregroundMark x1="36300" y1="82400" x2="52400" y2="80900"/>
                        <a14:foregroundMark x1="52400" y1="80900" x2="43400" y2="73900"/>
                        <a14:foregroundMark x1="43400" y1="73900" x2="28400" y2="71800"/>
                      </a14:backgroundRemoval>
                    </a14:imgEffect>
                  </a14:imgLayer>
                </a14:imgProps>
              </a:ext>
              <a:ext uri="{28A0092B-C50C-407E-A947-70E740481C1C}">
                <a14:useLocalDpi xmlns:a14="http://schemas.microsoft.com/office/drawing/2010/main" val="0"/>
              </a:ext>
            </a:extLst>
          </a:blip>
          <a:srcRect l="14703" t="19941" r="18060" b="17994"/>
          <a:stretch/>
        </p:blipFill>
        <p:spPr bwMode="auto">
          <a:xfrm>
            <a:off x="4860032" y="1916179"/>
            <a:ext cx="3237910" cy="2988839"/>
          </a:xfrm>
          <a:prstGeom prst="rect">
            <a:avLst/>
          </a:prstGeom>
          <a:solidFill>
            <a:srgbClr val="FFCCFF"/>
          </a:solidFill>
        </p:spPr>
      </p:pic>
    </p:spTree>
    <p:extLst>
      <p:ext uri="{BB962C8B-B14F-4D97-AF65-F5344CB8AC3E}">
        <p14:creationId xmlns:p14="http://schemas.microsoft.com/office/powerpoint/2010/main" val="887432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812991" y="142568"/>
            <a:ext cx="7239000" cy="588680"/>
          </a:xfrm>
        </p:spPr>
        <p:txBody>
          <a:bodyPr/>
          <a:lstStyle/>
          <a:p>
            <a:pPr eaLnBrk="1" fontAlgn="auto" hangingPunct="1">
              <a:spcAft>
                <a:spcPts val="0"/>
              </a:spcAft>
              <a:defRPr/>
            </a:pPr>
            <a:r>
              <a:rPr lang="en-GB"/>
              <a:t>Other Information</a:t>
            </a:r>
          </a:p>
        </p:txBody>
      </p:sp>
      <p:sp>
        <p:nvSpPr>
          <p:cNvPr id="19459" name="Rectangle 3"/>
          <p:cNvSpPr>
            <a:spLocks noGrp="1" noChangeArrowheads="1"/>
          </p:cNvSpPr>
          <p:nvPr>
            <p:ph idx="1"/>
          </p:nvPr>
        </p:nvSpPr>
        <p:spPr>
          <a:xfrm>
            <a:off x="269081" y="762352"/>
            <a:ext cx="7615238" cy="4878387"/>
          </a:xfrm>
        </p:spPr>
        <p:txBody>
          <a:bodyPr>
            <a:normAutofit lnSpcReduction="10000"/>
          </a:bodyPr>
          <a:lstStyle/>
          <a:p>
            <a:pPr eaLnBrk="1" hangingPunct="1">
              <a:lnSpc>
                <a:spcPct val="90000"/>
              </a:lnSpc>
            </a:pPr>
            <a:r>
              <a:rPr lang="en-GB">
                <a:latin typeface="SassoonCRInfant" pitchFamily="2" charset="0"/>
              </a:rPr>
              <a:t>PE – Tuesday and Wednesday</a:t>
            </a:r>
          </a:p>
          <a:p>
            <a:pPr eaLnBrk="1" hangingPunct="1">
              <a:lnSpc>
                <a:spcPct val="90000"/>
              </a:lnSpc>
            </a:pPr>
            <a:r>
              <a:rPr lang="en-GB">
                <a:latin typeface="SassoonCRInfant" pitchFamily="2" charset="0"/>
              </a:rPr>
              <a:t>Please remember to take earrings out for PE days or cover them in tape</a:t>
            </a:r>
          </a:p>
          <a:p>
            <a:pPr eaLnBrk="1" hangingPunct="1">
              <a:lnSpc>
                <a:spcPct val="90000"/>
              </a:lnSpc>
            </a:pPr>
            <a:r>
              <a:rPr lang="en-GB">
                <a:latin typeface="SassoonCRInfant" pitchFamily="2" charset="0"/>
              </a:rPr>
              <a:t>The children can wear their kit to school on these days.  The children should wear plain black shorts/joggers and their house t-shirts.  They should wear their usual royal blue Holbrook School jumper/cardigan/fleece</a:t>
            </a:r>
          </a:p>
          <a:p>
            <a:pPr eaLnBrk="1" hangingPunct="1">
              <a:lnSpc>
                <a:spcPct val="90000"/>
              </a:lnSpc>
            </a:pPr>
            <a:r>
              <a:rPr lang="en-GB">
                <a:latin typeface="SassoonCRInfant" pitchFamily="2" charset="0"/>
              </a:rPr>
              <a:t>We go out to play and PE in all weathers so please ensure they have warm/waterproof coats for cold and wet weather and hats for hot weather</a:t>
            </a:r>
          </a:p>
          <a:p>
            <a:pPr eaLnBrk="1" hangingPunct="1">
              <a:lnSpc>
                <a:spcPct val="90000"/>
              </a:lnSpc>
            </a:pPr>
            <a:r>
              <a:rPr lang="en-GB">
                <a:latin typeface="SassoonCRInfant" pitchFamily="2" charset="0"/>
              </a:rPr>
              <a:t>Water bottles in school</a:t>
            </a:r>
          </a:p>
          <a:p>
            <a:pPr eaLnBrk="1" hangingPunct="1">
              <a:lnSpc>
                <a:spcPct val="90000"/>
              </a:lnSpc>
            </a:pPr>
            <a:r>
              <a:rPr lang="en-GB">
                <a:latin typeface="SassoonCRInfant" pitchFamily="2" charset="0"/>
              </a:rPr>
              <a:t>Book bags – that fits into tray</a:t>
            </a:r>
          </a:p>
          <a:p>
            <a:pPr eaLnBrk="1" hangingPunct="1">
              <a:lnSpc>
                <a:spcPct val="90000"/>
              </a:lnSpc>
              <a:tabLst>
                <a:tab pos="265113" algn="l"/>
              </a:tabLst>
            </a:pPr>
            <a:r>
              <a:rPr lang="en-GB">
                <a:latin typeface="SassoonCRInfant" pitchFamily="2" charset="0"/>
              </a:rPr>
              <a:t>Hair tied up with school colour hair ties</a:t>
            </a:r>
          </a:p>
          <a:p>
            <a:pPr eaLnBrk="1" hangingPunct="1">
              <a:lnSpc>
                <a:spcPct val="90000"/>
              </a:lnSpc>
            </a:pPr>
            <a:r>
              <a:rPr lang="en-GB">
                <a:latin typeface="SassoonCRInfant" pitchFamily="2" charset="0"/>
              </a:rPr>
              <a:t>Laces</a:t>
            </a:r>
          </a:p>
          <a:p>
            <a:pPr eaLnBrk="1" hangingPunct="1">
              <a:lnSpc>
                <a:spcPct val="90000"/>
              </a:lnSpc>
            </a:pPr>
            <a:r>
              <a:rPr lang="en-GB">
                <a:latin typeface="SassoonCRInfant" pitchFamily="2" charset="0"/>
              </a:rPr>
              <a:t>Reading morning - Fridays</a:t>
            </a:r>
          </a:p>
        </p:txBody>
      </p:sp>
      <p:pic>
        <p:nvPicPr>
          <p:cNvPr id="9220" name="Picture 4" descr="C:\Users\schapman2\AppData\Local\Microsoft\Windows\Temporary Internet Files\Content.IE5\HOC783HY\MC900320528[1].wmf"/>
          <p:cNvPicPr>
            <a:picLocks noChangeAspect="1" noChangeArrowheads="1"/>
          </p:cNvPicPr>
          <p:nvPr/>
        </p:nvPicPr>
        <p:blipFill>
          <a:blip r:embed="rId3" cstate="print"/>
          <a:srcRect/>
          <a:stretch>
            <a:fillRect/>
          </a:stretch>
        </p:blipFill>
        <p:spPr bwMode="auto">
          <a:xfrm>
            <a:off x="6316148" y="4249411"/>
            <a:ext cx="1368152" cy="995748"/>
          </a:xfrm>
          <a:prstGeom prst="rect">
            <a:avLst/>
          </a:prstGeom>
          <a:noFill/>
        </p:spPr>
      </p:pic>
      <p:pic>
        <p:nvPicPr>
          <p:cNvPr id="7" name="Picture 6"/>
          <p:cNvPicPr/>
          <p:nvPr/>
        </p:nvPicPr>
        <p:blipFill>
          <a:blip r:embed="rId4" cstate="print">
            <a:extLst>
              <a:ext uri="{28A0092B-C50C-407E-A947-70E740481C1C}">
                <a14:useLocalDpi xmlns:a14="http://schemas.microsoft.com/office/drawing/2010/main" val="0"/>
              </a:ext>
            </a:extLst>
          </a:blip>
          <a:stretch>
            <a:fillRect/>
          </a:stretch>
        </p:blipFill>
        <p:spPr>
          <a:xfrm>
            <a:off x="8003146" y="1628800"/>
            <a:ext cx="1080120" cy="1480632"/>
          </a:xfrm>
          <a:prstGeom prst="rect">
            <a:avLst/>
          </a:prstGeom>
        </p:spPr>
      </p:pic>
      <p:pic>
        <p:nvPicPr>
          <p:cNvPr id="3074" name="Picture 2" descr="Holbrook Primary School Archives - Taylor Made Uniform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84319" y="3483911"/>
            <a:ext cx="1181353" cy="118135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p:nvPr/>
        </p:nvPicPr>
        <p:blipFill>
          <a:blip r:embed="rId6">
            <a:extLst>
              <a:ext uri="{28A0092B-C50C-407E-A947-70E740481C1C}">
                <a14:useLocalDpi xmlns:a14="http://schemas.microsoft.com/office/drawing/2010/main" val="0"/>
              </a:ext>
            </a:extLst>
          </a:blip>
          <a:stretch>
            <a:fillRect/>
          </a:stretch>
        </p:blipFill>
        <p:spPr>
          <a:xfrm>
            <a:off x="5076056" y="3677078"/>
            <a:ext cx="937895" cy="795020"/>
          </a:xfrm>
          <a:prstGeom prst="rect">
            <a:avLst/>
          </a:prstGeom>
        </p:spPr>
      </p:pic>
      <p:sp>
        <p:nvSpPr>
          <p:cNvPr id="2" name="AutoShape 4" descr="500ml Biodegradable EcoPure Water Bottle for School - Red - Scallywagz  Schoolwea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7"/>
          <a:stretch>
            <a:fillRect/>
          </a:stretch>
        </p:blipFill>
        <p:spPr>
          <a:xfrm>
            <a:off x="5499860" y="4907979"/>
            <a:ext cx="835653" cy="1311834"/>
          </a:xfrm>
          <a:prstGeom prst="rect">
            <a:avLst/>
          </a:prstGeom>
        </p:spPr>
      </p:pic>
      <p:pic>
        <p:nvPicPr>
          <p:cNvPr id="1026" name="Picture 2" descr="1,700+ Teacher Holding Book Stock ...">
            <a:extLst>
              <a:ext uri="{FF2B5EF4-FFF2-40B4-BE49-F238E27FC236}">
                <a16:creationId xmlns:a16="http://schemas.microsoft.com/office/drawing/2014/main" id="{CB8246ED-8EE7-0CFC-6706-0B7011F89586}"/>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3212701" y="4907979"/>
            <a:ext cx="1727998" cy="13893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54867" cy="1524000"/>
          </a:xfrm>
        </p:spPr>
        <p:txBody>
          <a:bodyPr/>
          <a:lstStyle/>
          <a:p>
            <a:pPr algn="ctr"/>
            <a:r>
              <a:rPr lang="en-GB"/>
              <a:t>Useful contacts</a:t>
            </a:r>
          </a:p>
        </p:txBody>
      </p:sp>
      <p:sp>
        <p:nvSpPr>
          <p:cNvPr id="3" name="Content Placeholder 2"/>
          <p:cNvSpPr>
            <a:spLocks noGrp="1"/>
          </p:cNvSpPr>
          <p:nvPr>
            <p:ph idx="1"/>
          </p:nvPr>
        </p:nvSpPr>
        <p:spPr>
          <a:xfrm>
            <a:off x="899592" y="1678340"/>
            <a:ext cx="7571184" cy="4846638"/>
          </a:xfrm>
        </p:spPr>
        <p:txBody>
          <a:bodyPr/>
          <a:lstStyle/>
          <a:p>
            <a:r>
              <a:rPr lang="en-GB"/>
              <a:t>Class emails:</a:t>
            </a:r>
          </a:p>
          <a:p>
            <a:pPr marL="0" indent="0">
              <a:buNone/>
            </a:pPr>
            <a:r>
              <a:rPr lang="en-GB"/>
              <a:t>Foxes: </a:t>
            </a:r>
            <a:r>
              <a:rPr lang="en-GB">
                <a:hlinkClick r:id="rId2"/>
              </a:rPr>
              <a:t>foxes@holbrookprimaryschool.com</a:t>
            </a:r>
            <a:endParaRPr lang="en-GB"/>
          </a:p>
          <a:p>
            <a:pPr marL="0" indent="0">
              <a:buNone/>
            </a:pPr>
            <a:r>
              <a:rPr lang="en-GB"/>
              <a:t>Squirrels: </a:t>
            </a:r>
            <a:r>
              <a:rPr lang="en-GB">
                <a:hlinkClick r:id="rId3"/>
              </a:rPr>
              <a:t>squirrels@holbrookprimaryschool.com</a:t>
            </a:r>
            <a:endParaRPr lang="en-GB"/>
          </a:p>
          <a:p>
            <a:r>
              <a:rPr lang="en-GB"/>
              <a:t>X:</a:t>
            </a:r>
          </a:p>
          <a:p>
            <a:pPr marL="0" indent="0">
              <a:buNone/>
            </a:pPr>
            <a:r>
              <a:rPr lang="en-GB"/>
              <a:t>@</a:t>
            </a:r>
            <a:r>
              <a:rPr lang="en-GB" err="1"/>
              <a:t>PrimaryHolbrook</a:t>
            </a:r>
            <a:endParaRPr lang="en-GB"/>
          </a:p>
          <a:p>
            <a:r>
              <a:rPr lang="en-GB"/>
              <a:t>Facebook:</a:t>
            </a:r>
          </a:p>
          <a:p>
            <a:pPr marL="0" indent="0">
              <a:buNone/>
            </a:pPr>
            <a:r>
              <a:rPr lang="en-GB"/>
              <a:t>Holbrook Primary School</a:t>
            </a:r>
          </a:p>
          <a:p>
            <a:r>
              <a:rPr lang="en-GB"/>
              <a:t>Website:</a:t>
            </a:r>
          </a:p>
          <a:p>
            <a:pPr marL="0" indent="0">
              <a:buNone/>
            </a:pPr>
            <a:r>
              <a:rPr lang="en-GB"/>
              <a:t>Holbrook Primary School</a:t>
            </a:r>
          </a:p>
        </p:txBody>
      </p:sp>
    </p:spTree>
    <p:extLst>
      <p:ext uri="{BB962C8B-B14F-4D97-AF65-F5344CB8AC3E}">
        <p14:creationId xmlns:p14="http://schemas.microsoft.com/office/powerpoint/2010/main" val="184455061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CAAED33307A1C4996B2CA7F7CB960FB" ma:contentTypeVersion="13" ma:contentTypeDescription="Create a new document." ma:contentTypeScope="" ma:versionID="30ed67b607d7f9324fce0d47f991e9c1">
  <xsd:schema xmlns:xsd="http://www.w3.org/2001/XMLSchema" xmlns:xs="http://www.w3.org/2001/XMLSchema" xmlns:p="http://schemas.microsoft.com/office/2006/metadata/properties" xmlns:ns2="fe84f450-12e3-4ea6-9451-acfdb38e3073" xmlns:ns3="cce181c5-4c25-4fc9-9063-989c7ff53741" targetNamespace="http://schemas.microsoft.com/office/2006/metadata/properties" ma:root="true" ma:fieldsID="1114f18ee0f15155086b4a7d254e63ef" ns2:_="" ns3:_="">
    <xsd:import namespace="fe84f450-12e3-4ea6-9451-acfdb38e3073"/>
    <xsd:import namespace="cce181c5-4c25-4fc9-9063-989c7ff5374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84f450-12e3-4ea6-9451-acfdb38e307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49621295-e0d8-4125-93c0-2a26dfbfd99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e181c5-4c25-4fc9-9063-989c7ff53741"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bc2e74f-2bc2-4d08-90c2-baa7b2467c1b}" ma:internalName="TaxCatchAll" ma:showField="CatchAllData" ma:web="cce181c5-4c25-4fc9-9063-989c7ff5374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cce181c5-4c25-4fc9-9063-989c7ff53741" xsi:nil="true"/>
    <lcf76f155ced4ddcb4097134ff3c332f xmlns="fe84f450-12e3-4ea6-9451-acfdb38e3073">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EC58C54-6C68-43C1-8657-92D7964D45B9}">
  <ds:schemaRefs>
    <ds:schemaRef ds:uri="cce181c5-4c25-4fc9-9063-989c7ff53741"/>
    <ds:schemaRef ds:uri="fe84f450-12e3-4ea6-9451-acfdb38e307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7EACD80-806C-4B24-84C5-ED1215CB71AA}">
  <ds:schemaRefs>
    <ds:schemaRef ds:uri="cce181c5-4c25-4fc9-9063-989c7ff53741"/>
    <ds:schemaRef ds:uri="fe84f450-12e3-4ea6-9451-acfdb38e3073"/>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B0D0501-AE2F-430E-A9B0-22D236AAE6D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Slice</Template>
  <TotalTime>0</TotalTime>
  <Words>821</Words>
  <Application>Microsoft Office PowerPoint</Application>
  <PresentationFormat>On-screen Show (4:3)</PresentationFormat>
  <Paragraphs>126</Paragraphs>
  <Slides>18</Slides>
  <Notes>10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Slice</vt:lpstr>
      <vt:lpstr>PowerPoint Presentation</vt:lpstr>
      <vt:lpstr>Introductions</vt:lpstr>
      <vt:lpstr>Topics</vt:lpstr>
      <vt:lpstr>Autumn</vt:lpstr>
      <vt:lpstr>spring</vt:lpstr>
      <vt:lpstr>summer</vt:lpstr>
      <vt:lpstr>seesaw</vt:lpstr>
      <vt:lpstr>Reading</vt:lpstr>
      <vt:lpstr>Reading</vt:lpstr>
      <vt:lpstr>PowerPoint Presentation</vt:lpstr>
      <vt:lpstr>PowerPoint Presentation</vt:lpstr>
      <vt:lpstr>Extra-Curricular</vt:lpstr>
      <vt:lpstr>Expectations for Holbrook Children</vt:lpstr>
      <vt:lpstr>PowerPoint Presentation</vt:lpstr>
      <vt:lpstr>PowerPoint Presentation</vt:lpstr>
      <vt:lpstr>PowerPoint Presentation</vt:lpstr>
      <vt:lpstr>Other Information</vt:lpstr>
      <vt:lpstr>Useful contacts</vt:lpstr>
    </vt:vector>
  </TitlesOfParts>
  <Company>Holbrook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alisonb</dc:creator>
  <cp:lastModifiedBy>Rachel Swift</cp:lastModifiedBy>
  <cp:revision>2</cp:revision>
  <cp:lastPrinted>2021-09-24T06:46:59Z</cp:lastPrinted>
  <dcterms:created xsi:type="dcterms:W3CDTF">2007-09-17T15:12:41Z</dcterms:created>
  <dcterms:modified xsi:type="dcterms:W3CDTF">2025-09-23T12:47:42Z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0x0101009CAAED33307A1C4996B2CA7F7CB960FB</vt:lpwstr>
  </property>
  <property fmtid="{D5CDD505-2E9C-101B-9397-08002B2CF9AE}" pid="3" name="Order">
    <vt:r8>1065200</vt:r8>
  </property>
  <property fmtid="{D5CDD505-2E9C-101B-9397-08002B2CF9AE}" pid="4" name="MediaServiceImageTags">
    <vt:lpwstr/>
  </property>
</Properties>
</file>