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sldIdLst>
    <p:sldId id="270" r:id="rId6"/>
    <p:sldId id="256" r:id="rId7"/>
    <p:sldId id="271" r:id="rId8"/>
    <p:sldId id="278" r:id="rId9"/>
    <p:sldId id="279" r:id="rId10"/>
    <p:sldId id="272" r:id="rId11"/>
    <p:sldId id="280" r:id="rId12"/>
    <p:sldId id="281" r:id="rId13"/>
    <p:sldId id="273" r:id="rId14"/>
    <p:sldId id="282" r:id="rId15"/>
    <p:sldId id="283" r:id="rId16"/>
    <p:sldId id="274" r:id="rId17"/>
    <p:sldId id="284" r:id="rId18"/>
    <p:sldId id="285" r:id="rId19"/>
    <p:sldId id="275" r:id="rId20"/>
    <p:sldId id="286" r:id="rId21"/>
    <p:sldId id="287" r:id="rId22"/>
    <p:sldId id="276" r:id="rId23"/>
    <p:sldId id="288" r:id="rId24"/>
    <p:sldId id="289" r:id="rId25"/>
    <p:sldId id="277" r:id="rId26"/>
    <p:sldId id="290" r:id="rId27"/>
    <p:sldId id="291" r:id="rId28"/>
  </p:sldIdLst>
  <p:sldSz cx="10693400" cy="7562850"/>
  <p:notesSz cx="10693400" cy="75628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440" y="53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2706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0220" y="564412"/>
            <a:ext cx="9792960" cy="431978"/>
          </a:xfrm>
        </p:spPr>
        <p:txBody>
          <a:bodyPr lIns="0" tIns="0" rIns="0" bIns="0"/>
          <a:lstStyle>
            <a:lvl1pPr>
              <a:defRPr sz="2807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94116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0220" y="564412"/>
            <a:ext cx="9792960" cy="431978"/>
          </a:xfrm>
        </p:spPr>
        <p:txBody>
          <a:bodyPr lIns="0" tIns="0" rIns="0" bIns="0"/>
          <a:lstStyle>
            <a:lvl1pPr>
              <a:defRPr sz="2807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6"/>
            <a:ext cx="465162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6"/>
            <a:ext cx="465162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82017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7092272"/>
            <a:ext cx="10693400" cy="470577"/>
          </a:xfrm>
          <a:custGeom>
            <a:avLst/>
            <a:gdLst/>
            <a:ahLst/>
            <a:cxnLst/>
            <a:rect l="l" t="t" r="r" b="b"/>
            <a:pathLst>
              <a:path w="9906000" h="426720">
                <a:moveTo>
                  <a:pt x="9906000" y="0"/>
                </a:moveTo>
                <a:lnTo>
                  <a:pt x="0" y="0"/>
                </a:lnTo>
                <a:lnTo>
                  <a:pt x="0" y="426720"/>
                </a:lnTo>
                <a:lnTo>
                  <a:pt x="9906000" y="426720"/>
                </a:lnTo>
                <a:lnTo>
                  <a:pt x="9906000" y="0"/>
                </a:lnTo>
                <a:close/>
              </a:path>
            </a:pathLst>
          </a:custGeom>
          <a:solidFill>
            <a:srgbClr val="1240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7092272"/>
            <a:ext cx="10693400" cy="470577"/>
          </a:xfrm>
          <a:custGeom>
            <a:avLst/>
            <a:gdLst/>
            <a:ahLst/>
            <a:cxnLst/>
            <a:rect l="l" t="t" r="r" b="b"/>
            <a:pathLst>
              <a:path w="9906000" h="426720">
                <a:moveTo>
                  <a:pt x="0" y="426720"/>
                </a:moveTo>
                <a:lnTo>
                  <a:pt x="9906000" y="426720"/>
                </a:lnTo>
                <a:lnTo>
                  <a:pt x="9906000" y="0"/>
                </a:lnTo>
                <a:lnTo>
                  <a:pt x="0" y="0"/>
                </a:lnTo>
                <a:lnTo>
                  <a:pt x="0" y="426720"/>
                </a:lnTo>
                <a:close/>
              </a:path>
            </a:pathLst>
          </a:custGeom>
          <a:ln w="12192">
            <a:solidFill>
              <a:srgbClr val="1240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69538" y="6872109"/>
            <a:ext cx="537960" cy="54956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0220" y="564412"/>
            <a:ext cx="9792960" cy="431978"/>
          </a:xfrm>
        </p:spPr>
        <p:txBody>
          <a:bodyPr lIns="0" tIns="0" rIns="0" bIns="0"/>
          <a:lstStyle>
            <a:lvl1pPr>
              <a:defRPr sz="2807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4668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87232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577" y="0"/>
            <a:ext cx="10686823" cy="756284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0220" y="564412"/>
            <a:ext cx="9792960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58662" y="1526576"/>
            <a:ext cx="95740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19597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93547">
        <a:defRPr>
          <a:latin typeface="+mn-lt"/>
          <a:ea typeface="+mn-ea"/>
          <a:cs typeface="+mn-cs"/>
        </a:defRPr>
      </a:lvl2pPr>
      <a:lvl3pPr marL="987095">
        <a:defRPr>
          <a:latin typeface="+mn-lt"/>
          <a:ea typeface="+mn-ea"/>
          <a:cs typeface="+mn-cs"/>
        </a:defRPr>
      </a:lvl3pPr>
      <a:lvl4pPr marL="1480642">
        <a:defRPr>
          <a:latin typeface="+mn-lt"/>
          <a:ea typeface="+mn-ea"/>
          <a:cs typeface="+mn-cs"/>
        </a:defRPr>
      </a:lvl4pPr>
      <a:lvl5pPr marL="1974190">
        <a:defRPr>
          <a:latin typeface="+mn-lt"/>
          <a:ea typeface="+mn-ea"/>
          <a:cs typeface="+mn-cs"/>
        </a:defRPr>
      </a:lvl5pPr>
      <a:lvl6pPr marL="2467737">
        <a:defRPr>
          <a:latin typeface="+mn-lt"/>
          <a:ea typeface="+mn-ea"/>
          <a:cs typeface="+mn-cs"/>
        </a:defRPr>
      </a:lvl6pPr>
      <a:lvl7pPr marL="2961284">
        <a:defRPr>
          <a:latin typeface="+mn-lt"/>
          <a:ea typeface="+mn-ea"/>
          <a:cs typeface="+mn-cs"/>
        </a:defRPr>
      </a:lvl7pPr>
      <a:lvl8pPr marL="3454832">
        <a:defRPr>
          <a:latin typeface="+mn-lt"/>
          <a:ea typeface="+mn-ea"/>
          <a:cs typeface="+mn-cs"/>
        </a:defRPr>
      </a:lvl8pPr>
      <a:lvl9pPr marL="3948379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93547">
        <a:defRPr>
          <a:latin typeface="+mn-lt"/>
          <a:ea typeface="+mn-ea"/>
          <a:cs typeface="+mn-cs"/>
        </a:defRPr>
      </a:lvl2pPr>
      <a:lvl3pPr marL="987095">
        <a:defRPr>
          <a:latin typeface="+mn-lt"/>
          <a:ea typeface="+mn-ea"/>
          <a:cs typeface="+mn-cs"/>
        </a:defRPr>
      </a:lvl3pPr>
      <a:lvl4pPr marL="1480642">
        <a:defRPr>
          <a:latin typeface="+mn-lt"/>
          <a:ea typeface="+mn-ea"/>
          <a:cs typeface="+mn-cs"/>
        </a:defRPr>
      </a:lvl4pPr>
      <a:lvl5pPr marL="1974190">
        <a:defRPr>
          <a:latin typeface="+mn-lt"/>
          <a:ea typeface="+mn-ea"/>
          <a:cs typeface="+mn-cs"/>
        </a:defRPr>
      </a:lvl5pPr>
      <a:lvl6pPr marL="2467737">
        <a:defRPr>
          <a:latin typeface="+mn-lt"/>
          <a:ea typeface="+mn-ea"/>
          <a:cs typeface="+mn-cs"/>
        </a:defRPr>
      </a:lvl6pPr>
      <a:lvl7pPr marL="2961284">
        <a:defRPr>
          <a:latin typeface="+mn-lt"/>
          <a:ea typeface="+mn-ea"/>
          <a:cs typeface="+mn-cs"/>
        </a:defRPr>
      </a:lvl7pPr>
      <a:lvl8pPr marL="3454832">
        <a:defRPr>
          <a:latin typeface="+mn-lt"/>
          <a:ea typeface="+mn-ea"/>
          <a:cs typeface="+mn-cs"/>
        </a:defRPr>
      </a:lvl8pPr>
      <a:lvl9pPr marL="3948379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416040" y="6249133"/>
            <a:ext cx="4165628" cy="1090598"/>
            <a:chOff x="678180" y="1993392"/>
            <a:chExt cx="5687695" cy="1762125"/>
          </a:xfrm>
        </p:grpSpPr>
        <p:sp>
          <p:nvSpPr>
            <p:cNvPr id="5" name="object 5"/>
            <p:cNvSpPr/>
            <p:nvPr/>
          </p:nvSpPr>
          <p:spPr>
            <a:xfrm>
              <a:off x="678180" y="1993392"/>
              <a:ext cx="5687695" cy="1762125"/>
            </a:xfrm>
            <a:custGeom>
              <a:avLst/>
              <a:gdLst/>
              <a:ahLst/>
              <a:cxnLst/>
              <a:rect l="l" t="t" r="r" b="b"/>
              <a:pathLst>
                <a:path w="5687695" h="1762125">
                  <a:moveTo>
                    <a:pt x="5687568" y="0"/>
                  </a:moveTo>
                  <a:lnTo>
                    <a:pt x="0" y="0"/>
                  </a:lnTo>
                  <a:lnTo>
                    <a:pt x="0" y="1761743"/>
                  </a:lnTo>
                  <a:lnTo>
                    <a:pt x="5687568" y="1761743"/>
                  </a:lnTo>
                  <a:lnTo>
                    <a:pt x="5687568" y="0"/>
                  </a:lnTo>
                  <a:close/>
                </a:path>
              </a:pathLst>
            </a:custGeom>
            <a:solidFill>
              <a:srgbClr val="113E68"/>
            </a:solidFill>
          </p:spPr>
          <p:txBody>
            <a:bodyPr wrap="square" lIns="0" tIns="0" rIns="0" bIns="0" rtlCol="0"/>
            <a:lstStyle/>
            <a:p>
              <a:pPr defTabSz="987095"/>
              <a:endParaRPr sz="1943"/>
            </a:p>
          </p:txBody>
        </p:sp>
        <p:sp>
          <p:nvSpPr>
            <p:cNvPr id="6" name="object 6"/>
            <p:cNvSpPr/>
            <p:nvPr/>
          </p:nvSpPr>
          <p:spPr>
            <a:xfrm>
              <a:off x="1019556" y="2188464"/>
              <a:ext cx="5076825" cy="954405"/>
            </a:xfrm>
            <a:custGeom>
              <a:avLst/>
              <a:gdLst/>
              <a:ahLst/>
              <a:cxnLst/>
              <a:rect l="l" t="t" r="r" b="b"/>
              <a:pathLst>
                <a:path w="5076825" h="954405">
                  <a:moveTo>
                    <a:pt x="5076444" y="0"/>
                  </a:moveTo>
                  <a:lnTo>
                    <a:pt x="0" y="0"/>
                  </a:lnTo>
                  <a:lnTo>
                    <a:pt x="0" y="954024"/>
                  </a:lnTo>
                  <a:lnTo>
                    <a:pt x="5076444" y="954024"/>
                  </a:lnTo>
                  <a:lnTo>
                    <a:pt x="5076444" y="0"/>
                  </a:lnTo>
                  <a:close/>
                </a:path>
              </a:pathLst>
            </a:custGeom>
            <a:solidFill>
              <a:srgbClr val="124068"/>
            </a:solidFill>
          </p:spPr>
          <p:txBody>
            <a:bodyPr wrap="square" lIns="0" tIns="0" rIns="0" bIns="0" rtlCol="0"/>
            <a:lstStyle/>
            <a:p>
              <a:pPr defTabSz="987095"/>
              <a:endParaRPr sz="1943"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64514" y="737919"/>
            <a:ext cx="10282115" cy="166136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 vert="horz" wrap="square" lIns="0" tIns="263222" rIns="0" bIns="0" rtlCol="0">
            <a:spAutoFit/>
          </a:bodyPr>
          <a:lstStyle/>
          <a:p>
            <a:pPr marL="467499">
              <a:spcBef>
                <a:spcPts val="2073"/>
              </a:spcBef>
            </a:pPr>
            <a:r>
              <a:rPr lang="en-GB" sz="3023" b="1" u="sng" spc="194">
                <a:solidFill>
                  <a:srgbClr val="113E68"/>
                </a:solidFill>
              </a:rPr>
              <a:t>Holbrook Primary School Progression in Vocabulary </a:t>
            </a:r>
            <a:br>
              <a:rPr lang="en-GB" sz="3023" spc="194">
                <a:solidFill>
                  <a:srgbClr val="113E68"/>
                </a:solidFill>
              </a:rPr>
            </a:br>
            <a:r>
              <a:rPr lang="en-GB" sz="3023" spc="194">
                <a:solidFill>
                  <a:srgbClr val="113E68"/>
                </a:solidFill>
              </a:rPr>
              <a:t>linking to White Rose and the National Curriculum</a:t>
            </a:r>
            <a:endParaRPr sz="3023"/>
          </a:p>
        </p:txBody>
      </p:sp>
      <p:sp>
        <p:nvSpPr>
          <p:cNvPr id="8" name="object 8"/>
          <p:cNvSpPr txBox="1"/>
          <p:nvPr/>
        </p:nvSpPr>
        <p:spPr>
          <a:xfrm>
            <a:off x="7156353" y="6411878"/>
            <a:ext cx="6139794" cy="506652"/>
          </a:xfrm>
          <a:prstGeom prst="rect">
            <a:avLst/>
          </a:prstGeom>
        </p:spPr>
        <p:txBody>
          <a:bodyPr vert="horz" wrap="square" lIns="0" tIns="238544" rIns="0" bIns="0" rtlCol="0">
            <a:spAutoFit/>
          </a:bodyPr>
          <a:lstStyle/>
          <a:p>
            <a:pPr marL="467499" defTabSz="987095">
              <a:spcBef>
                <a:spcPts val="1877"/>
              </a:spcBef>
            </a:pPr>
            <a:r>
              <a:rPr lang="en-GB" sz="1727" u="sng" dirty="0">
                <a:solidFill>
                  <a:prstClr val="white"/>
                </a:solidFill>
                <a:latin typeface="Tahoma"/>
                <a:cs typeface="Tahoma"/>
              </a:rPr>
              <a:t>September 2026</a:t>
            </a:r>
            <a:endParaRPr sz="1727" u="sng" dirty="0">
              <a:solidFill>
                <a:prstClr val="white"/>
              </a:solidFill>
              <a:latin typeface="Tahoma"/>
              <a:cs typeface="Tahoma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1250" y="3238967"/>
            <a:ext cx="3961587" cy="204702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57462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93700" y="1343025"/>
            <a:ext cx="9587230" cy="477630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wrap="square" lIns="0" tIns="12700" rIns="0" bIns="0" rtlCol="0">
            <a:spAutoFit/>
          </a:bodyPr>
          <a:lstStyle/>
          <a:p>
            <a:pPr marL="214629" algn="ctr">
              <a:lnSpc>
                <a:spcPct val="100000"/>
              </a:lnSpc>
              <a:spcBef>
                <a:spcPts val="100"/>
              </a:spcBef>
            </a:pPr>
            <a:r>
              <a:rPr lang="en-GB" sz="2400" b="1" u="sng">
                <a:latin typeface="Calibri"/>
                <a:cs typeface="Calibri"/>
              </a:rPr>
              <a:t>Holbrook </a:t>
            </a:r>
            <a:r>
              <a:rPr sz="2400" b="1" u="sng">
                <a:latin typeface="Calibri"/>
                <a:cs typeface="Calibri"/>
              </a:rPr>
              <a:t>Mathematics</a:t>
            </a:r>
            <a:r>
              <a:rPr sz="2400" b="1" u="sng" spc="-15">
                <a:latin typeface="Calibri"/>
                <a:cs typeface="Calibri"/>
              </a:rPr>
              <a:t> </a:t>
            </a:r>
            <a:r>
              <a:rPr sz="2400" b="1" u="sng">
                <a:latin typeface="Calibri"/>
                <a:cs typeface="Calibri"/>
              </a:rPr>
              <a:t>Vocabulary</a:t>
            </a:r>
            <a:r>
              <a:rPr sz="2400" b="1" u="sng" spc="-20">
                <a:latin typeface="Calibri"/>
                <a:cs typeface="Calibri"/>
              </a:rPr>
              <a:t> </a:t>
            </a:r>
            <a:r>
              <a:rPr sz="2400" b="1" u="sng">
                <a:latin typeface="Calibri"/>
                <a:cs typeface="Calibri"/>
              </a:rPr>
              <a:t>Progression</a:t>
            </a:r>
            <a:r>
              <a:rPr sz="2400" b="1" u="sng" spc="-15">
                <a:latin typeface="Calibri"/>
                <a:cs typeface="Calibri"/>
              </a:rPr>
              <a:t> </a:t>
            </a:r>
            <a:r>
              <a:rPr sz="2400" b="1" u="sng">
                <a:latin typeface="Calibri"/>
                <a:cs typeface="Calibri"/>
              </a:rPr>
              <a:t>document</a:t>
            </a:r>
            <a:r>
              <a:rPr sz="2400" b="1" u="sng" spc="-15">
                <a:latin typeface="Calibri"/>
                <a:cs typeface="Calibri"/>
              </a:rPr>
              <a:t> </a:t>
            </a:r>
            <a:r>
              <a:rPr sz="2400" b="1" u="sng" spc="-10">
                <a:latin typeface="Calibri"/>
                <a:cs typeface="Calibri"/>
              </a:rPr>
              <a:t>(YR-</a:t>
            </a:r>
            <a:r>
              <a:rPr sz="2400" b="1" u="sng" spc="-25">
                <a:latin typeface="Calibri"/>
                <a:cs typeface="Calibri"/>
              </a:rPr>
              <a:t>Y6)</a:t>
            </a:r>
            <a:endParaRPr sz="2400" b="1" u="sng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>
              <a:latin typeface="Calibri"/>
              <a:cs typeface="Calibri"/>
            </a:endParaRPr>
          </a:p>
          <a:p>
            <a:pPr marL="12700" marR="5080">
              <a:lnSpc>
                <a:spcPct val="109700"/>
              </a:lnSpc>
              <a:spcBef>
                <a:spcPts val="5"/>
              </a:spcBef>
            </a:pPr>
            <a:r>
              <a:rPr sz="2400">
                <a:latin typeface="Calibri"/>
                <a:cs typeface="Calibri"/>
              </a:rPr>
              <a:t>This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document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designed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to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assist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with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teaching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vocabulary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across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EYFS,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KS1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KS2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is </a:t>
            </a:r>
            <a:r>
              <a:rPr sz="2400">
                <a:latin typeface="Calibri"/>
                <a:cs typeface="Calibri"/>
              </a:rPr>
              <a:t>aligned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with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</a:t>
            </a:r>
            <a:r>
              <a:rPr lang="en-GB" sz="2400">
                <a:latin typeface="Calibri"/>
                <a:cs typeface="Calibri"/>
              </a:rPr>
              <a:t> National Curriculum 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White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Rose schemes of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learning</a:t>
            </a:r>
            <a:r>
              <a:rPr lang="en-GB" sz="2400">
                <a:latin typeface="Calibri"/>
                <a:cs typeface="Calibri"/>
              </a:rPr>
              <a:t>.</a:t>
            </a:r>
          </a:p>
          <a:p>
            <a:pPr marL="12700" marR="5080">
              <a:lnSpc>
                <a:spcPct val="109700"/>
              </a:lnSpc>
              <a:spcBef>
                <a:spcPts val="5"/>
              </a:spcBef>
            </a:pPr>
            <a:r>
              <a:rPr sz="2400">
                <a:latin typeface="Calibri"/>
                <a:cs typeface="Calibri"/>
              </a:rPr>
              <a:t>This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document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identifies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which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year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group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vocabulary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should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explicitly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taught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introduced. </a:t>
            </a:r>
            <a:r>
              <a:rPr sz="2400">
                <a:latin typeface="Calibri"/>
                <a:cs typeface="Calibri"/>
              </a:rPr>
              <a:t>However,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language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should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revisited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subsequent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year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groups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to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ensure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children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are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consolidating </a:t>
            </a:r>
            <a:r>
              <a:rPr sz="2400">
                <a:latin typeface="Calibri"/>
                <a:cs typeface="Calibri"/>
              </a:rPr>
              <a:t>their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understanding.</a:t>
            </a:r>
            <a:r>
              <a:rPr sz="2400" spc="5">
                <a:latin typeface="Calibri"/>
                <a:cs typeface="Calibri"/>
              </a:rPr>
              <a:t> </a:t>
            </a:r>
            <a:endParaRPr sz="2400">
              <a:latin typeface="Calibri"/>
              <a:cs typeface="Calibri"/>
            </a:endParaRPr>
          </a:p>
          <a:p>
            <a:pPr marL="12700" marR="8890">
              <a:lnSpc>
                <a:spcPct val="108900"/>
              </a:lnSpc>
              <a:spcBef>
                <a:spcPts val="835"/>
              </a:spcBef>
            </a:pPr>
            <a:r>
              <a:rPr sz="2400">
                <a:latin typeface="Calibri"/>
                <a:cs typeface="Calibri"/>
              </a:rPr>
              <a:t>Some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vocabulary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might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introduced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earlier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(shapes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for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instance)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if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necessary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or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part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</a:t>
            </a:r>
            <a:r>
              <a:rPr sz="2400" spc="-10">
                <a:latin typeface="Calibri"/>
                <a:cs typeface="Calibri"/>
              </a:rPr>
              <a:t> activity, </a:t>
            </a:r>
            <a:r>
              <a:rPr sz="2400">
                <a:latin typeface="Calibri"/>
                <a:cs typeface="Calibri"/>
              </a:rPr>
              <a:t>however</a:t>
            </a:r>
            <a:r>
              <a:rPr lang="en-GB" sz="2400">
                <a:latin typeface="Calibri"/>
                <a:cs typeface="Calibri"/>
              </a:rPr>
              <a:t>,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this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document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ensures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coverage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progressive.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872617-DEBA-4342-BABE-B149CB98C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5" y="794265"/>
            <a:ext cx="10030923" cy="58080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CDEE96-4C46-4AAF-9E0D-1CF78F9451B4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EYFS</a:t>
            </a:r>
          </a:p>
        </p:txBody>
      </p:sp>
    </p:spTree>
    <p:extLst>
      <p:ext uri="{BB962C8B-B14F-4D97-AF65-F5344CB8AC3E}">
        <p14:creationId xmlns:p14="http://schemas.microsoft.com/office/powerpoint/2010/main" val="231752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8CDEE96-4C46-4AAF-9E0D-1CF78F9451B4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EYFS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52" y="682500"/>
            <a:ext cx="9952033" cy="640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429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8CDEE96-4C46-4AAF-9E0D-1CF78F9451B4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EYFS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5" y="737854"/>
            <a:ext cx="10005589" cy="603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79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210F4D-A71F-47C4-966C-B21AB1082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90" y="1106007"/>
            <a:ext cx="9904527" cy="43958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DB0BF9-03A7-4489-AA42-0DDDDEE21CFE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559996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BDB0BF9-03A7-4489-AA42-0DDDDEE21CFE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1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31" y="707572"/>
            <a:ext cx="959606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05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BDB0BF9-03A7-4489-AA42-0DDDDEE21CFE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1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2" y="842173"/>
            <a:ext cx="9650595" cy="607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66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8273BC-981F-47EC-B83E-BD1A49D48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59" y="990986"/>
            <a:ext cx="9731733" cy="55193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4013272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2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24" y="902042"/>
            <a:ext cx="9662175" cy="592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056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2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5" y="862124"/>
            <a:ext cx="9990392" cy="583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401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EC2449-9755-41D0-A098-FD245FA662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44" y="945397"/>
            <a:ext cx="10338512" cy="612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5115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3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87" y="805543"/>
            <a:ext cx="9866284" cy="593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8782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3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5" y="749642"/>
            <a:ext cx="9833629" cy="6032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7906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246E92-C2B4-4042-80E9-5CD795F54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5" y="850293"/>
            <a:ext cx="10182386" cy="623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1190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4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05" y="850785"/>
            <a:ext cx="9982180" cy="578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689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4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54" y="972797"/>
            <a:ext cx="9834723" cy="5732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4449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A6BF63-7D1F-4505-948B-E5B00E0617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4" y="851429"/>
            <a:ext cx="10244379" cy="599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830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5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72" y="901132"/>
            <a:ext cx="9593572" cy="5945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2979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5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22" y="894778"/>
            <a:ext cx="9720726" cy="577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0125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66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B47DAE-3AC9-4CED-ACF8-BFEC0F965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7" y="739459"/>
            <a:ext cx="10244595" cy="614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9370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66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6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01" y="805878"/>
            <a:ext cx="9854480" cy="589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4241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8D23FF-C1B9-416F-94E8-1F08A6EC84EB}"/>
              </a:ext>
            </a:extLst>
          </p:cNvPr>
          <p:cNvSpPr txBox="1"/>
          <p:nvPr/>
        </p:nvSpPr>
        <p:spPr>
          <a:xfrm>
            <a:off x="232475" y="185980"/>
            <a:ext cx="1177871" cy="369332"/>
          </a:xfrm>
          <a:prstGeom prst="rect">
            <a:avLst/>
          </a:prstGeom>
          <a:solidFill>
            <a:srgbClr val="66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6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5" y="1028593"/>
            <a:ext cx="10137021" cy="579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138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71f2257-f6b7-43ec-9168-87d2adea705e">
      <Terms xmlns="http://schemas.microsoft.com/office/infopath/2007/PartnerControls"/>
    </lcf76f155ced4ddcb4097134ff3c332f>
    <TaxCatchAll xmlns="f5f51a6c-5e14-4584-b06b-c5ea81043af6" xsi:nil="true"/>
    <SharedWithUsers xmlns="f5f51a6c-5e14-4584-b06b-c5ea81043af6">
      <UserInfo>
        <DisplayName>Natalie Davies</DisplayName>
        <AccountId>9</AccountId>
        <AccountType/>
      </UserInfo>
      <UserInfo>
        <DisplayName>Rachel Swift</DisplayName>
        <AccountId>33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B8B94C468B5745A0D8E09537332EDF" ma:contentTypeVersion="19" ma:contentTypeDescription="Create a new document." ma:contentTypeScope="" ma:versionID="a145ebb1b9420a24c40046a563002c51">
  <xsd:schema xmlns:xsd="http://www.w3.org/2001/XMLSchema" xmlns:xs="http://www.w3.org/2001/XMLSchema" xmlns:p="http://schemas.microsoft.com/office/2006/metadata/properties" xmlns:ns2="471f2257-f6b7-43ec-9168-87d2adea705e" xmlns:ns3="f5f51a6c-5e14-4584-b06b-c5ea81043af6" targetNamespace="http://schemas.microsoft.com/office/2006/metadata/properties" ma:root="true" ma:fieldsID="2cbf7edfcc508fc1d16fe008f5c840b2" ns2:_="" ns3:_="">
    <xsd:import namespace="471f2257-f6b7-43ec-9168-87d2adea705e"/>
    <xsd:import namespace="f5f51a6c-5e14-4584-b06b-c5ea81043a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1f2257-f6b7-43ec-9168-87d2adea70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621295-e0d8-4125-93c0-2a26dfbfd99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f51a6c-5e14-4584-b06b-c5ea81043af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4682a9ed-25d2-4020-a2a8-69f3dccd0c97}" ma:internalName="TaxCatchAll" ma:showField="CatchAllData" ma:web="f5f51a6c-5e14-4584-b06b-c5ea81043af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B2482DC-9E82-41D9-A583-855AAEBF7E11}">
  <ds:schemaRefs>
    <ds:schemaRef ds:uri="http://schemas.openxmlformats.org/package/2006/metadata/core-properties"/>
    <ds:schemaRef ds:uri="http://purl.org/dc/terms/"/>
    <ds:schemaRef ds:uri="f5f51a6c-5e14-4584-b06b-c5ea81043af6"/>
    <ds:schemaRef ds:uri="http://purl.org/dc/dcmitype/"/>
    <ds:schemaRef ds:uri="http://schemas.microsoft.com/office/2006/metadata/properties"/>
    <ds:schemaRef ds:uri="471f2257-f6b7-43ec-9168-87d2adea705e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8136EA4-4F1B-4F10-B968-31363B28E6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1f2257-f6b7-43ec-9168-87d2adea705e"/>
    <ds:schemaRef ds:uri="f5f51a6c-5e14-4584-b06b-c5ea81043af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E7149C5-9261-4CC2-B61B-A62734BA96C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157</Words>
  <Application>Microsoft Office PowerPoint</Application>
  <PresentationFormat>Custom</PresentationFormat>
  <Paragraphs>29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Office Theme</vt:lpstr>
      <vt:lpstr>1_Office Theme</vt:lpstr>
      <vt:lpstr>Holbrook Primary School Progression in Vocabulary  linking to White Rose and the National Curriculum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Piperno</dc:creator>
  <cp:lastModifiedBy>Clare Nicholls</cp:lastModifiedBy>
  <cp:revision>6</cp:revision>
  <dcterms:created xsi:type="dcterms:W3CDTF">2022-09-22T13:34:48Z</dcterms:created>
  <dcterms:modified xsi:type="dcterms:W3CDTF">2026-09-24T11:04:45Z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2020-10-02T00:00:00Z</vt:filetime>
  </property>
  <property fmtid="{D5CDD505-2E9C-101B-9397-08002B2CF9AE}" pid="3" name="Creator">
    <vt:lpwstr>Microsoft® Word for Office 365</vt:lpwstr>
  </property>
  <property fmtid="{D5CDD505-2E9C-101B-9397-08002B2CF9AE}" pid="4" name="LastSaved">
    <vt:filetime>2022-09-22T00:00:00Z</vt:filetime>
  </property>
  <property fmtid="{D5CDD505-2E9C-101B-9397-08002B2CF9AE}" pid="5" name="Producer">
    <vt:lpwstr>Microsoft® Word for Office 365</vt:lpwstr>
  </property>
  <property fmtid="{D5CDD505-2E9C-101B-9397-08002B2CF9AE}" pid="6" name="ContentTypeId">
    <vt:lpwstr>0x0101004FB8B94C468B5745A0D8E09537332EDF</vt:lpwstr>
  </property>
  <property fmtid="{D5CDD505-2E9C-101B-9397-08002B2CF9AE}" pid="7" name="MediaServiceImageTags">
    <vt:lpwstr/>
  </property>
</Properties>
</file>