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4"/>
  </p:sldMasterIdLst>
  <p:notesMasterIdLst>
    <p:notesMasterId r:id="rId27"/>
  </p:notesMasterIdLst>
  <p:handoutMasterIdLst>
    <p:handoutMasterId r:id="rId28"/>
  </p:handoutMasterIdLst>
  <p:sldIdLst>
    <p:sldId id="256" r:id="rId5"/>
    <p:sldId id="259" r:id="rId6"/>
    <p:sldId id="258" r:id="rId7"/>
    <p:sldId id="260" r:id="rId8"/>
    <p:sldId id="262" r:id="rId9"/>
    <p:sldId id="261" r:id="rId10"/>
    <p:sldId id="263" r:id="rId11"/>
    <p:sldId id="298" r:id="rId12"/>
    <p:sldId id="302" r:id="rId13"/>
    <p:sldId id="264" r:id="rId14"/>
    <p:sldId id="301" r:id="rId15"/>
    <p:sldId id="265" r:id="rId16"/>
    <p:sldId id="299" r:id="rId17"/>
    <p:sldId id="305" r:id="rId18"/>
    <p:sldId id="306" r:id="rId19"/>
    <p:sldId id="300" r:id="rId20"/>
    <p:sldId id="266" r:id="rId21"/>
    <p:sldId id="270" r:id="rId22"/>
    <p:sldId id="303" r:id="rId23"/>
    <p:sldId id="304" r:id="rId24"/>
    <p:sldId id="307" r:id="rId25"/>
    <p:sldId id="272" r:id="rId2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A134E8-FF52-1910-7ECA-1C914D5637E4}" v="4" dt="2025-10-22T13:34:05.6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8" autoAdjust="0"/>
    <p:restoredTop sz="94660"/>
  </p:normalViewPr>
  <p:slideViewPr>
    <p:cSldViewPr snapToGrid="0">
      <p:cViewPr varScale="1">
        <p:scale>
          <a:sx n="78" d="100"/>
          <a:sy n="78" d="100"/>
        </p:scale>
        <p:origin x="1608"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1CA38E-DDFF-425B-ACBA-76D40756B128}"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878FC6D-4D1D-447E-BF62-441E7A65893E}">
      <dgm:prSet/>
      <dgm:spPr/>
      <dgm:t>
        <a:bodyPr/>
        <a:lstStyle/>
        <a:p>
          <a:r>
            <a:rPr lang="en-GB"/>
            <a:t>To introduce phonics terminology </a:t>
          </a:r>
          <a:endParaRPr lang="en-US"/>
        </a:p>
      </dgm:t>
    </dgm:pt>
    <dgm:pt modelId="{E1522A11-263A-4A58-B0ED-B38CC4D8DEE2}" type="parTrans" cxnId="{57C7C5DD-D1A7-414E-9C67-8FEB85CF3BAE}">
      <dgm:prSet/>
      <dgm:spPr/>
      <dgm:t>
        <a:bodyPr/>
        <a:lstStyle/>
        <a:p>
          <a:endParaRPr lang="en-US"/>
        </a:p>
      </dgm:t>
    </dgm:pt>
    <dgm:pt modelId="{43727913-E16B-4D24-B66C-0CBDDB9F9BE5}" type="sibTrans" cxnId="{57C7C5DD-D1A7-414E-9C67-8FEB85CF3BAE}">
      <dgm:prSet/>
      <dgm:spPr/>
      <dgm:t>
        <a:bodyPr/>
        <a:lstStyle/>
        <a:p>
          <a:endParaRPr lang="en-US"/>
        </a:p>
      </dgm:t>
    </dgm:pt>
    <dgm:pt modelId="{9D4BD8CC-8269-4256-A93F-73A7D7D8242A}">
      <dgm:prSet/>
      <dgm:spPr/>
      <dgm:t>
        <a:bodyPr/>
        <a:lstStyle/>
        <a:p>
          <a:r>
            <a:rPr lang="en-GB"/>
            <a:t>To become familiar with the different stages of phonics teaching</a:t>
          </a:r>
          <a:endParaRPr lang="en-US"/>
        </a:p>
      </dgm:t>
    </dgm:pt>
    <dgm:pt modelId="{25A26769-1399-47D2-B27E-657772D94530}" type="parTrans" cxnId="{601F1CF0-A060-4485-BEDA-87070B6DC5CE}">
      <dgm:prSet/>
      <dgm:spPr/>
      <dgm:t>
        <a:bodyPr/>
        <a:lstStyle/>
        <a:p>
          <a:endParaRPr lang="en-US"/>
        </a:p>
      </dgm:t>
    </dgm:pt>
    <dgm:pt modelId="{3B3EFBCF-73E7-4C9A-AA46-3FA4A205B9D7}" type="sibTrans" cxnId="{601F1CF0-A060-4485-BEDA-87070B6DC5CE}">
      <dgm:prSet/>
      <dgm:spPr/>
      <dgm:t>
        <a:bodyPr/>
        <a:lstStyle/>
        <a:p>
          <a:endParaRPr lang="en-US"/>
        </a:p>
      </dgm:t>
    </dgm:pt>
    <dgm:pt modelId="{D4D09625-85DF-4E22-B887-A51994326C40}">
      <dgm:prSet/>
      <dgm:spPr/>
      <dgm:t>
        <a:bodyPr/>
        <a:lstStyle/>
        <a:p>
          <a:r>
            <a:rPr lang="en-GB"/>
            <a:t>To gain more knowledge of practical activities you could do with your child at home</a:t>
          </a:r>
          <a:endParaRPr lang="en-US"/>
        </a:p>
      </dgm:t>
    </dgm:pt>
    <dgm:pt modelId="{B98EB191-ADF6-4FEA-9F84-D13F3838A4A9}" type="parTrans" cxnId="{8EBCBD87-AED7-4D36-8C01-B797CF9399D4}">
      <dgm:prSet/>
      <dgm:spPr/>
      <dgm:t>
        <a:bodyPr/>
        <a:lstStyle/>
        <a:p>
          <a:endParaRPr lang="en-US"/>
        </a:p>
      </dgm:t>
    </dgm:pt>
    <dgm:pt modelId="{DED83433-0D4C-4DCD-80E2-4E3F7C1C2E69}" type="sibTrans" cxnId="{8EBCBD87-AED7-4D36-8C01-B797CF9399D4}">
      <dgm:prSet/>
      <dgm:spPr/>
      <dgm:t>
        <a:bodyPr/>
        <a:lstStyle/>
        <a:p>
          <a:endParaRPr lang="en-US"/>
        </a:p>
      </dgm:t>
    </dgm:pt>
    <dgm:pt modelId="{508C0EFF-89BE-4A05-B0AC-6ABCB3D4028C}" type="pres">
      <dgm:prSet presAssocID="{8B1CA38E-DDFF-425B-ACBA-76D40756B128}" presName="linear" presStyleCnt="0">
        <dgm:presLayoutVars>
          <dgm:animLvl val="lvl"/>
          <dgm:resizeHandles val="exact"/>
        </dgm:presLayoutVars>
      </dgm:prSet>
      <dgm:spPr/>
    </dgm:pt>
    <dgm:pt modelId="{202D7DF9-5B1D-4207-BDC2-A40E0BDF157B}" type="pres">
      <dgm:prSet presAssocID="{1878FC6D-4D1D-447E-BF62-441E7A65893E}" presName="parentText" presStyleLbl="node1" presStyleIdx="0" presStyleCnt="3">
        <dgm:presLayoutVars>
          <dgm:chMax val="0"/>
          <dgm:bulletEnabled val="1"/>
        </dgm:presLayoutVars>
      </dgm:prSet>
      <dgm:spPr/>
    </dgm:pt>
    <dgm:pt modelId="{29FF62C3-98BD-48EE-9C28-5F681932C31F}" type="pres">
      <dgm:prSet presAssocID="{43727913-E16B-4D24-B66C-0CBDDB9F9BE5}" presName="spacer" presStyleCnt="0"/>
      <dgm:spPr/>
    </dgm:pt>
    <dgm:pt modelId="{1600BCB6-E4E9-4669-BC6A-6680B11EA085}" type="pres">
      <dgm:prSet presAssocID="{9D4BD8CC-8269-4256-A93F-73A7D7D8242A}" presName="parentText" presStyleLbl="node1" presStyleIdx="1" presStyleCnt="3">
        <dgm:presLayoutVars>
          <dgm:chMax val="0"/>
          <dgm:bulletEnabled val="1"/>
        </dgm:presLayoutVars>
      </dgm:prSet>
      <dgm:spPr/>
    </dgm:pt>
    <dgm:pt modelId="{D8623BEC-BE3B-48D0-AFAE-74AEE406A89B}" type="pres">
      <dgm:prSet presAssocID="{3B3EFBCF-73E7-4C9A-AA46-3FA4A205B9D7}" presName="spacer" presStyleCnt="0"/>
      <dgm:spPr/>
    </dgm:pt>
    <dgm:pt modelId="{C85BC8EE-D2BB-4C93-B654-24EF21570164}" type="pres">
      <dgm:prSet presAssocID="{D4D09625-85DF-4E22-B887-A51994326C40}" presName="parentText" presStyleLbl="node1" presStyleIdx="2" presStyleCnt="3">
        <dgm:presLayoutVars>
          <dgm:chMax val="0"/>
          <dgm:bulletEnabled val="1"/>
        </dgm:presLayoutVars>
      </dgm:prSet>
      <dgm:spPr/>
    </dgm:pt>
  </dgm:ptLst>
  <dgm:cxnLst>
    <dgm:cxn modelId="{7EF0492E-A192-4FBA-ADB8-0F47406A3F0B}" type="presOf" srcId="{9D4BD8CC-8269-4256-A93F-73A7D7D8242A}" destId="{1600BCB6-E4E9-4669-BC6A-6680B11EA085}" srcOrd="0" destOrd="0" presId="urn:microsoft.com/office/officeart/2005/8/layout/vList2"/>
    <dgm:cxn modelId="{8EBCBD87-AED7-4D36-8C01-B797CF9399D4}" srcId="{8B1CA38E-DDFF-425B-ACBA-76D40756B128}" destId="{D4D09625-85DF-4E22-B887-A51994326C40}" srcOrd="2" destOrd="0" parTransId="{B98EB191-ADF6-4FEA-9F84-D13F3838A4A9}" sibTransId="{DED83433-0D4C-4DCD-80E2-4E3F7C1C2E69}"/>
    <dgm:cxn modelId="{3D14F3AE-AED0-4D14-8DAB-B3BCC4B53F5E}" type="presOf" srcId="{1878FC6D-4D1D-447E-BF62-441E7A65893E}" destId="{202D7DF9-5B1D-4207-BDC2-A40E0BDF157B}" srcOrd="0" destOrd="0" presId="urn:microsoft.com/office/officeart/2005/8/layout/vList2"/>
    <dgm:cxn modelId="{1AD3EBB9-3CB4-4D67-A172-2DB90D033AD4}" type="presOf" srcId="{8B1CA38E-DDFF-425B-ACBA-76D40756B128}" destId="{508C0EFF-89BE-4A05-B0AC-6ABCB3D4028C}" srcOrd="0" destOrd="0" presId="urn:microsoft.com/office/officeart/2005/8/layout/vList2"/>
    <dgm:cxn modelId="{57C7C5DD-D1A7-414E-9C67-8FEB85CF3BAE}" srcId="{8B1CA38E-DDFF-425B-ACBA-76D40756B128}" destId="{1878FC6D-4D1D-447E-BF62-441E7A65893E}" srcOrd="0" destOrd="0" parTransId="{E1522A11-263A-4A58-B0ED-B38CC4D8DEE2}" sibTransId="{43727913-E16B-4D24-B66C-0CBDDB9F9BE5}"/>
    <dgm:cxn modelId="{601F1CF0-A060-4485-BEDA-87070B6DC5CE}" srcId="{8B1CA38E-DDFF-425B-ACBA-76D40756B128}" destId="{9D4BD8CC-8269-4256-A93F-73A7D7D8242A}" srcOrd="1" destOrd="0" parTransId="{25A26769-1399-47D2-B27E-657772D94530}" sibTransId="{3B3EFBCF-73E7-4C9A-AA46-3FA4A205B9D7}"/>
    <dgm:cxn modelId="{E510C2FD-1886-445E-A790-8C26A2371078}" type="presOf" srcId="{D4D09625-85DF-4E22-B887-A51994326C40}" destId="{C85BC8EE-D2BB-4C93-B654-24EF21570164}" srcOrd="0" destOrd="0" presId="urn:microsoft.com/office/officeart/2005/8/layout/vList2"/>
    <dgm:cxn modelId="{4DA50D9A-1B4C-40F9-957B-2F61FF4B1487}" type="presParOf" srcId="{508C0EFF-89BE-4A05-B0AC-6ABCB3D4028C}" destId="{202D7DF9-5B1D-4207-BDC2-A40E0BDF157B}" srcOrd="0" destOrd="0" presId="urn:microsoft.com/office/officeart/2005/8/layout/vList2"/>
    <dgm:cxn modelId="{31ADFC24-342A-429F-819F-AA5EB4783984}" type="presParOf" srcId="{508C0EFF-89BE-4A05-B0AC-6ABCB3D4028C}" destId="{29FF62C3-98BD-48EE-9C28-5F681932C31F}" srcOrd="1" destOrd="0" presId="urn:microsoft.com/office/officeart/2005/8/layout/vList2"/>
    <dgm:cxn modelId="{E35528CF-5431-49B4-AB1F-A08459070DD5}" type="presParOf" srcId="{508C0EFF-89BE-4A05-B0AC-6ABCB3D4028C}" destId="{1600BCB6-E4E9-4669-BC6A-6680B11EA085}" srcOrd="2" destOrd="0" presId="urn:microsoft.com/office/officeart/2005/8/layout/vList2"/>
    <dgm:cxn modelId="{320BA4B6-0917-4C99-965F-53B6D2B3D2D1}" type="presParOf" srcId="{508C0EFF-89BE-4A05-B0AC-6ABCB3D4028C}" destId="{D8623BEC-BE3B-48D0-AFAE-74AEE406A89B}" srcOrd="3" destOrd="0" presId="urn:microsoft.com/office/officeart/2005/8/layout/vList2"/>
    <dgm:cxn modelId="{1AC669AC-6D4B-4CFF-A93B-95B05BC77570}" type="presParOf" srcId="{508C0EFF-89BE-4A05-B0AC-6ABCB3D4028C}" destId="{C85BC8EE-D2BB-4C93-B654-24EF215701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3521D4-B30D-40EF-850A-A582B712685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DE14763-AF40-4982-B9AF-82517A71F70A}">
      <dgm:prSet/>
      <dgm:spPr/>
      <dgm:t>
        <a:bodyPr/>
        <a:lstStyle/>
        <a:p>
          <a:r>
            <a:rPr lang="en-GB"/>
            <a:t>It is important that, prior to starting to teach the individual phonemes, children have had the opportunity to:</a:t>
          </a:r>
          <a:endParaRPr lang="en-US"/>
        </a:p>
      </dgm:t>
    </dgm:pt>
    <dgm:pt modelId="{8355D906-02DE-484E-A3AD-85F5F8C0B542}" type="parTrans" cxnId="{413A7D9A-486B-45EF-AF05-A6BA432183D4}">
      <dgm:prSet/>
      <dgm:spPr/>
      <dgm:t>
        <a:bodyPr/>
        <a:lstStyle/>
        <a:p>
          <a:endParaRPr lang="en-US"/>
        </a:p>
      </dgm:t>
    </dgm:pt>
    <dgm:pt modelId="{1A20C694-8365-430F-A4E3-CA1DA5329117}" type="sibTrans" cxnId="{413A7D9A-486B-45EF-AF05-A6BA432183D4}">
      <dgm:prSet/>
      <dgm:spPr/>
      <dgm:t>
        <a:bodyPr/>
        <a:lstStyle/>
        <a:p>
          <a:endParaRPr lang="en-US"/>
        </a:p>
      </dgm:t>
    </dgm:pt>
    <dgm:pt modelId="{8663A7F5-C31B-4D77-B9DB-3EAA9A9D9893}">
      <dgm:prSet/>
      <dgm:spPr/>
      <dgm:t>
        <a:bodyPr/>
        <a:lstStyle/>
        <a:p>
          <a:r>
            <a:rPr lang="en-GB"/>
            <a:t>Listen and distinguish between different sounds in the environment</a:t>
          </a:r>
          <a:endParaRPr lang="en-US"/>
        </a:p>
      </dgm:t>
    </dgm:pt>
    <dgm:pt modelId="{9AD631B6-318B-4686-8D6F-897221EB9C7D}" type="parTrans" cxnId="{E308D392-AE50-440B-8C35-AA43FEEEA46C}">
      <dgm:prSet/>
      <dgm:spPr/>
      <dgm:t>
        <a:bodyPr/>
        <a:lstStyle/>
        <a:p>
          <a:endParaRPr lang="en-US"/>
        </a:p>
      </dgm:t>
    </dgm:pt>
    <dgm:pt modelId="{ACE7E0CB-A03C-4921-80AB-77434DE97396}" type="sibTrans" cxnId="{E308D392-AE50-440B-8C35-AA43FEEEA46C}">
      <dgm:prSet/>
      <dgm:spPr/>
      <dgm:t>
        <a:bodyPr/>
        <a:lstStyle/>
        <a:p>
          <a:endParaRPr lang="en-US"/>
        </a:p>
      </dgm:t>
    </dgm:pt>
    <dgm:pt modelId="{67C32F28-4D1D-4F96-A66F-678D05203EA9}">
      <dgm:prSet/>
      <dgm:spPr/>
      <dgm:t>
        <a:bodyPr/>
        <a:lstStyle/>
        <a:p>
          <a:r>
            <a:rPr lang="en-GB"/>
            <a:t>Learn rhymes and songs</a:t>
          </a:r>
          <a:endParaRPr lang="en-US"/>
        </a:p>
      </dgm:t>
    </dgm:pt>
    <dgm:pt modelId="{EC8EEA98-34BA-4440-ACA1-406E7344466F}" type="parTrans" cxnId="{FBE38085-2C17-4994-8A9F-C1B515C16EA7}">
      <dgm:prSet/>
      <dgm:spPr/>
      <dgm:t>
        <a:bodyPr/>
        <a:lstStyle/>
        <a:p>
          <a:endParaRPr lang="en-US"/>
        </a:p>
      </dgm:t>
    </dgm:pt>
    <dgm:pt modelId="{CB3169AF-FB16-4E08-8E53-5B808050BC6D}" type="sibTrans" cxnId="{FBE38085-2C17-4994-8A9F-C1B515C16EA7}">
      <dgm:prSet/>
      <dgm:spPr/>
      <dgm:t>
        <a:bodyPr/>
        <a:lstStyle/>
        <a:p>
          <a:endParaRPr lang="en-US"/>
        </a:p>
      </dgm:t>
    </dgm:pt>
    <dgm:pt modelId="{EC5617D2-0A30-46C1-846E-8BA13D68AB34}">
      <dgm:prSet/>
      <dgm:spPr/>
      <dgm:t>
        <a:bodyPr/>
        <a:lstStyle/>
        <a:p>
          <a:r>
            <a:rPr lang="en-GB"/>
            <a:t>Make sounds using objects/ instruments/ their bodies/ their voices </a:t>
          </a:r>
          <a:endParaRPr lang="en-US"/>
        </a:p>
      </dgm:t>
    </dgm:pt>
    <dgm:pt modelId="{07F7993C-B9B1-4A2E-AEB1-EB9F9987E720}" type="parTrans" cxnId="{463DF06F-B3A8-4D25-BE81-5781BD55B05C}">
      <dgm:prSet/>
      <dgm:spPr/>
      <dgm:t>
        <a:bodyPr/>
        <a:lstStyle/>
        <a:p>
          <a:endParaRPr lang="en-US"/>
        </a:p>
      </dgm:t>
    </dgm:pt>
    <dgm:pt modelId="{0B073FAE-6B65-40D4-964B-A2C646B83BE9}" type="sibTrans" cxnId="{463DF06F-B3A8-4D25-BE81-5781BD55B05C}">
      <dgm:prSet/>
      <dgm:spPr/>
      <dgm:t>
        <a:bodyPr/>
        <a:lstStyle/>
        <a:p>
          <a:endParaRPr lang="en-US"/>
        </a:p>
      </dgm:t>
    </dgm:pt>
    <dgm:pt modelId="{3C5891E1-24BF-48AD-8549-76D5B5732091}" type="pres">
      <dgm:prSet presAssocID="{CE3521D4-B30D-40EF-850A-A582B7126855}" presName="root" presStyleCnt="0">
        <dgm:presLayoutVars>
          <dgm:dir/>
          <dgm:resizeHandles val="exact"/>
        </dgm:presLayoutVars>
      </dgm:prSet>
      <dgm:spPr/>
    </dgm:pt>
    <dgm:pt modelId="{54ABA939-0EBC-4425-878E-D19A9FAF7A34}" type="pres">
      <dgm:prSet presAssocID="{1DE14763-AF40-4982-B9AF-82517A71F70A}" presName="compNode" presStyleCnt="0"/>
      <dgm:spPr/>
    </dgm:pt>
    <dgm:pt modelId="{DDFFE18E-668E-4228-91B2-0453B978D0AD}" type="pres">
      <dgm:prSet presAssocID="{1DE14763-AF40-4982-B9AF-82517A71F70A}" presName="bgRect" presStyleLbl="bgShp" presStyleIdx="0" presStyleCnt="4"/>
      <dgm:spPr/>
    </dgm:pt>
    <dgm:pt modelId="{A34A284E-02BA-421A-9B16-3ED4FA163A0E}" type="pres">
      <dgm:prSet presAssocID="{1DE14763-AF40-4982-B9AF-82517A71F70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
        </a:ext>
      </dgm:extLst>
    </dgm:pt>
    <dgm:pt modelId="{3E7FB0A0-872F-4B3C-9893-21A5B5CB93AC}" type="pres">
      <dgm:prSet presAssocID="{1DE14763-AF40-4982-B9AF-82517A71F70A}" presName="spaceRect" presStyleCnt="0"/>
      <dgm:spPr/>
    </dgm:pt>
    <dgm:pt modelId="{BC43510B-7489-4929-81E7-9B0E89CCC524}" type="pres">
      <dgm:prSet presAssocID="{1DE14763-AF40-4982-B9AF-82517A71F70A}" presName="parTx" presStyleLbl="revTx" presStyleIdx="0" presStyleCnt="4">
        <dgm:presLayoutVars>
          <dgm:chMax val="0"/>
          <dgm:chPref val="0"/>
        </dgm:presLayoutVars>
      </dgm:prSet>
      <dgm:spPr/>
    </dgm:pt>
    <dgm:pt modelId="{311AE0DD-9D4C-4AE0-9A8D-EAFD77BBC6FC}" type="pres">
      <dgm:prSet presAssocID="{1A20C694-8365-430F-A4E3-CA1DA5329117}" presName="sibTrans" presStyleCnt="0"/>
      <dgm:spPr/>
    </dgm:pt>
    <dgm:pt modelId="{A883C117-B471-4661-9FEA-593D69C62E09}" type="pres">
      <dgm:prSet presAssocID="{8663A7F5-C31B-4D77-B9DB-3EAA9A9D9893}" presName="compNode" presStyleCnt="0"/>
      <dgm:spPr/>
    </dgm:pt>
    <dgm:pt modelId="{FBAFC34C-BC07-41B6-B8DA-0D9A2705ECD3}" type="pres">
      <dgm:prSet presAssocID="{8663A7F5-C31B-4D77-B9DB-3EAA9A9D9893}" presName="bgRect" presStyleLbl="bgShp" presStyleIdx="1" presStyleCnt="4"/>
      <dgm:spPr/>
    </dgm:pt>
    <dgm:pt modelId="{3606DDCC-88B3-440A-9AF4-D7FF9D152D88}" type="pres">
      <dgm:prSet presAssocID="{8663A7F5-C31B-4D77-B9DB-3EAA9A9D989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phones"/>
        </a:ext>
      </dgm:extLst>
    </dgm:pt>
    <dgm:pt modelId="{0AABC736-4CF1-43F4-8AFD-9C7E6752EDF2}" type="pres">
      <dgm:prSet presAssocID="{8663A7F5-C31B-4D77-B9DB-3EAA9A9D9893}" presName="spaceRect" presStyleCnt="0"/>
      <dgm:spPr/>
    </dgm:pt>
    <dgm:pt modelId="{F9CD79BE-0723-48F6-BA8F-2AD2DD38C42C}" type="pres">
      <dgm:prSet presAssocID="{8663A7F5-C31B-4D77-B9DB-3EAA9A9D9893}" presName="parTx" presStyleLbl="revTx" presStyleIdx="1" presStyleCnt="4">
        <dgm:presLayoutVars>
          <dgm:chMax val="0"/>
          <dgm:chPref val="0"/>
        </dgm:presLayoutVars>
      </dgm:prSet>
      <dgm:spPr/>
    </dgm:pt>
    <dgm:pt modelId="{D4CE81C1-282B-44EF-B260-87E710ED0D02}" type="pres">
      <dgm:prSet presAssocID="{ACE7E0CB-A03C-4921-80AB-77434DE97396}" presName="sibTrans" presStyleCnt="0"/>
      <dgm:spPr/>
    </dgm:pt>
    <dgm:pt modelId="{5D1EF217-02F8-4E6E-954E-29D0DECD67BE}" type="pres">
      <dgm:prSet presAssocID="{67C32F28-4D1D-4F96-A66F-678D05203EA9}" presName="compNode" presStyleCnt="0"/>
      <dgm:spPr/>
    </dgm:pt>
    <dgm:pt modelId="{E3EC3930-FA75-478B-91A8-788A0C735786}" type="pres">
      <dgm:prSet presAssocID="{67C32F28-4D1D-4F96-A66F-678D05203EA9}" presName="bgRect" presStyleLbl="bgShp" presStyleIdx="2" presStyleCnt="4"/>
      <dgm:spPr/>
    </dgm:pt>
    <dgm:pt modelId="{40D29D55-15BD-456D-85E3-FB1EC32327E0}" type="pres">
      <dgm:prSet presAssocID="{67C32F28-4D1D-4F96-A66F-678D05203EA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usic"/>
        </a:ext>
      </dgm:extLst>
    </dgm:pt>
    <dgm:pt modelId="{4F89B238-2C20-453E-9661-168C50827330}" type="pres">
      <dgm:prSet presAssocID="{67C32F28-4D1D-4F96-A66F-678D05203EA9}" presName="spaceRect" presStyleCnt="0"/>
      <dgm:spPr/>
    </dgm:pt>
    <dgm:pt modelId="{EF93EE66-2AD8-4C36-BD68-532B8937F8BB}" type="pres">
      <dgm:prSet presAssocID="{67C32F28-4D1D-4F96-A66F-678D05203EA9}" presName="parTx" presStyleLbl="revTx" presStyleIdx="2" presStyleCnt="4">
        <dgm:presLayoutVars>
          <dgm:chMax val="0"/>
          <dgm:chPref val="0"/>
        </dgm:presLayoutVars>
      </dgm:prSet>
      <dgm:spPr/>
    </dgm:pt>
    <dgm:pt modelId="{451F902F-BD5F-4485-975A-6B3988C40620}" type="pres">
      <dgm:prSet presAssocID="{CB3169AF-FB16-4E08-8E53-5B808050BC6D}" presName="sibTrans" presStyleCnt="0"/>
      <dgm:spPr/>
    </dgm:pt>
    <dgm:pt modelId="{4191FDF9-53E8-4C31-9383-F24DC9FB5BE9}" type="pres">
      <dgm:prSet presAssocID="{EC5617D2-0A30-46C1-846E-8BA13D68AB34}" presName="compNode" presStyleCnt="0"/>
      <dgm:spPr/>
    </dgm:pt>
    <dgm:pt modelId="{F8A7095F-99F5-41EC-B466-62D6A1963ED0}" type="pres">
      <dgm:prSet presAssocID="{EC5617D2-0A30-46C1-846E-8BA13D68AB34}" presName="bgRect" presStyleLbl="bgShp" presStyleIdx="3" presStyleCnt="4"/>
      <dgm:spPr/>
    </dgm:pt>
    <dgm:pt modelId="{6BE9DFF2-F56D-42CA-8C19-59B0B43AC732}" type="pres">
      <dgm:prSet presAssocID="{EC5617D2-0A30-46C1-846E-8BA13D68AB3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usic Notes"/>
        </a:ext>
      </dgm:extLst>
    </dgm:pt>
    <dgm:pt modelId="{A312937E-1F5D-4F7C-9A1F-2157D3DD33CC}" type="pres">
      <dgm:prSet presAssocID="{EC5617D2-0A30-46C1-846E-8BA13D68AB34}" presName="spaceRect" presStyleCnt="0"/>
      <dgm:spPr/>
    </dgm:pt>
    <dgm:pt modelId="{53CB0387-4900-4B5A-B794-2F51E457C03B}" type="pres">
      <dgm:prSet presAssocID="{EC5617D2-0A30-46C1-846E-8BA13D68AB34}" presName="parTx" presStyleLbl="revTx" presStyleIdx="3" presStyleCnt="4">
        <dgm:presLayoutVars>
          <dgm:chMax val="0"/>
          <dgm:chPref val="0"/>
        </dgm:presLayoutVars>
      </dgm:prSet>
      <dgm:spPr/>
    </dgm:pt>
  </dgm:ptLst>
  <dgm:cxnLst>
    <dgm:cxn modelId="{DFF9632B-D396-4180-9F80-32B1FE6CFE95}" type="presOf" srcId="{67C32F28-4D1D-4F96-A66F-678D05203EA9}" destId="{EF93EE66-2AD8-4C36-BD68-532B8937F8BB}" srcOrd="0" destOrd="0" presId="urn:microsoft.com/office/officeart/2018/2/layout/IconVerticalSolidList"/>
    <dgm:cxn modelId="{9FE6F642-A6DE-4020-9967-B7B5352A6A34}" type="presOf" srcId="{1DE14763-AF40-4982-B9AF-82517A71F70A}" destId="{BC43510B-7489-4929-81E7-9B0E89CCC524}" srcOrd="0" destOrd="0" presId="urn:microsoft.com/office/officeart/2018/2/layout/IconVerticalSolidList"/>
    <dgm:cxn modelId="{463DF06F-B3A8-4D25-BE81-5781BD55B05C}" srcId="{CE3521D4-B30D-40EF-850A-A582B7126855}" destId="{EC5617D2-0A30-46C1-846E-8BA13D68AB34}" srcOrd="3" destOrd="0" parTransId="{07F7993C-B9B1-4A2E-AEB1-EB9F9987E720}" sibTransId="{0B073FAE-6B65-40D4-964B-A2C646B83BE9}"/>
    <dgm:cxn modelId="{FBE38085-2C17-4994-8A9F-C1B515C16EA7}" srcId="{CE3521D4-B30D-40EF-850A-A582B7126855}" destId="{67C32F28-4D1D-4F96-A66F-678D05203EA9}" srcOrd="2" destOrd="0" parTransId="{EC8EEA98-34BA-4440-ACA1-406E7344466F}" sibTransId="{CB3169AF-FB16-4E08-8E53-5B808050BC6D}"/>
    <dgm:cxn modelId="{E308D392-AE50-440B-8C35-AA43FEEEA46C}" srcId="{CE3521D4-B30D-40EF-850A-A582B7126855}" destId="{8663A7F5-C31B-4D77-B9DB-3EAA9A9D9893}" srcOrd="1" destOrd="0" parTransId="{9AD631B6-318B-4686-8D6F-897221EB9C7D}" sibTransId="{ACE7E0CB-A03C-4921-80AB-77434DE97396}"/>
    <dgm:cxn modelId="{413A7D9A-486B-45EF-AF05-A6BA432183D4}" srcId="{CE3521D4-B30D-40EF-850A-A582B7126855}" destId="{1DE14763-AF40-4982-B9AF-82517A71F70A}" srcOrd="0" destOrd="0" parTransId="{8355D906-02DE-484E-A3AD-85F5F8C0B542}" sibTransId="{1A20C694-8365-430F-A4E3-CA1DA5329117}"/>
    <dgm:cxn modelId="{468A279E-FCEF-4DD7-9E01-F26E8CB88990}" type="presOf" srcId="{EC5617D2-0A30-46C1-846E-8BA13D68AB34}" destId="{53CB0387-4900-4B5A-B794-2F51E457C03B}" srcOrd="0" destOrd="0" presId="urn:microsoft.com/office/officeart/2018/2/layout/IconVerticalSolidList"/>
    <dgm:cxn modelId="{795783C8-812A-4AED-9E1B-6AF1A44F8078}" type="presOf" srcId="{CE3521D4-B30D-40EF-850A-A582B7126855}" destId="{3C5891E1-24BF-48AD-8549-76D5B5732091}" srcOrd="0" destOrd="0" presId="urn:microsoft.com/office/officeart/2018/2/layout/IconVerticalSolidList"/>
    <dgm:cxn modelId="{F245F4F8-22EB-47C5-9376-BAA58E7231A6}" type="presOf" srcId="{8663A7F5-C31B-4D77-B9DB-3EAA9A9D9893}" destId="{F9CD79BE-0723-48F6-BA8F-2AD2DD38C42C}" srcOrd="0" destOrd="0" presId="urn:microsoft.com/office/officeart/2018/2/layout/IconVerticalSolidList"/>
    <dgm:cxn modelId="{A5FF1C73-33E7-4C2D-AACE-A4C1FC701793}" type="presParOf" srcId="{3C5891E1-24BF-48AD-8549-76D5B5732091}" destId="{54ABA939-0EBC-4425-878E-D19A9FAF7A34}" srcOrd="0" destOrd="0" presId="urn:microsoft.com/office/officeart/2018/2/layout/IconVerticalSolidList"/>
    <dgm:cxn modelId="{B9C65013-A156-4BF1-807B-F94E34A96B0D}" type="presParOf" srcId="{54ABA939-0EBC-4425-878E-D19A9FAF7A34}" destId="{DDFFE18E-668E-4228-91B2-0453B978D0AD}" srcOrd="0" destOrd="0" presId="urn:microsoft.com/office/officeart/2018/2/layout/IconVerticalSolidList"/>
    <dgm:cxn modelId="{99276CE6-7EF3-4C03-98F9-1E609B136FEB}" type="presParOf" srcId="{54ABA939-0EBC-4425-878E-D19A9FAF7A34}" destId="{A34A284E-02BA-421A-9B16-3ED4FA163A0E}" srcOrd="1" destOrd="0" presId="urn:microsoft.com/office/officeart/2018/2/layout/IconVerticalSolidList"/>
    <dgm:cxn modelId="{CFCD0F49-867F-42EE-8D16-1B97B081CE9F}" type="presParOf" srcId="{54ABA939-0EBC-4425-878E-D19A9FAF7A34}" destId="{3E7FB0A0-872F-4B3C-9893-21A5B5CB93AC}" srcOrd="2" destOrd="0" presId="urn:microsoft.com/office/officeart/2018/2/layout/IconVerticalSolidList"/>
    <dgm:cxn modelId="{E22848D5-BA03-4441-83D2-1D9ADBE80CD1}" type="presParOf" srcId="{54ABA939-0EBC-4425-878E-D19A9FAF7A34}" destId="{BC43510B-7489-4929-81E7-9B0E89CCC524}" srcOrd="3" destOrd="0" presId="urn:microsoft.com/office/officeart/2018/2/layout/IconVerticalSolidList"/>
    <dgm:cxn modelId="{2ABE97CE-1654-4615-A841-3335997C4DA8}" type="presParOf" srcId="{3C5891E1-24BF-48AD-8549-76D5B5732091}" destId="{311AE0DD-9D4C-4AE0-9A8D-EAFD77BBC6FC}" srcOrd="1" destOrd="0" presId="urn:microsoft.com/office/officeart/2018/2/layout/IconVerticalSolidList"/>
    <dgm:cxn modelId="{5F6A4649-C898-45AD-9555-44D9139A3291}" type="presParOf" srcId="{3C5891E1-24BF-48AD-8549-76D5B5732091}" destId="{A883C117-B471-4661-9FEA-593D69C62E09}" srcOrd="2" destOrd="0" presId="urn:microsoft.com/office/officeart/2018/2/layout/IconVerticalSolidList"/>
    <dgm:cxn modelId="{638BDB0F-D6BF-4697-890D-AC943F53A0A3}" type="presParOf" srcId="{A883C117-B471-4661-9FEA-593D69C62E09}" destId="{FBAFC34C-BC07-41B6-B8DA-0D9A2705ECD3}" srcOrd="0" destOrd="0" presId="urn:microsoft.com/office/officeart/2018/2/layout/IconVerticalSolidList"/>
    <dgm:cxn modelId="{A07ABDB7-DB82-49BD-A239-C5FEA4D44A13}" type="presParOf" srcId="{A883C117-B471-4661-9FEA-593D69C62E09}" destId="{3606DDCC-88B3-440A-9AF4-D7FF9D152D88}" srcOrd="1" destOrd="0" presId="urn:microsoft.com/office/officeart/2018/2/layout/IconVerticalSolidList"/>
    <dgm:cxn modelId="{8DB8C43F-3C9A-42ED-96DD-EB581826D8BE}" type="presParOf" srcId="{A883C117-B471-4661-9FEA-593D69C62E09}" destId="{0AABC736-4CF1-43F4-8AFD-9C7E6752EDF2}" srcOrd="2" destOrd="0" presId="urn:microsoft.com/office/officeart/2018/2/layout/IconVerticalSolidList"/>
    <dgm:cxn modelId="{444E1A8F-CA4A-4FBC-83F4-56C50D7EBAAF}" type="presParOf" srcId="{A883C117-B471-4661-9FEA-593D69C62E09}" destId="{F9CD79BE-0723-48F6-BA8F-2AD2DD38C42C}" srcOrd="3" destOrd="0" presId="urn:microsoft.com/office/officeart/2018/2/layout/IconVerticalSolidList"/>
    <dgm:cxn modelId="{410C945A-34E4-4C4F-95CF-23B26B1E6036}" type="presParOf" srcId="{3C5891E1-24BF-48AD-8549-76D5B5732091}" destId="{D4CE81C1-282B-44EF-B260-87E710ED0D02}" srcOrd="3" destOrd="0" presId="urn:microsoft.com/office/officeart/2018/2/layout/IconVerticalSolidList"/>
    <dgm:cxn modelId="{4D6BAD33-4502-4A1D-B71E-0322F9564374}" type="presParOf" srcId="{3C5891E1-24BF-48AD-8549-76D5B5732091}" destId="{5D1EF217-02F8-4E6E-954E-29D0DECD67BE}" srcOrd="4" destOrd="0" presId="urn:microsoft.com/office/officeart/2018/2/layout/IconVerticalSolidList"/>
    <dgm:cxn modelId="{788C1F4E-7A31-4927-A040-3771F697129A}" type="presParOf" srcId="{5D1EF217-02F8-4E6E-954E-29D0DECD67BE}" destId="{E3EC3930-FA75-478B-91A8-788A0C735786}" srcOrd="0" destOrd="0" presId="urn:microsoft.com/office/officeart/2018/2/layout/IconVerticalSolidList"/>
    <dgm:cxn modelId="{7D1D2B65-85F6-41FC-96B0-A15660F40116}" type="presParOf" srcId="{5D1EF217-02F8-4E6E-954E-29D0DECD67BE}" destId="{40D29D55-15BD-456D-85E3-FB1EC32327E0}" srcOrd="1" destOrd="0" presId="urn:microsoft.com/office/officeart/2018/2/layout/IconVerticalSolidList"/>
    <dgm:cxn modelId="{D63D017E-DEC4-4574-AA29-C9EA17C4B679}" type="presParOf" srcId="{5D1EF217-02F8-4E6E-954E-29D0DECD67BE}" destId="{4F89B238-2C20-453E-9661-168C50827330}" srcOrd="2" destOrd="0" presId="urn:microsoft.com/office/officeart/2018/2/layout/IconVerticalSolidList"/>
    <dgm:cxn modelId="{5627D8F4-31BA-4A3D-AC2B-AFB959386176}" type="presParOf" srcId="{5D1EF217-02F8-4E6E-954E-29D0DECD67BE}" destId="{EF93EE66-2AD8-4C36-BD68-532B8937F8BB}" srcOrd="3" destOrd="0" presId="urn:microsoft.com/office/officeart/2018/2/layout/IconVerticalSolidList"/>
    <dgm:cxn modelId="{6DB67ACF-5929-44E4-BFE6-B093BDD0A539}" type="presParOf" srcId="{3C5891E1-24BF-48AD-8549-76D5B5732091}" destId="{451F902F-BD5F-4485-975A-6B3988C40620}" srcOrd="5" destOrd="0" presId="urn:microsoft.com/office/officeart/2018/2/layout/IconVerticalSolidList"/>
    <dgm:cxn modelId="{6B9EFA7D-FD09-4621-A399-A2F27EA07D15}" type="presParOf" srcId="{3C5891E1-24BF-48AD-8549-76D5B5732091}" destId="{4191FDF9-53E8-4C31-9383-F24DC9FB5BE9}" srcOrd="6" destOrd="0" presId="urn:microsoft.com/office/officeart/2018/2/layout/IconVerticalSolidList"/>
    <dgm:cxn modelId="{C72AC6BA-BF35-4A2D-BAB7-3203D2D51A1E}" type="presParOf" srcId="{4191FDF9-53E8-4C31-9383-F24DC9FB5BE9}" destId="{F8A7095F-99F5-41EC-B466-62D6A1963ED0}" srcOrd="0" destOrd="0" presId="urn:microsoft.com/office/officeart/2018/2/layout/IconVerticalSolidList"/>
    <dgm:cxn modelId="{A16C4C1B-7ED2-4437-8907-48FAC0868B64}" type="presParOf" srcId="{4191FDF9-53E8-4C31-9383-F24DC9FB5BE9}" destId="{6BE9DFF2-F56D-42CA-8C19-59B0B43AC732}" srcOrd="1" destOrd="0" presId="urn:microsoft.com/office/officeart/2018/2/layout/IconVerticalSolidList"/>
    <dgm:cxn modelId="{0DBF8DF7-FEE8-4A90-B1C1-946D6477517F}" type="presParOf" srcId="{4191FDF9-53E8-4C31-9383-F24DC9FB5BE9}" destId="{A312937E-1F5D-4F7C-9A1F-2157D3DD33CC}" srcOrd="2" destOrd="0" presId="urn:microsoft.com/office/officeart/2018/2/layout/IconVerticalSolidList"/>
    <dgm:cxn modelId="{BAB7478D-0030-42F2-8F8D-E66F29807E85}" type="presParOf" srcId="{4191FDF9-53E8-4C31-9383-F24DC9FB5BE9}" destId="{53CB0387-4900-4B5A-B794-2F51E457C03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D7DF9-5B1D-4207-BDC2-A40E0BDF157B}">
      <dsp:nvSpPr>
        <dsp:cNvPr id="0" name=""/>
        <dsp:cNvSpPr/>
      </dsp:nvSpPr>
      <dsp:spPr>
        <a:xfrm>
          <a:off x="0" y="261936"/>
          <a:ext cx="4971603" cy="1433396"/>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To introduce phonics terminology </a:t>
          </a:r>
          <a:endParaRPr lang="en-US" sz="2700" kern="1200"/>
        </a:p>
      </dsp:txBody>
      <dsp:txXfrm>
        <a:off x="69973" y="331909"/>
        <a:ext cx="4831657" cy="1293450"/>
      </dsp:txXfrm>
    </dsp:sp>
    <dsp:sp modelId="{1600BCB6-E4E9-4669-BC6A-6680B11EA085}">
      <dsp:nvSpPr>
        <dsp:cNvPr id="0" name=""/>
        <dsp:cNvSpPr/>
      </dsp:nvSpPr>
      <dsp:spPr>
        <a:xfrm>
          <a:off x="0" y="1773092"/>
          <a:ext cx="4971603" cy="1433396"/>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To become familiar with the different stages of phonics teaching</a:t>
          </a:r>
          <a:endParaRPr lang="en-US" sz="2700" kern="1200"/>
        </a:p>
      </dsp:txBody>
      <dsp:txXfrm>
        <a:off x="69973" y="1843065"/>
        <a:ext cx="4831657" cy="1293450"/>
      </dsp:txXfrm>
    </dsp:sp>
    <dsp:sp modelId="{C85BC8EE-D2BB-4C93-B654-24EF21570164}">
      <dsp:nvSpPr>
        <dsp:cNvPr id="0" name=""/>
        <dsp:cNvSpPr/>
      </dsp:nvSpPr>
      <dsp:spPr>
        <a:xfrm>
          <a:off x="0" y="3284248"/>
          <a:ext cx="4971603" cy="1433396"/>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To gain more knowledge of practical activities you could do with your child at home</a:t>
          </a:r>
          <a:endParaRPr lang="en-US" sz="2700" kern="1200"/>
        </a:p>
      </dsp:txBody>
      <dsp:txXfrm>
        <a:off x="69973" y="3354221"/>
        <a:ext cx="4831657" cy="1293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FFE18E-668E-4228-91B2-0453B978D0AD}">
      <dsp:nvSpPr>
        <dsp:cNvPr id="0" name=""/>
        <dsp:cNvSpPr/>
      </dsp:nvSpPr>
      <dsp:spPr>
        <a:xfrm>
          <a:off x="0" y="2066"/>
          <a:ext cx="4971603"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4A284E-02BA-421A-9B16-3ED4FA163A0E}">
      <dsp:nvSpPr>
        <dsp:cNvPr id="0" name=""/>
        <dsp:cNvSpPr/>
      </dsp:nvSpPr>
      <dsp:spPr>
        <a:xfrm>
          <a:off x="316857" y="237745"/>
          <a:ext cx="576104" cy="5761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43510B-7489-4929-81E7-9B0E89CCC524}">
      <dsp:nvSpPr>
        <dsp:cNvPr id="0" name=""/>
        <dsp:cNvSpPr/>
      </dsp:nvSpPr>
      <dsp:spPr>
        <a:xfrm>
          <a:off x="1209819" y="2066"/>
          <a:ext cx="3761783"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711200">
            <a:lnSpc>
              <a:spcPct val="90000"/>
            </a:lnSpc>
            <a:spcBef>
              <a:spcPct val="0"/>
            </a:spcBef>
            <a:spcAft>
              <a:spcPct val="35000"/>
            </a:spcAft>
            <a:buNone/>
          </a:pPr>
          <a:r>
            <a:rPr lang="en-GB" sz="1600" kern="1200"/>
            <a:t>It is important that, prior to starting to teach the individual phonemes, children have had the opportunity to:</a:t>
          </a:r>
          <a:endParaRPr lang="en-US" sz="1600" kern="1200"/>
        </a:p>
      </dsp:txBody>
      <dsp:txXfrm>
        <a:off x="1209819" y="2066"/>
        <a:ext cx="3761783" cy="1047462"/>
      </dsp:txXfrm>
    </dsp:sp>
    <dsp:sp modelId="{FBAFC34C-BC07-41B6-B8DA-0D9A2705ECD3}">
      <dsp:nvSpPr>
        <dsp:cNvPr id="0" name=""/>
        <dsp:cNvSpPr/>
      </dsp:nvSpPr>
      <dsp:spPr>
        <a:xfrm>
          <a:off x="0" y="1311395"/>
          <a:ext cx="4971603"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06DDCC-88B3-440A-9AF4-D7FF9D152D88}">
      <dsp:nvSpPr>
        <dsp:cNvPr id="0" name=""/>
        <dsp:cNvSpPr/>
      </dsp:nvSpPr>
      <dsp:spPr>
        <a:xfrm>
          <a:off x="316857" y="1547074"/>
          <a:ext cx="576104" cy="5761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9CD79BE-0723-48F6-BA8F-2AD2DD38C42C}">
      <dsp:nvSpPr>
        <dsp:cNvPr id="0" name=""/>
        <dsp:cNvSpPr/>
      </dsp:nvSpPr>
      <dsp:spPr>
        <a:xfrm>
          <a:off x="1209819" y="1311395"/>
          <a:ext cx="3761783"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711200">
            <a:lnSpc>
              <a:spcPct val="90000"/>
            </a:lnSpc>
            <a:spcBef>
              <a:spcPct val="0"/>
            </a:spcBef>
            <a:spcAft>
              <a:spcPct val="35000"/>
            </a:spcAft>
            <a:buNone/>
          </a:pPr>
          <a:r>
            <a:rPr lang="en-GB" sz="1600" kern="1200"/>
            <a:t>Listen and distinguish between different sounds in the environment</a:t>
          </a:r>
          <a:endParaRPr lang="en-US" sz="1600" kern="1200"/>
        </a:p>
      </dsp:txBody>
      <dsp:txXfrm>
        <a:off x="1209819" y="1311395"/>
        <a:ext cx="3761783" cy="1047462"/>
      </dsp:txXfrm>
    </dsp:sp>
    <dsp:sp modelId="{E3EC3930-FA75-478B-91A8-788A0C735786}">
      <dsp:nvSpPr>
        <dsp:cNvPr id="0" name=""/>
        <dsp:cNvSpPr/>
      </dsp:nvSpPr>
      <dsp:spPr>
        <a:xfrm>
          <a:off x="0" y="2620723"/>
          <a:ext cx="4971603"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D29D55-15BD-456D-85E3-FB1EC32327E0}">
      <dsp:nvSpPr>
        <dsp:cNvPr id="0" name=""/>
        <dsp:cNvSpPr/>
      </dsp:nvSpPr>
      <dsp:spPr>
        <a:xfrm>
          <a:off x="316857" y="2856402"/>
          <a:ext cx="576104" cy="5761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F93EE66-2AD8-4C36-BD68-532B8937F8BB}">
      <dsp:nvSpPr>
        <dsp:cNvPr id="0" name=""/>
        <dsp:cNvSpPr/>
      </dsp:nvSpPr>
      <dsp:spPr>
        <a:xfrm>
          <a:off x="1209819" y="2620723"/>
          <a:ext cx="3761783"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711200">
            <a:lnSpc>
              <a:spcPct val="90000"/>
            </a:lnSpc>
            <a:spcBef>
              <a:spcPct val="0"/>
            </a:spcBef>
            <a:spcAft>
              <a:spcPct val="35000"/>
            </a:spcAft>
            <a:buNone/>
          </a:pPr>
          <a:r>
            <a:rPr lang="en-GB" sz="1600" kern="1200"/>
            <a:t>Learn rhymes and songs</a:t>
          </a:r>
          <a:endParaRPr lang="en-US" sz="1600" kern="1200"/>
        </a:p>
      </dsp:txBody>
      <dsp:txXfrm>
        <a:off x="1209819" y="2620723"/>
        <a:ext cx="3761783" cy="1047462"/>
      </dsp:txXfrm>
    </dsp:sp>
    <dsp:sp modelId="{F8A7095F-99F5-41EC-B466-62D6A1963ED0}">
      <dsp:nvSpPr>
        <dsp:cNvPr id="0" name=""/>
        <dsp:cNvSpPr/>
      </dsp:nvSpPr>
      <dsp:spPr>
        <a:xfrm>
          <a:off x="0" y="3930051"/>
          <a:ext cx="4971603" cy="10474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E9DFF2-F56D-42CA-8C19-59B0B43AC732}">
      <dsp:nvSpPr>
        <dsp:cNvPr id="0" name=""/>
        <dsp:cNvSpPr/>
      </dsp:nvSpPr>
      <dsp:spPr>
        <a:xfrm>
          <a:off x="316857" y="4165730"/>
          <a:ext cx="576104" cy="5761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3CB0387-4900-4B5A-B794-2F51E457C03B}">
      <dsp:nvSpPr>
        <dsp:cNvPr id="0" name=""/>
        <dsp:cNvSpPr/>
      </dsp:nvSpPr>
      <dsp:spPr>
        <a:xfrm>
          <a:off x="1209819" y="3930051"/>
          <a:ext cx="3761783" cy="1047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856" tIns="110856" rIns="110856" bIns="110856" numCol="1" spcCol="1270" anchor="ctr" anchorCtr="0">
          <a:noAutofit/>
        </a:bodyPr>
        <a:lstStyle/>
        <a:p>
          <a:pPr marL="0" lvl="0" indent="0" algn="l" defTabSz="711200">
            <a:lnSpc>
              <a:spcPct val="90000"/>
            </a:lnSpc>
            <a:spcBef>
              <a:spcPct val="0"/>
            </a:spcBef>
            <a:spcAft>
              <a:spcPct val="35000"/>
            </a:spcAft>
            <a:buNone/>
          </a:pPr>
          <a:r>
            <a:rPr lang="en-GB" sz="1600" kern="1200"/>
            <a:t>Make sounds using objects/ instruments/ their bodies/ their voices </a:t>
          </a:r>
          <a:endParaRPr lang="en-US" sz="1600" kern="1200"/>
        </a:p>
      </dsp:txBody>
      <dsp:txXfrm>
        <a:off x="1209819" y="3930051"/>
        <a:ext cx="3761783" cy="10474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135" cy="496253"/>
          </a:xfrm>
          <a:prstGeom prst="rect">
            <a:avLst/>
          </a:prstGeom>
        </p:spPr>
        <p:txBody>
          <a:bodyPr vert="horz" lIns="91330" tIns="45665" rIns="91330" bIns="45665" rtlCol="0"/>
          <a:lstStyle>
            <a:lvl1pPr algn="l">
              <a:defRPr sz="1200"/>
            </a:lvl1pPr>
          </a:lstStyle>
          <a:p>
            <a:endParaRPr lang="en-US"/>
          </a:p>
        </p:txBody>
      </p:sp>
      <p:sp>
        <p:nvSpPr>
          <p:cNvPr id="3" name="Date Placeholder 2"/>
          <p:cNvSpPr>
            <a:spLocks noGrp="1"/>
          </p:cNvSpPr>
          <p:nvPr>
            <p:ph type="dt" sz="quarter" idx="1"/>
          </p:nvPr>
        </p:nvSpPr>
        <p:spPr>
          <a:xfrm>
            <a:off x="3849956" y="0"/>
            <a:ext cx="2946135" cy="496253"/>
          </a:xfrm>
          <a:prstGeom prst="rect">
            <a:avLst/>
          </a:prstGeom>
        </p:spPr>
        <p:txBody>
          <a:bodyPr vert="horz" lIns="91330" tIns="45665" rIns="91330" bIns="45665" rtlCol="0"/>
          <a:lstStyle>
            <a:lvl1pPr algn="r">
              <a:defRPr sz="1200"/>
            </a:lvl1pPr>
          </a:lstStyle>
          <a:p>
            <a:fld id="{BEAA7EC2-8AEA-4ADB-B9ED-C2436CC0A661}" type="datetimeFigureOut">
              <a:rPr lang="en-US" smtClean="0"/>
              <a:pPr/>
              <a:t>11/7/2025</a:t>
            </a:fld>
            <a:endParaRPr lang="en-US"/>
          </a:p>
        </p:txBody>
      </p:sp>
      <p:sp>
        <p:nvSpPr>
          <p:cNvPr id="4" name="Footer Placeholder 3"/>
          <p:cNvSpPr>
            <a:spLocks noGrp="1"/>
          </p:cNvSpPr>
          <p:nvPr>
            <p:ph type="ftr" sz="quarter" idx="2"/>
          </p:nvPr>
        </p:nvSpPr>
        <p:spPr>
          <a:xfrm>
            <a:off x="1" y="9428801"/>
            <a:ext cx="2946135" cy="496252"/>
          </a:xfrm>
          <a:prstGeom prst="rect">
            <a:avLst/>
          </a:prstGeom>
        </p:spPr>
        <p:txBody>
          <a:bodyPr vert="horz" lIns="91330" tIns="45665" rIns="91330" bIns="45665" rtlCol="0" anchor="b"/>
          <a:lstStyle>
            <a:lvl1pPr algn="l">
              <a:defRPr sz="1200"/>
            </a:lvl1pPr>
          </a:lstStyle>
          <a:p>
            <a:endParaRPr lang="en-US"/>
          </a:p>
        </p:txBody>
      </p:sp>
      <p:sp>
        <p:nvSpPr>
          <p:cNvPr id="5" name="Slide Number Placeholder 4"/>
          <p:cNvSpPr>
            <a:spLocks noGrp="1"/>
          </p:cNvSpPr>
          <p:nvPr>
            <p:ph type="sldNum" sz="quarter" idx="3"/>
          </p:nvPr>
        </p:nvSpPr>
        <p:spPr>
          <a:xfrm>
            <a:off x="3849956" y="9428801"/>
            <a:ext cx="2946135" cy="496252"/>
          </a:xfrm>
          <a:prstGeom prst="rect">
            <a:avLst/>
          </a:prstGeom>
        </p:spPr>
        <p:txBody>
          <a:bodyPr vert="horz" lIns="91330" tIns="45665" rIns="91330" bIns="45665" rtlCol="0" anchor="b"/>
          <a:lstStyle>
            <a:lvl1pPr algn="r">
              <a:defRPr sz="1200"/>
            </a:lvl1pPr>
          </a:lstStyle>
          <a:p>
            <a:fld id="{702A68A9-4DFE-45EF-B567-27069A52141A}" type="slidenum">
              <a:rPr lang="en-US" smtClean="0"/>
              <a:pPr/>
              <a:t>‹#›</a:t>
            </a:fld>
            <a:endParaRPr lang="en-US"/>
          </a:p>
        </p:txBody>
      </p:sp>
    </p:spTree>
    <p:extLst>
      <p:ext uri="{BB962C8B-B14F-4D97-AF65-F5344CB8AC3E}">
        <p14:creationId xmlns:p14="http://schemas.microsoft.com/office/powerpoint/2010/main" val="38285567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E3E9D58-99AA-4B67-9B1F-05E8D9532806}" type="datetimeFigureOut">
              <a:rPr lang="en-GB" smtClean="0"/>
              <a:t>07/11/2025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2B64F83-6505-4808-8D61-4AF6B6B9D790}" type="slidenum">
              <a:rPr lang="en-GB" smtClean="0"/>
              <a:t>‹#›</a:t>
            </a:fld>
            <a:endParaRPr lang="en-GB"/>
          </a:p>
        </p:txBody>
      </p:sp>
    </p:spTree>
    <p:extLst>
      <p:ext uri="{BB962C8B-B14F-4D97-AF65-F5344CB8AC3E}">
        <p14:creationId xmlns:p14="http://schemas.microsoft.com/office/powerpoint/2010/main" val="2589333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t>Phoneme - </a:t>
            </a:r>
            <a:r>
              <a:rPr lang="en-GB" altLang="en-US"/>
              <a:t>The smallest unit of sound in a word.</a:t>
            </a:r>
          </a:p>
          <a:p>
            <a:pPr eaLnBrk="1" hangingPunct="1"/>
            <a:endParaRPr lang="en-GB" altLang="en-US"/>
          </a:p>
          <a:p>
            <a:pPr eaLnBrk="1" hangingPunct="1"/>
            <a:r>
              <a:rPr lang="en-GB" altLang="en-US"/>
              <a:t>There are around 44 phonemes that we teach. </a:t>
            </a:r>
          </a:p>
          <a:p>
            <a:endParaRPr lang="en-GB"/>
          </a:p>
          <a:p>
            <a:r>
              <a:rPr lang="en-GB"/>
              <a:t>Grapheme – the written representation of a phoneme</a:t>
            </a:r>
          </a:p>
          <a:p>
            <a:r>
              <a:rPr lang="en-GB"/>
              <a:t>Digraph</a:t>
            </a:r>
            <a:r>
              <a:rPr lang="en-GB" baseline="0"/>
              <a:t> – 2 letters making one phoneme</a:t>
            </a:r>
          </a:p>
          <a:p>
            <a:r>
              <a:rPr lang="en-GB" baseline="0"/>
              <a:t>Trigraph  - 3 letters making one phoneme</a:t>
            </a:r>
          </a:p>
          <a:p>
            <a:r>
              <a:rPr lang="en-GB" baseline="0"/>
              <a:t>Tricky words – words we cant sound out </a:t>
            </a:r>
          </a:p>
          <a:p>
            <a:pPr eaLnBrk="1" hangingPunct="1">
              <a:buFontTx/>
              <a:buNone/>
            </a:pPr>
            <a:r>
              <a:rPr lang="en-GB" baseline="0"/>
              <a:t>Blending - </a:t>
            </a:r>
            <a:r>
              <a:rPr lang="en-GB" altLang="en-US" sz="1200"/>
              <a:t>Recognising the letter sounds in a written word, for example</a:t>
            </a:r>
          </a:p>
          <a:p>
            <a:pPr algn="ctr" eaLnBrk="1" hangingPunct="1">
              <a:buFontTx/>
              <a:buNone/>
            </a:pPr>
            <a:r>
              <a:rPr lang="en-GB" altLang="en-US" sz="1200"/>
              <a:t>c-u-p</a:t>
            </a:r>
          </a:p>
          <a:p>
            <a:pPr eaLnBrk="1" hangingPunct="1">
              <a:buFontTx/>
              <a:buNone/>
            </a:pPr>
            <a:r>
              <a:rPr lang="en-GB" altLang="en-US" sz="1200"/>
              <a:t>    and merging or ‘blending’ them in the order in which they are written to pronounce the word ‘cup’. </a:t>
            </a:r>
          </a:p>
          <a:p>
            <a:pPr eaLnBrk="1" hangingPunct="1">
              <a:buFontTx/>
              <a:buNone/>
            </a:pPr>
            <a:endParaRPr lang="en-GB" altLang="en-US" sz="1200"/>
          </a:p>
          <a:p>
            <a:pPr eaLnBrk="1" hangingPunct="1">
              <a:buFontTx/>
              <a:buNone/>
            </a:pPr>
            <a:r>
              <a:rPr lang="en-GB" altLang="en-US" sz="1200"/>
              <a:t>We also use the phrase ‘sound-talk’ to help the children understand the concept</a:t>
            </a:r>
          </a:p>
          <a:p>
            <a:pPr eaLnBrk="1" hangingPunct="1"/>
            <a:r>
              <a:rPr lang="en-GB"/>
              <a:t> segmenting - </a:t>
            </a:r>
            <a:r>
              <a:rPr lang="en-GB" altLang="en-US"/>
              <a:t>Chopping Up’ the word to spell it out</a:t>
            </a:r>
          </a:p>
          <a:p>
            <a:pPr eaLnBrk="1" hangingPunct="1"/>
            <a:endParaRPr lang="en-GB" altLang="en-US"/>
          </a:p>
          <a:p>
            <a:pPr eaLnBrk="1" hangingPunct="1"/>
            <a:r>
              <a:rPr lang="en-GB" altLang="en-US"/>
              <a:t>The opposite of blending</a:t>
            </a:r>
          </a:p>
          <a:p>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4</a:t>
            </a:fld>
            <a:endParaRPr lang="en-GB"/>
          </a:p>
        </p:txBody>
      </p:sp>
    </p:spTree>
    <p:extLst>
      <p:ext uri="{BB962C8B-B14F-4D97-AF65-F5344CB8AC3E}">
        <p14:creationId xmlns:p14="http://schemas.microsoft.com/office/powerpoint/2010/main" val="831300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Mostly covered in nursery or preschool and ongoing throughout</a:t>
            </a:r>
            <a:r>
              <a:rPr lang="en-GB" baseline="0"/>
              <a:t> reception year </a:t>
            </a:r>
          </a:p>
          <a:p>
            <a:r>
              <a:rPr lang="en-GB" baseline="0"/>
              <a:t>Importance of nursery rhymes etc.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5</a:t>
            </a:fld>
            <a:endParaRPr lang="en-GB"/>
          </a:p>
        </p:txBody>
      </p:sp>
    </p:spTree>
    <p:extLst>
      <p:ext uri="{BB962C8B-B14F-4D97-AF65-F5344CB8AC3E}">
        <p14:creationId xmlns:p14="http://schemas.microsoft.com/office/powerpoint/2010/main" val="1955584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Into our third</a:t>
            </a:r>
            <a:r>
              <a:rPr lang="en-GB" baseline="0"/>
              <a:t> year now – seen great results, children enjoy the song, pick up the phonemes quickly</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6</a:t>
            </a:fld>
            <a:endParaRPr lang="en-GB"/>
          </a:p>
        </p:txBody>
      </p:sp>
    </p:spTree>
    <p:extLst>
      <p:ext uri="{BB962C8B-B14F-4D97-AF65-F5344CB8AC3E}">
        <p14:creationId xmlns:p14="http://schemas.microsoft.com/office/powerpoint/2010/main" val="1989060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Introduced</a:t>
            </a:r>
            <a:r>
              <a:rPr lang="en-GB" baseline="0"/>
              <a:t> to the children very early on. Exposes the children to all of the phonemes covered in the year straightaway, Some children pick up on ones before they are formally taught</a:t>
            </a:r>
          </a:p>
          <a:p>
            <a:r>
              <a:rPr lang="en-GB" baseline="0"/>
              <a:t>Pictures/phrases to go with each phoneme</a:t>
            </a:r>
          </a:p>
          <a:p>
            <a:r>
              <a:rPr lang="en-GB" baseline="0"/>
              <a:t>Wall frieze in classroom, phoneme finder cards, chn encouraged to use them and sing the relevant part of the song if they need to</a:t>
            </a:r>
          </a:p>
          <a:p>
            <a:r>
              <a:rPr lang="en-GB"/>
              <a:t>Show phoneme cards </a:t>
            </a:r>
          </a:p>
        </p:txBody>
      </p:sp>
      <p:sp>
        <p:nvSpPr>
          <p:cNvPr id="4" name="Slide Number Placeholder 3"/>
          <p:cNvSpPr>
            <a:spLocks noGrp="1"/>
          </p:cNvSpPr>
          <p:nvPr>
            <p:ph type="sldNum" sz="quarter" idx="10"/>
          </p:nvPr>
        </p:nvSpPr>
        <p:spPr/>
        <p:txBody>
          <a:bodyPr/>
          <a:lstStyle/>
          <a:p>
            <a:fld id="{92B64F83-6505-4808-8D61-4AF6B6B9D790}" type="slidenum">
              <a:rPr lang="en-GB" smtClean="0"/>
              <a:t>8</a:t>
            </a:fld>
            <a:endParaRPr lang="en-GB"/>
          </a:p>
        </p:txBody>
      </p:sp>
    </p:spTree>
    <p:extLst>
      <p:ext uri="{BB962C8B-B14F-4D97-AF65-F5344CB8AC3E}">
        <p14:creationId xmlns:p14="http://schemas.microsoft.com/office/powerpoint/2010/main" val="15238707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Show some examples</a:t>
            </a:r>
            <a:r>
              <a:rPr lang="en-GB" baseline="0"/>
              <a:t> </a:t>
            </a:r>
          </a:p>
          <a:p>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9</a:t>
            </a:fld>
            <a:endParaRPr lang="en-GB"/>
          </a:p>
        </p:txBody>
      </p:sp>
    </p:spTree>
    <p:extLst>
      <p:ext uri="{BB962C8B-B14F-4D97-AF65-F5344CB8AC3E}">
        <p14:creationId xmlns:p14="http://schemas.microsoft.com/office/powerpoint/2010/main" val="821411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Explain GPC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Revise terms – grapheme, digraph, trigraph </a:t>
            </a:r>
          </a:p>
          <a:p>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10</a:t>
            </a:fld>
            <a:endParaRPr lang="en-GB"/>
          </a:p>
        </p:txBody>
      </p:sp>
    </p:spTree>
    <p:extLst>
      <p:ext uri="{BB962C8B-B14F-4D97-AF65-F5344CB8AC3E}">
        <p14:creationId xmlns:p14="http://schemas.microsoft.com/office/powerpoint/2010/main" val="3199479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Started off teaching one sound</a:t>
            </a:r>
            <a:r>
              <a:rPr lang="en-GB" baseline="0"/>
              <a:t> a day so x4 a week  </a:t>
            </a:r>
          </a:p>
          <a:p>
            <a:r>
              <a:rPr lang="en-GB" baseline="0"/>
              <a:t>Began using to read vc and cvc words almost straightaway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11</a:t>
            </a:fld>
            <a:endParaRPr lang="en-GB"/>
          </a:p>
        </p:txBody>
      </p:sp>
    </p:spTree>
    <p:extLst>
      <p:ext uri="{BB962C8B-B14F-4D97-AF65-F5344CB8AC3E}">
        <p14:creationId xmlns:p14="http://schemas.microsoft.com/office/powerpoint/2010/main" val="1057281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do start blending straight</a:t>
            </a:r>
            <a:r>
              <a:rPr lang="en-GB" baseline="0"/>
              <a:t> away to read the green words </a:t>
            </a:r>
          </a:p>
          <a:p>
            <a:r>
              <a:rPr lang="en-GB" baseline="0"/>
              <a:t>Already reading CVC words! CCVC CVCC words in Spring term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12</a:t>
            </a:fld>
            <a:endParaRPr lang="en-GB"/>
          </a:p>
        </p:txBody>
      </p:sp>
    </p:spTree>
    <p:extLst>
      <p:ext uri="{BB962C8B-B14F-4D97-AF65-F5344CB8AC3E}">
        <p14:creationId xmlns:p14="http://schemas.microsoft.com/office/powerpoint/2010/main" val="1254577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help children when reading if stuck on a word  - can they spot the digraphs?</a:t>
            </a:r>
          </a:p>
          <a:p>
            <a:r>
              <a:rPr lang="en-GB"/>
              <a:t>Encourage</a:t>
            </a:r>
            <a:r>
              <a:rPr lang="en-GB" baseline="0"/>
              <a:t> oral blending if they are struggling to blend by themselves</a:t>
            </a:r>
          </a:p>
          <a:p>
            <a:r>
              <a:rPr lang="en-GB" baseline="0"/>
              <a:t>I.e. adult to say the individual sounds/phonemes first and child to say the word </a:t>
            </a:r>
          </a:p>
          <a:p>
            <a:r>
              <a:rPr lang="en-GB" baseline="0"/>
              <a:t>Bert the builder shows how the individual phonemes  move together to build a word. Physical and very visual representation of blending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13</a:t>
            </a:fld>
            <a:endParaRPr lang="en-GB"/>
          </a:p>
        </p:txBody>
      </p:sp>
    </p:spTree>
    <p:extLst>
      <p:ext uri="{BB962C8B-B14F-4D97-AF65-F5344CB8AC3E}">
        <p14:creationId xmlns:p14="http://schemas.microsoft.com/office/powerpoint/2010/main" val="1993392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help children when reading if stuck on a word  - can they spot the digraphs?</a:t>
            </a:r>
          </a:p>
          <a:p>
            <a:r>
              <a:rPr lang="en-GB"/>
              <a:t>Encourage</a:t>
            </a:r>
            <a:r>
              <a:rPr lang="en-GB" baseline="0"/>
              <a:t> oral blending if they are struggling to blend by themselves</a:t>
            </a:r>
          </a:p>
          <a:p>
            <a:r>
              <a:rPr lang="en-GB" baseline="0"/>
              <a:t>I.e. adult to say the individual sounds/phonemes first and child to say the word </a:t>
            </a:r>
          </a:p>
          <a:p>
            <a:r>
              <a:rPr lang="en-GB" baseline="0"/>
              <a:t>Bert the builder shows how the individual phonemes  move together to build a word. Physical and very visual representation of blending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14</a:t>
            </a:fld>
            <a:endParaRPr lang="en-GB"/>
          </a:p>
        </p:txBody>
      </p:sp>
    </p:spTree>
    <p:extLst>
      <p:ext uri="{BB962C8B-B14F-4D97-AF65-F5344CB8AC3E}">
        <p14:creationId xmlns:p14="http://schemas.microsoft.com/office/powerpoint/2010/main" val="1728177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Can help children when reading if stuck on a word  - can they spot the digraphs?</a:t>
            </a:r>
          </a:p>
          <a:p>
            <a:r>
              <a:rPr lang="en-GB"/>
              <a:t>Encourage</a:t>
            </a:r>
            <a:r>
              <a:rPr lang="en-GB" baseline="0"/>
              <a:t> oral blending if they are struggling to blend by themselves</a:t>
            </a:r>
          </a:p>
          <a:p>
            <a:r>
              <a:rPr lang="en-GB" baseline="0"/>
              <a:t>I.e. adult to say the individual sounds/phonemes first and child to say the word </a:t>
            </a:r>
          </a:p>
          <a:p>
            <a:r>
              <a:rPr lang="en-GB" baseline="0"/>
              <a:t>Bert the builder shows how the individual phonemes  move together to build a word. Physical and very visual representation of blending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15</a:t>
            </a:fld>
            <a:endParaRPr lang="en-GB"/>
          </a:p>
        </p:txBody>
      </p:sp>
    </p:spTree>
    <p:extLst>
      <p:ext uri="{BB962C8B-B14F-4D97-AF65-F5344CB8AC3E}">
        <p14:creationId xmlns:p14="http://schemas.microsoft.com/office/powerpoint/2010/main" val="3710474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Begin by sound talking words</a:t>
            </a:r>
          </a:p>
          <a:p>
            <a:r>
              <a:rPr lang="en-GB"/>
              <a:t>Move</a:t>
            </a:r>
            <a:r>
              <a:rPr lang="en-GB" baseline="0"/>
              <a:t> on to counting phonemes – phoneme fingers</a:t>
            </a:r>
          </a:p>
          <a:p>
            <a:r>
              <a:rPr lang="en-GB" baseline="0"/>
              <a:t>Draw the sound buttons to help ensure all sounds are recorded </a:t>
            </a:r>
          </a:p>
          <a:p>
            <a:r>
              <a:rPr lang="en-GB"/>
              <a:t>Expectations – phonetically</a:t>
            </a:r>
            <a:r>
              <a:rPr lang="en-GB" baseline="0"/>
              <a:t> plausible i.e. rayn (unless tricky words already covered in class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16</a:t>
            </a:fld>
            <a:endParaRPr lang="en-GB"/>
          </a:p>
        </p:txBody>
      </p:sp>
    </p:spTree>
    <p:extLst>
      <p:ext uri="{BB962C8B-B14F-4D97-AF65-F5344CB8AC3E}">
        <p14:creationId xmlns:p14="http://schemas.microsoft.com/office/powerpoint/2010/main" val="4154963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Red and spiky</a:t>
            </a:r>
            <a:r>
              <a:rPr lang="en-GB" baseline="0"/>
              <a:t> – stop and think as cannot sound them out hence the word ‘tricky’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17</a:t>
            </a:fld>
            <a:endParaRPr lang="en-GB"/>
          </a:p>
        </p:txBody>
      </p:sp>
    </p:spTree>
    <p:extLst>
      <p:ext uri="{BB962C8B-B14F-4D97-AF65-F5344CB8AC3E}">
        <p14:creationId xmlns:p14="http://schemas.microsoft.com/office/powerpoint/2010/main" val="36105027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When reading encourage children to say</a:t>
            </a:r>
            <a:r>
              <a:rPr lang="en-GB" baseline="0"/>
              <a:t> the word again after they’ve sounded out and to recap throughout the caption </a:t>
            </a:r>
            <a:endParaRPr lang="en-GB"/>
          </a:p>
        </p:txBody>
      </p:sp>
      <p:sp>
        <p:nvSpPr>
          <p:cNvPr id="4" name="Slide Number Placeholder 3"/>
          <p:cNvSpPr>
            <a:spLocks noGrp="1"/>
          </p:cNvSpPr>
          <p:nvPr>
            <p:ph type="sldNum" sz="quarter" idx="10"/>
          </p:nvPr>
        </p:nvSpPr>
        <p:spPr/>
        <p:txBody>
          <a:bodyPr/>
          <a:lstStyle/>
          <a:p>
            <a:fld id="{92B64F83-6505-4808-8D61-4AF6B6B9D790}" type="slidenum">
              <a:rPr lang="en-GB" smtClean="0"/>
              <a:t>18</a:t>
            </a:fld>
            <a:endParaRPr lang="en-GB"/>
          </a:p>
        </p:txBody>
      </p:sp>
    </p:spTree>
    <p:extLst>
      <p:ext uri="{BB962C8B-B14F-4D97-AF65-F5344CB8AC3E}">
        <p14:creationId xmlns:p14="http://schemas.microsoft.com/office/powerpoint/2010/main" val="655272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Evaluation </a:t>
            </a:r>
          </a:p>
        </p:txBody>
      </p:sp>
      <p:sp>
        <p:nvSpPr>
          <p:cNvPr id="4" name="Slide Number Placeholder 3"/>
          <p:cNvSpPr>
            <a:spLocks noGrp="1"/>
          </p:cNvSpPr>
          <p:nvPr>
            <p:ph type="sldNum" sz="quarter" idx="10"/>
          </p:nvPr>
        </p:nvSpPr>
        <p:spPr/>
        <p:txBody>
          <a:bodyPr/>
          <a:lstStyle/>
          <a:p>
            <a:fld id="{92B64F83-6505-4808-8D61-4AF6B6B9D790}" type="slidenum">
              <a:rPr lang="en-GB" smtClean="0"/>
              <a:t>22</a:t>
            </a:fld>
            <a:endParaRPr lang="en-GB"/>
          </a:p>
        </p:txBody>
      </p:sp>
    </p:spTree>
    <p:extLst>
      <p:ext uri="{BB962C8B-B14F-4D97-AF65-F5344CB8AC3E}">
        <p14:creationId xmlns:p14="http://schemas.microsoft.com/office/powerpoint/2010/main" val="4012375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2264561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408479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2580720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ACD5994-DEB0-4332-B791-C7EA5524BD57}"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2354412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ACD5994-DEB0-4332-B791-C7EA5524BD57}" type="datetimeFigureOut">
              <a:rPr lang="en-US" smtClean="0"/>
              <a:pPr/>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2910673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ACD5994-DEB0-4332-B791-C7EA5524BD57}" type="datetimeFigureOut">
              <a:rPr lang="en-US" smtClean="0"/>
              <a:pPr/>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939440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CD5994-DEB0-4332-B791-C7EA5524BD57}" type="datetimeFigureOut">
              <a:rPr lang="en-US" smtClean="0"/>
              <a:pPr/>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3915946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ACD5994-DEB0-4332-B791-C7EA5524BD57}"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2299146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ACD5994-DEB0-4332-B791-C7EA5524BD57}"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1545546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1781209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093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596285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85178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965694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1083540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CD5994-DEB0-4332-B791-C7EA5524BD57}"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2F91F-4592-416D-9AE8-A174BCA99EB6}" type="slidenum">
              <a:rPr lang="en-US" smtClean="0"/>
              <a:pPr/>
              <a:t>‹#›</a:t>
            </a:fld>
            <a:endParaRPr lang="en-US"/>
          </a:p>
        </p:txBody>
      </p:sp>
    </p:spTree>
    <p:extLst>
      <p:ext uri="{BB962C8B-B14F-4D97-AF65-F5344CB8AC3E}">
        <p14:creationId xmlns:p14="http://schemas.microsoft.com/office/powerpoint/2010/main" val="1170358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CD5994-DEB0-4332-B791-C7EA5524BD57}" type="datetimeFigureOut">
              <a:rPr lang="en-US" smtClean="0"/>
              <a:pPr/>
              <a:t>11/7/2025</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8B02F91F-4592-416D-9AE8-A174BCA99EB6}" type="slidenum">
              <a:rPr lang="en-US" smtClean="0"/>
              <a:pPr/>
              <a:t>‹#›</a:t>
            </a:fld>
            <a:endParaRPr lang="en-US"/>
          </a:p>
        </p:txBody>
      </p:sp>
    </p:spTree>
    <p:extLst>
      <p:ext uri="{BB962C8B-B14F-4D97-AF65-F5344CB8AC3E}">
        <p14:creationId xmlns:p14="http://schemas.microsoft.com/office/powerpoint/2010/main" val="184221933"/>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theschoolrun.com/what-is-a-phonem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theschoolrun.com/what-is-a-trigraph" TargetMode="External"/><Relationship Id="rId4" Type="http://schemas.openxmlformats.org/officeDocument/2006/relationships/hyperlink" Target="http://www.theschoolrun.com/what-are-vowels-and-consonants" TargetMode="Externa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youtu.be/o3mAgyNOINE" TargetMode="External"/><Relationship Id="rId5" Type="http://schemas.openxmlformats.org/officeDocument/2006/relationships/hyperlink" Target="https://youtu.be/UdWOstqf3hU" TargetMode="External"/><Relationship Id="rId4" Type="http://schemas.openxmlformats.org/officeDocument/2006/relationships/hyperlink" Target="https://www.youtube.com/watch?v=XddZMF1jAgo"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7.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hedgehogs@holbrookprimaryschool.co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hyperlink" Target="mailto:otters@holbrookprimaryschoo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00149" y="4571999"/>
            <a:ext cx="5755351" cy="1087656"/>
          </a:xfrm>
        </p:spPr>
        <p:txBody>
          <a:bodyPr>
            <a:normAutofit/>
          </a:bodyPr>
          <a:lstStyle/>
          <a:p>
            <a:pPr algn="l"/>
            <a:r>
              <a:rPr lang="en-GB" sz="4200"/>
              <a:t>Phonics at Holbrook</a:t>
            </a:r>
            <a:endParaRPr lang="en-US" sz="4200"/>
          </a:p>
        </p:txBody>
      </p:sp>
      <p:sp>
        <p:nvSpPr>
          <p:cNvPr id="4" name="Subtitle 3"/>
          <p:cNvSpPr>
            <a:spLocks noGrp="1"/>
          </p:cNvSpPr>
          <p:nvPr>
            <p:ph type="subTitle" idx="1"/>
          </p:nvPr>
        </p:nvSpPr>
        <p:spPr>
          <a:xfrm>
            <a:off x="1256096" y="5659655"/>
            <a:ext cx="5699404" cy="611896"/>
          </a:xfrm>
        </p:spPr>
        <p:txBody>
          <a:bodyPr>
            <a:normAutofit/>
          </a:bodyPr>
          <a:lstStyle/>
          <a:p>
            <a:pPr algn="l"/>
            <a:r>
              <a:rPr lang="en-GB" dirty="0"/>
              <a:t>Reception 2025</a:t>
            </a:r>
          </a:p>
        </p:txBody>
      </p:sp>
      <p:pic>
        <p:nvPicPr>
          <p:cNvPr id="1026" name="Picture 2"/>
          <p:cNvPicPr>
            <a:picLocks noChangeAspect="1" noChangeArrowheads="1"/>
          </p:cNvPicPr>
          <p:nvPr/>
        </p:nvPicPr>
        <p:blipFill>
          <a:blip r:embed="rId2" cstate="print"/>
          <a:stretch>
            <a:fillRect/>
          </a:stretch>
        </p:blipFill>
        <p:spPr bwMode="auto">
          <a:xfrm>
            <a:off x="1200150" y="737186"/>
            <a:ext cx="5718872" cy="351477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9360" y="1382486"/>
            <a:ext cx="2660686" cy="4093028"/>
          </a:xfrm>
        </p:spPr>
        <p:txBody>
          <a:bodyPr anchor="ctr">
            <a:normAutofit/>
          </a:bodyPr>
          <a:lstStyle/>
          <a:p>
            <a:r>
              <a:rPr lang="en-GB" sz="3800"/>
              <a:t>Our Aims</a:t>
            </a:r>
            <a:endParaRPr lang="en-US" sz="3800"/>
          </a:p>
        </p:txBody>
      </p:sp>
      <p:grpSp>
        <p:nvGrpSpPr>
          <p:cNvPr id="23" name="Group 22">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5" name="Content Placeholder 2">
            <a:extLst>
              <a:ext uri="{FF2B5EF4-FFF2-40B4-BE49-F238E27FC236}">
                <a16:creationId xmlns:a16="http://schemas.microsoft.com/office/drawing/2014/main" id="{0B666CE6-2940-052F-A536-ED8E09236FA0}"/>
              </a:ext>
            </a:extLst>
          </p:cNvPr>
          <p:cNvGraphicFramePr>
            <a:graphicFrameLocks noGrp="1"/>
          </p:cNvGraphicFramePr>
          <p:nvPr>
            <p:ph idx="1"/>
            <p:extLst>
              <p:ext uri="{D42A27DB-BD31-4B8C-83A1-F6EECF244321}">
                <p14:modId xmlns:p14="http://schemas.microsoft.com/office/powerpoint/2010/main" val="3519393868"/>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9" name="Group 307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3080" name="Straight Connector 307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081" name="Straight Connector 308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8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4" name="Isosceles Triangle 308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8" name="Isosceles Triangle 308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9" name="Isosceles Triangle 308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091" name="Rectangle 309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93" name="Group 309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3094" name="Straight Connector 309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9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7" name="Isosceles Triangle 309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0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01" name="Isosceles Triangle 310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02" name="Isosceles Triangle 310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104" name="Rectangle 310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6225920"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42003" y="2302055"/>
            <a:ext cx="4051528" cy="843021"/>
          </a:xfrm>
        </p:spPr>
        <p:txBody>
          <a:bodyPr/>
          <a:lstStyle/>
          <a:p>
            <a:pPr defTabSz="288036"/>
            <a:r>
              <a:rPr lang="en-GB" sz="2268" kern="1200">
                <a:solidFill>
                  <a:schemeClr val="accent1"/>
                </a:solidFill>
                <a:latin typeface="+mj-lt"/>
                <a:ea typeface="+mj-ea"/>
                <a:cs typeface="+mj-cs"/>
              </a:rPr>
              <a:t>Revision</a:t>
            </a:r>
            <a:endParaRPr lang="en-US"/>
          </a:p>
        </p:txBody>
      </p:sp>
      <p:sp>
        <p:nvSpPr>
          <p:cNvPr id="3" name="Content Placeholder 2"/>
          <p:cNvSpPr>
            <a:spLocks noGrp="1"/>
          </p:cNvSpPr>
          <p:nvPr>
            <p:ph idx="1"/>
          </p:nvPr>
        </p:nvSpPr>
        <p:spPr>
          <a:xfrm>
            <a:off x="844732" y="2934321"/>
            <a:ext cx="5252672" cy="483314"/>
          </a:xfrm>
        </p:spPr>
        <p:txBody>
          <a:bodyPr/>
          <a:lstStyle/>
          <a:p>
            <a:pPr marL="216027" indent="-216027" defTabSz="288036">
              <a:spcBef>
                <a:spcPts val="630"/>
              </a:spcBef>
              <a:buNone/>
            </a:pPr>
            <a:r>
              <a:rPr lang="en-GB" sz="2016" kern="1200">
                <a:solidFill>
                  <a:schemeClr val="tx1">
                    <a:lumMod val="75000"/>
                    <a:lumOff val="25000"/>
                  </a:schemeClr>
                </a:solidFill>
                <a:latin typeface="+mn-lt"/>
                <a:ea typeface="+mn-ea"/>
                <a:cs typeface="+mn-cs"/>
              </a:rPr>
              <a:t>What is phonics?</a:t>
            </a:r>
          </a:p>
          <a:p>
            <a:pPr>
              <a:buNone/>
            </a:pPr>
            <a:endParaRPr lang="en-US"/>
          </a:p>
        </p:txBody>
      </p:sp>
      <p:sp>
        <p:nvSpPr>
          <p:cNvPr id="4" name="TextBox 3"/>
          <p:cNvSpPr txBox="1"/>
          <p:nvPr/>
        </p:nvSpPr>
        <p:spPr>
          <a:xfrm>
            <a:off x="963264" y="3508828"/>
            <a:ext cx="4696432" cy="1178271"/>
          </a:xfrm>
          <a:prstGeom prst="rect">
            <a:avLst/>
          </a:prstGeom>
          <a:noFill/>
        </p:spPr>
        <p:txBody>
          <a:bodyPr wrap="square" rtlCol="0">
            <a:spAutoFit/>
          </a:bodyPr>
          <a:lstStyle/>
          <a:p>
            <a:pPr defTabSz="288036">
              <a:spcAft>
                <a:spcPts val="600"/>
              </a:spcAft>
            </a:pPr>
            <a:r>
              <a:rPr lang="en-GB" sz="1764" kern="1200">
                <a:solidFill>
                  <a:schemeClr val="tx1"/>
                </a:solidFill>
                <a:latin typeface="+mn-lt"/>
                <a:ea typeface="+mn-ea"/>
                <a:cs typeface="+mn-cs"/>
              </a:rPr>
              <a:t>Phonics is a method of teaching beginners to read and pronounce words by learning to associate letters or letter groups with the sounds they represent.</a:t>
            </a:r>
            <a:endParaRPr lang="en-US" sz="2800"/>
          </a:p>
        </p:txBody>
      </p:sp>
      <p:pic>
        <p:nvPicPr>
          <p:cNvPr id="3074" name="Picture 2"/>
          <p:cNvPicPr>
            <a:picLocks noChangeAspect="1" noChangeArrowheads="1"/>
          </p:cNvPicPr>
          <p:nvPr/>
        </p:nvPicPr>
        <p:blipFill>
          <a:blip r:embed="rId2" cstate="print"/>
          <a:srcRect/>
          <a:stretch>
            <a:fillRect/>
          </a:stretch>
        </p:blipFill>
        <p:spPr bwMode="auto">
          <a:xfrm>
            <a:off x="4428593" y="2186531"/>
            <a:ext cx="1532040" cy="957525"/>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What do these phonics terms mean?</a:t>
            </a:r>
            <a:endParaRPr lang="en-US"/>
          </a:p>
        </p:txBody>
      </p:sp>
      <p:sp>
        <p:nvSpPr>
          <p:cNvPr id="3" name="Content Placeholder 2"/>
          <p:cNvSpPr>
            <a:spLocks noGrp="1"/>
          </p:cNvSpPr>
          <p:nvPr>
            <p:ph idx="1"/>
          </p:nvPr>
        </p:nvSpPr>
        <p:spPr>
          <a:xfrm>
            <a:off x="609599" y="1628800"/>
            <a:ext cx="6347714" cy="4412563"/>
          </a:xfrm>
        </p:spPr>
        <p:txBody>
          <a:bodyPr>
            <a:normAutofit fontScale="77500" lnSpcReduction="20000"/>
          </a:bodyPr>
          <a:lstStyle/>
          <a:p>
            <a:r>
              <a:rPr lang="en-GB"/>
              <a:t>Phoneme – the smallest unit of sound. </a:t>
            </a:r>
          </a:p>
          <a:p>
            <a:endParaRPr lang="en-GB"/>
          </a:p>
          <a:p>
            <a:pPr marL="0" indent="0">
              <a:buNone/>
            </a:pPr>
            <a:r>
              <a:rPr lang="en-GB"/>
              <a:t> </a:t>
            </a:r>
          </a:p>
          <a:p>
            <a:r>
              <a:rPr lang="en-GB"/>
              <a:t>Grapheme - </a:t>
            </a:r>
            <a:r>
              <a:rPr lang="en-GB" b="1"/>
              <a:t>A grapheme is a written symbol that represents a sound (</a:t>
            </a:r>
            <a:r>
              <a:rPr lang="en-GB" b="1">
                <a:hlinkClick r:id="rId3"/>
              </a:rPr>
              <a:t>phoneme</a:t>
            </a:r>
            <a:r>
              <a:rPr lang="en-GB" b="1"/>
              <a:t>).</a:t>
            </a:r>
            <a:r>
              <a:rPr lang="en-GB"/>
              <a:t> This can be a single letter, or could be a sequence of letters, such as ai, sh, igh, tch etc. So when a child says the sound /t/ this is a phoneme, but when they write the letter 't' this is a grapheme.</a:t>
            </a:r>
          </a:p>
          <a:p>
            <a:r>
              <a:rPr lang="en-GB"/>
              <a:t>Digraph - </a:t>
            </a:r>
            <a:r>
              <a:rPr lang="en-GB" b="1"/>
              <a:t>A digraph is two letters that make one sound. </a:t>
            </a:r>
            <a:r>
              <a:rPr lang="en-GB"/>
              <a:t>The digraph can be made up of </a:t>
            </a:r>
            <a:r>
              <a:rPr lang="en-GB">
                <a:hlinkClick r:id="rId4"/>
              </a:rPr>
              <a:t>vowels or consonants</a:t>
            </a:r>
            <a:r>
              <a:rPr lang="en-GB"/>
              <a:t>.</a:t>
            </a:r>
          </a:p>
          <a:p>
            <a:r>
              <a:rPr lang="en-GB"/>
              <a:t>Trigraph - A </a:t>
            </a:r>
            <a:r>
              <a:rPr lang="en-GB">
                <a:hlinkClick r:id="rId5"/>
              </a:rPr>
              <a:t>trigraph</a:t>
            </a:r>
            <a:r>
              <a:rPr lang="en-GB"/>
              <a:t> is a single sound that is represented by three letters</a:t>
            </a:r>
          </a:p>
          <a:p>
            <a:r>
              <a:rPr lang="en-GB"/>
              <a:t>Tricky words – words that are not fully decodable using the phonics they have been taught e.g. ‘was’ or ‘the’</a:t>
            </a:r>
          </a:p>
          <a:p>
            <a:r>
              <a:rPr lang="en-GB"/>
              <a:t>Segmenting - breaking words down into individual sounds or syllables.</a:t>
            </a:r>
            <a:endParaRPr lang="en-US"/>
          </a:p>
          <a:p>
            <a:r>
              <a:rPr lang="en-GB"/>
              <a:t>Blending – putting the individual sounds they have learnt together.  This means that they will learn to look at a short word, such as 'tin' and rather than saying three separate sounds 't', 'i', 'n', link the sounds together and say the whole word in one go. </a:t>
            </a:r>
          </a:p>
        </p:txBody>
      </p:sp>
      <p:pic>
        <p:nvPicPr>
          <p:cNvPr id="4" name="Picture 3"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28184" y="1205505"/>
            <a:ext cx="2520280" cy="138453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9360" y="1382486"/>
            <a:ext cx="2660686" cy="4093028"/>
          </a:xfrm>
        </p:spPr>
        <p:txBody>
          <a:bodyPr anchor="ctr">
            <a:normAutofit/>
          </a:bodyPr>
          <a:lstStyle/>
          <a:p>
            <a:r>
              <a:rPr lang="en-GB" sz="3800"/>
              <a:t>Pre-phonics skills </a:t>
            </a:r>
            <a:endParaRPr lang="en-US" sz="3800"/>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EA9A6DE-FFA4-BC94-FA5C-1425480DFFFF}"/>
              </a:ext>
            </a:extLst>
          </p:cNvPr>
          <p:cNvGraphicFramePr>
            <a:graphicFrameLocks noGrp="1"/>
          </p:cNvGraphicFramePr>
          <p:nvPr>
            <p:ph idx="1"/>
            <p:extLst>
              <p:ext uri="{D42A27DB-BD31-4B8C-83A1-F6EECF244321}">
                <p14:modId xmlns:p14="http://schemas.microsoft.com/office/powerpoint/2010/main" val="2924414069"/>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6632"/>
            <a:ext cx="6347713" cy="1320800"/>
          </a:xfrm>
        </p:spPr>
        <p:txBody>
          <a:bodyPr>
            <a:normAutofit/>
          </a:bodyPr>
          <a:lstStyle/>
          <a:p>
            <a:r>
              <a:rPr lang="en-GB"/>
              <a:t>How we teach Phonics at Holbrook</a:t>
            </a:r>
            <a:endParaRPr lang="en-US"/>
          </a:p>
        </p:txBody>
      </p:sp>
      <p:pic>
        <p:nvPicPr>
          <p:cNvPr id="3" name="Picture 2"/>
          <p:cNvPicPr>
            <a:picLocks noChangeAspect="1"/>
          </p:cNvPicPr>
          <p:nvPr/>
        </p:nvPicPr>
        <p:blipFill>
          <a:blip r:embed="rId3"/>
          <a:stretch>
            <a:fillRect/>
          </a:stretch>
        </p:blipFill>
        <p:spPr>
          <a:xfrm>
            <a:off x="542245" y="2665009"/>
            <a:ext cx="7134225" cy="3333750"/>
          </a:xfrm>
          <a:prstGeom prst="rect">
            <a:avLst/>
          </a:prstGeom>
        </p:spPr>
      </p:pic>
      <p:pic>
        <p:nvPicPr>
          <p:cNvPr id="5" name="Picture 4"/>
          <p:cNvPicPr>
            <a:picLocks noChangeAspect="1"/>
          </p:cNvPicPr>
          <p:nvPr/>
        </p:nvPicPr>
        <p:blipFill>
          <a:blip r:embed="rId4"/>
          <a:stretch>
            <a:fillRect/>
          </a:stretch>
        </p:blipFill>
        <p:spPr>
          <a:xfrm>
            <a:off x="2699792" y="777032"/>
            <a:ext cx="3425224" cy="1712610"/>
          </a:xfrm>
          <a:prstGeom prst="rect">
            <a:avLst/>
          </a:prstGeom>
        </p:spPr>
      </p:pic>
      <p:pic>
        <p:nvPicPr>
          <p:cNvPr id="6" name="Picture 5"/>
          <p:cNvPicPr>
            <a:picLocks noChangeAspect="1"/>
          </p:cNvPicPr>
          <p:nvPr/>
        </p:nvPicPr>
        <p:blipFill>
          <a:blip r:embed="rId5"/>
          <a:stretch>
            <a:fillRect/>
          </a:stretch>
        </p:blipFill>
        <p:spPr>
          <a:xfrm>
            <a:off x="7092280" y="5297952"/>
            <a:ext cx="1304925" cy="117157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82962" y="1179151"/>
            <a:ext cx="2475485" cy="4463889"/>
          </a:xfrm>
        </p:spPr>
        <p:txBody>
          <a:bodyPr anchor="ctr">
            <a:normAutofit/>
          </a:bodyPr>
          <a:lstStyle/>
          <a:p>
            <a:r>
              <a:rPr lang="en-GB"/>
              <a:t>Song of Sounds Stage 1 </a:t>
            </a:r>
            <a:br>
              <a:rPr lang="en-GB"/>
            </a:br>
            <a:r>
              <a:rPr lang="en-GB"/>
              <a:t> </a:t>
            </a:r>
            <a:endParaRPr lang="en-US" i="1"/>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336549"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2502"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34188" y="1109145"/>
            <a:ext cx="4755762" cy="4603900"/>
          </a:xfrm>
        </p:spPr>
        <p:txBody>
          <a:bodyPr anchor="ctr">
            <a:normAutofit/>
          </a:bodyPr>
          <a:lstStyle/>
          <a:p>
            <a:pPr>
              <a:buNone/>
            </a:pPr>
            <a:r>
              <a:rPr lang="en-GB"/>
              <a:t>During the Reception Year the children will be taught: </a:t>
            </a:r>
          </a:p>
          <a:p>
            <a:pPr>
              <a:buFont typeface="Wingdings" pitchFamily="2" charset="2"/>
              <a:buChar char="v"/>
            </a:pPr>
            <a:r>
              <a:rPr lang="en-GB"/>
              <a:t>To recognise and write approx. 45 different phonemes </a:t>
            </a:r>
          </a:p>
          <a:p>
            <a:pPr>
              <a:buFont typeface="Wingdings" pitchFamily="2" charset="2"/>
              <a:buChar char="v"/>
            </a:pPr>
            <a:r>
              <a:rPr lang="en-GB"/>
              <a:t>To orally blend to read and segment to spell </a:t>
            </a:r>
          </a:p>
          <a:p>
            <a:pPr>
              <a:buFont typeface="Wingdings" pitchFamily="2" charset="2"/>
              <a:buChar char="v"/>
            </a:pPr>
            <a:r>
              <a:rPr lang="en-GB"/>
              <a:t>Read and spell regular ‘green’ words using the phonemes taught</a:t>
            </a:r>
          </a:p>
          <a:p>
            <a:pPr>
              <a:buFont typeface="Wingdings" pitchFamily="2" charset="2"/>
              <a:buChar char="v"/>
            </a:pPr>
            <a:r>
              <a:rPr lang="en-GB"/>
              <a:t>To read regular two-syllable words and simple captions</a:t>
            </a:r>
          </a:p>
          <a:p>
            <a:pPr>
              <a:buFont typeface="Wingdings" pitchFamily="2" charset="2"/>
              <a:buChar char="v"/>
            </a:pPr>
            <a:r>
              <a:rPr lang="en-GB"/>
              <a:t>Some tricky ‘Red’ words</a:t>
            </a:r>
          </a:p>
          <a:p>
            <a:pPr>
              <a:buFont typeface="Wingdings" pitchFamily="2" charset="2"/>
              <a:buChar char="v"/>
            </a:pPr>
            <a:r>
              <a:rPr lang="en-US"/>
              <a:t>Learn letter names and capital letters </a:t>
            </a:r>
          </a:p>
          <a:p>
            <a:pPr>
              <a:buFont typeface="Wingdings" pitchFamily="2" charset="2"/>
              <a:buChar char="v"/>
            </a:pPr>
            <a:endParaRPr lang="en-US"/>
          </a:p>
          <a:p>
            <a:pPr>
              <a:buFont typeface="Wingdings" pitchFamily="2" charset="2"/>
              <a:buChar char="v"/>
            </a:pPr>
            <a:endParaRPr lang="en-US"/>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523104" y="0"/>
            <a:ext cx="631947"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Screen Clipping"/>
          <p:cNvPicPr>
            <a:picLocks noChangeAspect="1"/>
          </p:cNvPicPr>
          <p:nvPr/>
        </p:nvPicPr>
        <p:blipFill rotWithShape="1">
          <a:blip r:embed="rId3" cstate="print">
            <a:extLst>
              <a:ext uri="{28A0092B-C50C-407E-A947-70E740481C1C}">
                <a14:useLocalDpi xmlns:a14="http://schemas.microsoft.com/office/drawing/2010/main" val="0"/>
              </a:ext>
            </a:extLst>
          </a:blip>
          <a:srcRect l="29362" r="25369" b="-1"/>
          <a:stretch/>
        </p:blipFill>
        <p:spPr>
          <a:xfrm>
            <a:off x="3202390" y="-1"/>
            <a:ext cx="594161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3" name="Title 2"/>
          <p:cNvSpPr>
            <a:spLocks noGrp="1"/>
          </p:cNvSpPr>
          <p:nvPr>
            <p:ph type="title"/>
          </p:nvPr>
        </p:nvSpPr>
        <p:spPr>
          <a:xfrm>
            <a:off x="507999" y="609600"/>
            <a:ext cx="2888343" cy="1320800"/>
          </a:xfrm>
        </p:spPr>
        <p:txBody>
          <a:bodyPr>
            <a:normAutofit/>
          </a:bodyPr>
          <a:lstStyle/>
          <a:p>
            <a:r>
              <a:rPr lang="en-GB"/>
              <a:t>The Song </a:t>
            </a:r>
          </a:p>
        </p:txBody>
      </p:sp>
      <p:sp>
        <p:nvSpPr>
          <p:cNvPr id="2" name="Content Placeholder 1"/>
          <p:cNvSpPr>
            <a:spLocks noGrp="1"/>
          </p:cNvSpPr>
          <p:nvPr>
            <p:ph idx="1"/>
          </p:nvPr>
        </p:nvSpPr>
        <p:spPr>
          <a:xfrm>
            <a:off x="508000" y="2160589"/>
            <a:ext cx="2888342" cy="3880773"/>
          </a:xfrm>
        </p:spPr>
        <p:txBody>
          <a:bodyPr vert="horz" lIns="91440" tIns="45720" rIns="91440" bIns="45720" rtlCol="0">
            <a:normAutofit/>
          </a:bodyPr>
          <a:lstStyle/>
          <a:p>
            <a:pPr marL="109220" indent="0">
              <a:buNone/>
            </a:pPr>
            <a:r>
              <a:rPr lang="en-GB" dirty="0">
                <a:hlinkClick r:id="rId4">
                  <a:extLst>
                    <a:ext uri="{A12FA001-AC4F-418D-AE19-62706E023703}">
                      <ahyp:hlinkClr xmlns:ahyp="http://schemas.microsoft.com/office/drawing/2018/hyperlinkcolor" val="tx"/>
                    </a:ext>
                  </a:extLst>
                </a:hlinkClick>
              </a:rPr>
              <a:t>The song:</a:t>
            </a:r>
            <a:endParaRPr lang="en-US" dirty="0"/>
          </a:p>
          <a:p>
            <a:pPr marL="394970" indent="-285750"/>
            <a:r>
              <a:rPr lang="en-GB" dirty="0">
                <a:ea typeface="+mn-lt"/>
                <a:cs typeface="+mn-lt"/>
                <a:hlinkClick r:id="rId5"/>
              </a:rPr>
              <a:t>https://youtu.be/UdWOstqf3hU</a:t>
            </a:r>
            <a:endParaRPr lang="en-GB" dirty="0"/>
          </a:p>
          <a:p>
            <a:pPr marL="109220" indent="0">
              <a:buNone/>
            </a:pPr>
            <a:endParaRPr lang="en-GB" dirty="0"/>
          </a:p>
          <a:p>
            <a:pPr marL="394970" indent="-285750"/>
            <a:r>
              <a:rPr lang="en-GB" dirty="0"/>
              <a:t>The actions</a:t>
            </a:r>
          </a:p>
          <a:p>
            <a:pPr marL="109220" indent="0">
              <a:buNone/>
            </a:pPr>
            <a:r>
              <a:rPr lang="en-GB" dirty="0">
                <a:ea typeface="+mn-lt"/>
                <a:cs typeface="+mn-lt"/>
                <a:hlinkClick r:id="rId6"/>
              </a:rPr>
              <a:t>https://youtu.be/o3mAgyNOINE</a:t>
            </a:r>
          </a:p>
          <a:p>
            <a:pPr marL="109220" indent="0">
              <a:buNone/>
            </a:pPr>
            <a:endParaRPr lang="en-GB" dirty="0"/>
          </a:p>
          <a:p>
            <a:pPr marL="109220" indent="0">
              <a:buNone/>
            </a:pPr>
            <a:endParaRPr lang="en-GB" dirty="0"/>
          </a:p>
          <a:p>
            <a:endParaRPr lang="en-GB" dirty="0"/>
          </a:p>
          <a:p>
            <a:pPr marL="109220" indent="0">
              <a:buNone/>
            </a:pPr>
            <a:endParaRPr lang="en-GB"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28259" y="0"/>
            <a:ext cx="9144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96222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Title 2"/>
          <p:cNvSpPr>
            <a:spLocks noGrp="1"/>
          </p:cNvSpPr>
          <p:nvPr>
            <p:ph type="title"/>
          </p:nvPr>
        </p:nvSpPr>
        <p:spPr>
          <a:xfrm>
            <a:off x="482600" y="816638"/>
            <a:ext cx="2525519" cy="5224724"/>
          </a:xfrm>
        </p:spPr>
        <p:txBody>
          <a:bodyPr anchor="ctr">
            <a:normAutofit/>
          </a:bodyPr>
          <a:lstStyle/>
          <a:p>
            <a:r>
              <a:rPr lang="en-GB"/>
              <a:t>Lesson Structure</a:t>
            </a:r>
          </a:p>
        </p:txBody>
      </p:sp>
      <p:sp>
        <p:nvSpPr>
          <p:cNvPr id="2" name="Content Placeholder 1"/>
          <p:cNvSpPr>
            <a:spLocks noGrp="1"/>
          </p:cNvSpPr>
          <p:nvPr>
            <p:ph idx="1"/>
          </p:nvPr>
        </p:nvSpPr>
        <p:spPr>
          <a:xfrm>
            <a:off x="3490721" y="816638"/>
            <a:ext cx="3464779" cy="5224724"/>
          </a:xfrm>
        </p:spPr>
        <p:txBody>
          <a:bodyPr anchor="ctr">
            <a:normAutofit/>
          </a:bodyPr>
          <a:lstStyle/>
          <a:p>
            <a:r>
              <a:rPr lang="en-GB"/>
              <a:t>4x15minute whole-class sessions a week, focus teaching e.g. a phoneme or tricky word, blending, segmenting, syllables </a:t>
            </a:r>
          </a:p>
          <a:p>
            <a:r>
              <a:rPr lang="en-GB"/>
              <a:t> Consolidation session at end of the week revising the teaching focus from the week. </a:t>
            </a:r>
          </a:p>
          <a:p>
            <a:r>
              <a:rPr lang="en-GB"/>
              <a:t>Taught through a variety of adult-led activities within differentiated groups. </a:t>
            </a:r>
          </a:p>
          <a:p>
            <a:pPr marL="109728" indent="0">
              <a:buNone/>
            </a:pPr>
            <a:r>
              <a:rPr lang="en-GB"/>
              <a:t>e.g. bingo, Splat, word hunts, matching/pairs games, board games </a:t>
            </a:r>
          </a:p>
        </p:txBody>
      </p:sp>
    </p:spTree>
    <p:extLst>
      <p:ext uri="{BB962C8B-B14F-4D97-AF65-F5344CB8AC3E}">
        <p14:creationId xmlns:p14="http://schemas.microsoft.com/office/powerpoint/2010/main" val="3011962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7559" y="250166"/>
            <a:ext cx="5269712" cy="1320800"/>
          </a:xfrm>
        </p:spPr>
        <p:txBody>
          <a:bodyPr anchor="ctr">
            <a:normAutofit/>
          </a:bodyPr>
          <a:lstStyle/>
          <a:p>
            <a:pPr>
              <a:lnSpc>
                <a:spcPct val="90000"/>
              </a:lnSpc>
            </a:pPr>
            <a:r>
              <a:rPr lang="en-GB" sz="2800"/>
              <a:t>The GPCs taught in Stage 1</a:t>
            </a:r>
            <a:endParaRPr lang="en-US" sz="2800"/>
          </a:p>
        </p:txBody>
      </p:sp>
      <p:sp>
        <p:nvSpPr>
          <p:cNvPr id="3" name="Content Placeholder 2"/>
          <p:cNvSpPr>
            <a:spLocks noGrp="1"/>
          </p:cNvSpPr>
          <p:nvPr>
            <p:ph idx="1"/>
          </p:nvPr>
        </p:nvSpPr>
        <p:spPr>
          <a:xfrm>
            <a:off x="513875" y="2160589"/>
            <a:ext cx="2790687" cy="3560733"/>
          </a:xfrm>
        </p:spPr>
        <p:txBody>
          <a:bodyPr vert="horz" lIns="91440" tIns="45720" rIns="91440" bIns="45720" rtlCol="0" anchor="t">
            <a:normAutofit/>
          </a:bodyPr>
          <a:lstStyle/>
          <a:p>
            <a:pPr>
              <a:lnSpc>
                <a:spcPct val="90000"/>
              </a:lnSpc>
            </a:pPr>
            <a:r>
              <a:rPr lang="en-GB" dirty="0"/>
              <a:t>Felicity the Phoneme Fairy introduces the children to the different phonemes and their corresponding graphemes (GPCs)</a:t>
            </a:r>
          </a:p>
          <a:p>
            <a:pPr>
              <a:lnSpc>
                <a:spcPct val="90000"/>
              </a:lnSpc>
            </a:pPr>
            <a:r>
              <a:rPr lang="en-GB" dirty="0"/>
              <a:t>Many are single sounds such as ‘s’ and ‘a’ but we also teach digraphs (2 letters, one sound) such as ‘ai’ and </a:t>
            </a:r>
            <a:r>
              <a:rPr lang="en-GB" dirty="0" err="1"/>
              <a:t>‘sh</a:t>
            </a:r>
            <a:r>
              <a:rPr lang="en-GB" dirty="0"/>
              <a:t>’</a:t>
            </a:r>
          </a:p>
          <a:p>
            <a:pPr>
              <a:lnSpc>
                <a:spcPct val="90000"/>
              </a:lnSpc>
            </a:pPr>
            <a:endParaRPr lang="en-GB"/>
          </a:p>
        </p:txBody>
      </p:sp>
      <p:pic>
        <p:nvPicPr>
          <p:cNvPr id="4" name="Picture 8" descr="C:\Documents and Settings\0074\Desktop\fairy.png"/>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rot="21600000" flipH="1">
            <a:off x="3490526" y="1437661"/>
            <a:ext cx="3452060" cy="347814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a:t>Stage 1 </a:t>
            </a: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9872" y="4869160"/>
            <a:ext cx="1008112" cy="722627"/>
          </a:xfrm>
          <a:prstGeom prst="rect">
            <a:avLst/>
          </a:prstGeom>
        </p:spPr>
      </p:pic>
      <p:pic>
        <p:nvPicPr>
          <p:cNvPr id="6" name="Content Placeholder 5"/>
          <p:cNvPicPr>
            <a:picLocks noGrp="1" noChangeAspect="1"/>
          </p:cNvPicPr>
          <p:nvPr>
            <p:ph idx="1"/>
          </p:nvPr>
        </p:nvPicPr>
        <p:blipFill>
          <a:blip r:embed="rId4"/>
          <a:stretch>
            <a:fillRect/>
          </a:stretch>
        </p:blipFill>
        <p:spPr>
          <a:xfrm>
            <a:off x="1115616" y="1340768"/>
            <a:ext cx="7046460" cy="5145177"/>
          </a:xfrm>
          <a:prstGeom prst="rect">
            <a:avLst/>
          </a:prstGeom>
        </p:spPr>
      </p:pic>
    </p:spTree>
    <p:extLst>
      <p:ext uri="{BB962C8B-B14F-4D97-AF65-F5344CB8AC3E}">
        <p14:creationId xmlns:p14="http://schemas.microsoft.com/office/powerpoint/2010/main" val="1928625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VC/ CVC /CVCC/CCVC words</a:t>
            </a:r>
            <a:endParaRPr lang="en-US"/>
          </a:p>
        </p:txBody>
      </p:sp>
      <p:sp>
        <p:nvSpPr>
          <p:cNvPr id="3" name="Content Placeholder 2"/>
          <p:cNvSpPr>
            <a:spLocks noGrp="1"/>
          </p:cNvSpPr>
          <p:nvPr>
            <p:ph idx="1"/>
          </p:nvPr>
        </p:nvSpPr>
        <p:spPr/>
        <p:txBody>
          <a:bodyPr>
            <a:normAutofit lnSpcReduction="10000"/>
          </a:bodyPr>
          <a:lstStyle/>
          <a:p>
            <a:r>
              <a:rPr lang="en-GB"/>
              <a:t>C = consonant</a:t>
            </a:r>
          </a:p>
          <a:p>
            <a:r>
              <a:rPr lang="en-GB"/>
              <a:t>V = vowel</a:t>
            </a:r>
          </a:p>
          <a:p>
            <a:pPr>
              <a:buNone/>
            </a:pPr>
            <a:endParaRPr lang="en-GB"/>
          </a:p>
          <a:p>
            <a:pPr>
              <a:buNone/>
            </a:pPr>
            <a:r>
              <a:rPr lang="en-GB"/>
              <a:t>VC words -  if, on, it</a:t>
            </a:r>
          </a:p>
          <a:p>
            <a:pPr>
              <a:buNone/>
            </a:pPr>
            <a:endParaRPr lang="en-GB"/>
          </a:p>
          <a:p>
            <a:pPr>
              <a:buNone/>
            </a:pPr>
            <a:r>
              <a:rPr lang="en-GB"/>
              <a:t>CVC words – cat, hop, ship, </a:t>
            </a:r>
          </a:p>
          <a:p>
            <a:pPr>
              <a:buNone/>
            </a:pPr>
            <a:endParaRPr lang="en-GB"/>
          </a:p>
          <a:p>
            <a:pPr>
              <a:buNone/>
            </a:pPr>
            <a:r>
              <a:rPr lang="en-GB"/>
              <a:t>CCVC words –frog, twin, drag</a:t>
            </a:r>
          </a:p>
          <a:p>
            <a:pPr>
              <a:buNone/>
            </a:pPr>
            <a:endParaRPr lang="en-GB"/>
          </a:p>
          <a:p>
            <a:pPr>
              <a:buNone/>
            </a:pPr>
            <a:r>
              <a:rPr lang="en-GB"/>
              <a:t>CVCC word – nest, wind, pink</a:t>
            </a: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a:t>Blending to read </a:t>
            </a:r>
          </a:p>
        </p:txBody>
      </p:sp>
      <p:sp>
        <p:nvSpPr>
          <p:cNvPr id="2" name="Content Placeholder 1"/>
          <p:cNvSpPr>
            <a:spLocks noGrp="1"/>
          </p:cNvSpPr>
          <p:nvPr>
            <p:ph idx="1"/>
          </p:nvPr>
        </p:nvSpPr>
        <p:spPr/>
        <p:txBody>
          <a:bodyPr>
            <a:normAutofit/>
          </a:bodyPr>
          <a:lstStyle/>
          <a:p>
            <a:r>
              <a:rPr lang="en-GB"/>
              <a:t>Green words with sound buttons</a:t>
            </a:r>
          </a:p>
          <a:p>
            <a:r>
              <a:rPr lang="en-GB"/>
              <a:t>Bert the word builder </a:t>
            </a:r>
          </a:p>
          <a:p>
            <a:pPr marL="0" indent="0">
              <a:buNone/>
            </a:pPr>
            <a:r>
              <a:rPr lang="en-GB"/>
              <a:t>	</a:t>
            </a:r>
          </a:p>
          <a:p>
            <a:pPr marL="109728" indent="0">
              <a:buNone/>
            </a:pPr>
            <a:r>
              <a:rPr lang="en-GB"/>
              <a:t> </a:t>
            </a:r>
          </a:p>
        </p:txBody>
      </p:sp>
      <p:pic>
        <p:nvPicPr>
          <p:cNvPr id="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7253" y="1178131"/>
            <a:ext cx="229235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stretch>
            <a:fillRect/>
          </a:stretch>
        </p:blipFill>
        <p:spPr>
          <a:xfrm>
            <a:off x="1080796" y="3380526"/>
            <a:ext cx="3600400" cy="2628936"/>
          </a:xfrm>
          <a:prstGeom prst="rect">
            <a:avLst/>
          </a:prstGeom>
        </p:spPr>
      </p:pic>
    </p:spTree>
    <p:extLst>
      <p:ext uri="{BB962C8B-B14F-4D97-AF65-F5344CB8AC3E}">
        <p14:creationId xmlns:p14="http://schemas.microsoft.com/office/powerpoint/2010/main" val="278907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3"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a:t>Blending to read </a:t>
            </a:r>
          </a:p>
        </p:txBody>
      </p:sp>
      <p:sp>
        <p:nvSpPr>
          <p:cNvPr id="2" name="Content Placeholder 1"/>
          <p:cNvSpPr>
            <a:spLocks noGrp="1"/>
          </p:cNvSpPr>
          <p:nvPr>
            <p:ph idx="1"/>
          </p:nvPr>
        </p:nvSpPr>
        <p:spPr>
          <a:xfrm>
            <a:off x="609599" y="1412776"/>
            <a:ext cx="6347714" cy="4628587"/>
          </a:xfrm>
        </p:spPr>
        <p:txBody>
          <a:bodyPr>
            <a:normAutofit fontScale="92500"/>
          </a:bodyPr>
          <a:lstStyle/>
          <a:p>
            <a:r>
              <a:rPr lang="en-GB" sz="2000"/>
              <a:t>Have a go! Place a    </a:t>
            </a:r>
            <a:r>
              <a:rPr lang="en-GB"/>
              <a:t>under single sounds such as ‘t’ and </a:t>
            </a:r>
          </a:p>
          <a:p>
            <a:pPr marL="0" indent="0">
              <a:buNone/>
            </a:pPr>
            <a:r>
              <a:rPr lang="en-GB"/>
              <a:t>then a  </a:t>
            </a:r>
            <a:r>
              <a:rPr lang="en-GB" sz="5400"/>
              <a:t> </a:t>
            </a:r>
            <a:r>
              <a:rPr lang="en-GB"/>
              <a:t>under vowel/consonant digraphs such as ‘ck’ or ‘ee’</a:t>
            </a:r>
            <a:endParaRPr lang="en-GB" sz="2000"/>
          </a:p>
          <a:p>
            <a:pPr marL="109728" indent="0">
              <a:buNone/>
            </a:pPr>
            <a:r>
              <a:rPr lang="en-GB" sz="2000"/>
              <a:t>Can you sound button these words?</a:t>
            </a:r>
          </a:p>
          <a:p>
            <a:pPr marL="109728" indent="0">
              <a:buNone/>
            </a:pPr>
            <a:endParaRPr lang="en-GB" sz="2000"/>
          </a:p>
          <a:p>
            <a:pPr marL="109728" indent="0">
              <a:buNone/>
            </a:pPr>
            <a:r>
              <a:rPr lang="en-GB" sz="3200"/>
              <a:t>duck		fair		tree		</a:t>
            </a:r>
          </a:p>
          <a:p>
            <a:pPr marL="109728" indent="0">
              <a:buNone/>
            </a:pPr>
            <a:r>
              <a:rPr lang="en-GB" sz="3200"/>
              <a:t>	</a:t>
            </a:r>
          </a:p>
          <a:p>
            <a:pPr marL="109728" indent="0">
              <a:buNone/>
            </a:pPr>
            <a:r>
              <a:rPr lang="en-GB" sz="3200"/>
              <a:t>pondweed		lightning	</a:t>
            </a:r>
          </a:p>
          <a:p>
            <a:pPr marL="109728" indent="0">
              <a:buNone/>
            </a:pPr>
            <a:r>
              <a:rPr lang="en-GB" sz="3200"/>
              <a:t> </a:t>
            </a:r>
          </a:p>
        </p:txBody>
      </p:sp>
      <p:pic>
        <p:nvPicPr>
          <p:cNvPr id="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9903" y="1046834"/>
            <a:ext cx="1488898" cy="2969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6119771" y="1820606"/>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flipV="1">
            <a:off x="1331640" y="2485889"/>
            <a:ext cx="228113"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563052" y="2550311"/>
            <a:ext cx="28803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131840" y="1556792"/>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7312" y="6046005"/>
            <a:ext cx="570114" cy="408665"/>
          </a:xfrm>
          <a:prstGeom prst="rect">
            <a:avLst/>
          </a:prstGeom>
        </p:spPr>
      </p:pic>
      <p:pic>
        <p:nvPicPr>
          <p:cNvPr id="5" name="Picture 4"/>
          <p:cNvPicPr>
            <a:picLocks noChangeAspect="1"/>
          </p:cNvPicPr>
          <p:nvPr/>
        </p:nvPicPr>
        <p:blipFill>
          <a:blip r:embed="rId6"/>
          <a:stretch>
            <a:fillRect/>
          </a:stretch>
        </p:blipFill>
        <p:spPr>
          <a:xfrm>
            <a:off x="6324692" y="2610768"/>
            <a:ext cx="304826" cy="67062"/>
          </a:xfrm>
          <a:prstGeom prst="rect">
            <a:avLst/>
          </a:prstGeom>
        </p:spPr>
      </p:pic>
      <p:pic>
        <p:nvPicPr>
          <p:cNvPr id="7" name="Picture 6">
            <a:extLst>
              <a:ext uri="{FF2B5EF4-FFF2-40B4-BE49-F238E27FC236}">
                <a16:creationId xmlns:a16="http://schemas.microsoft.com/office/drawing/2014/main" id="{D9147811-02F3-2185-8490-F3118989998E}"/>
              </a:ext>
            </a:extLst>
          </p:cNvPr>
          <p:cNvPicPr>
            <a:picLocks noChangeAspect="1"/>
          </p:cNvPicPr>
          <p:nvPr/>
        </p:nvPicPr>
        <p:blipFill>
          <a:blip r:embed="rId7"/>
          <a:stretch>
            <a:fillRect/>
          </a:stretch>
        </p:blipFill>
        <p:spPr>
          <a:xfrm>
            <a:off x="5468539" y="4122021"/>
            <a:ext cx="3471895" cy="2535105"/>
          </a:xfrm>
          <a:prstGeom prst="rect">
            <a:avLst/>
          </a:prstGeom>
        </p:spPr>
      </p:pic>
    </p:spTree>
    <p:extLst>
      <p:ext uri="{BB962C8B-B14F-4D97-AF65-F5344CB8AC3E}">
        <p14:creationId xmlns:p14="http://schemas.microsoft.com/office/powerpoint/2010/main" val="313241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3"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a:t>Blending to read </a:t>
            </a:r>
          </a:p>
        </p:txBody>
      </p:sp>
      <p:sp>
        <p:nvSpPr>
          <p:cNvPr id="2" name="Content Placeholder 1"/>
          <p:cNvSpPr>
            <a:spLocks noGrp="1"/>
          </p:cNvSpPr>
          <p:nvPr>
            <p:ph idx="1"/>
          </p:nvPr>
        </p:nvSpPr>
        <p:spPr>
          <a:xfrm>
            <a:off x="609599" y="1412776"/>
            <a:ext cx="6347714" cy="4628587"/>
          </a:xfrm>
        </p:spPr>
        <p:txBody>
          <a:bodyPr>
            <a:normAutofit fontScale="92500"/>
          </a:bodyPr>
          <a:lstStyle/>
          <a:p>
            <a:r>
              <a:rPr lang="en-GB" sz="2000"/>
              <a:t>Have a go! Place a    </a:t>
            </a:r>
            <a:r>
              <a:rPr lang="en-GB"/>
              <a:t>under single sounds such as ‘t’ and </a:t>
            </a:r>
          </a:p>
          <a:p>
            <a:pPr marL="0" indent="0">
              <a:buNone/>
            </a:pPr>
            <a:r>
              <a:rPr lang="en-GB"/>
              <a:t>then a  </a:t>
            </a:r>
            <a:r>
              <a:rPr lang="en-GB" sz="5400"/>
              <a:t> </a:t>
            </a:r>
            <a:r>
              <a:rPr lang="en-GB"/>
              <a:t>under vowel/consonant digraphs such as ‘ck’ or ‘ee’</a:t>
            </a:r>
            <a:endParaRPr lang="en-GB" sz="2000"/>
          </a:p>
          <a:p>
            <a:pPr marL="109728" indent="0">
              <a:buNone/>
            </a:pPr>
            <a:r>
              <a:rPr lang="en-GB" sz="2000"/>
              <a:t>Can you sound button these words?</a:t>
            </a:r>
          </a:p>
          <a:p>
            <a:pPr marL="109728" indent="0">
              <a:buNone/>
            </a:pPr>
            <a:endParaRPr lang="en-GB" sz="2000"/>
          </a:p>
          <a:p>
            <a:pPr marL="109728" indent="0">
              <a:buNone/>
            </a:pPr>
            <a:r>
              <a:rPr lang="en-GB" sz="3200"/>
              <a:t>duck		fair		tree		</a:t>
            </a:r>
          </a:p>
          <a:p>
            <a:pPr marL="109728" indent="0">
              <a:buNone/>
            </a:pPr>
            <a:r>
              <a:rPr lang="en-GB" sz="3200"/>
              <a:t>	</a:t>
            </a:r>
          </a:p>
          <a:p>
            <a:pPr marL="109728" indent="0">
              <a:buNone/>
            </a:pPr>
            <a:r>
              <a:rPr lang="en-GB" sz="3200"/>
              <a:t>pondweed		lightning	</a:t>
            </a:r>
          </a:p>
          <a:p>
            <a:pPr marL="109728" indent="0">
              <a:buNone/>
            </a:pPr>
            <a:r>
              <a:rPr lang="en-GB" sz="3200"/>
              <a:t> </a:t>
            </a:r>
          </a:p>
        </p:txBody>
      </p:sp>
      <p:pic>
        <p:nvPicPr>
          <p:cNvPr id="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9903" y="1046834"/>
            <a:ext cx="1488898" cy="2969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1574257" y="5213459"/>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flipV="1">
            <a:off x="1331640" y="2485889"/>
            <a:ext cx="228113"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563052" y="2550311"/>
            <a:ext cx="28803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131840" y="1556792"/>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5"/>
          <a:stretch>
            <a:fillRect/>
          </a:stretch>
        </p:blipFill>
        <p:spPr>
          <a:xfrm>
            <a:off x="6324692" y="2610768"/>
            <a:ext cx="304826" cy="67062"/>
          </a:xfrm>
          <a:prstGeom prst="rect">
            <a:avLst/>
          </a:prstGeom>
        </p:spPr>
      </p:pic>
      <p:pic>
        <p:nvPicPr>
          <p:cNvPr id="6" name="Picture 5"/>
          <p:cNvPicPr>
            <a:picLocks noChangeAspect="1"/>
          </p:cNvPicPr>
          <p:nvPr/>
        </p:nvPicPr>
        <p:blipFill>
          <a:blip r:embed="rId5"/>
          <a:stretch>
            <a:fillRect/>
          </a:stretch>
        </p:blipFill>
        <p:spPr>
          <a:xfrm>
            <a:off x="1293283" y="4016381"/>
            <a:ext cx="304826" cy="67062"/>
          </a:xfrm>
          <a:prstGeom prst="rect">
            <a:avLst/>
          </a:prstGeom>
        </p:spPr>
      </p:pic>
      <p:pic>
        <p:nvPicPr>
          <p:cNvPr id="7" name="Picture 6"/>
          <p:cNvPicPr>
            <a:picLocks noChangeAspect="1"/>
          </p:cNvPicPr>
          <p:nvPr/>
        </p:nvPicPr>
        <p:blipFill>
          <a:blip r:embed="rId5"/>
          <a:stretch>
            <a:fillRect/>
          </a:stretch>
        </p:blipFill>
        <p:spPr>
          <a:xfrm>
            <a:off x="2281792" y="4016381"/>
            <a:ext cx="417999" cy="91960"/>
          </a:xfrm>
          <a:prstGeom prst="rect">
            <a:avLst/>
          </a:prstGeom>
        </p:spPr>
      </p:pic>
      <p:sp>
        <p:nvSpPr>
          <p:cNvPr id="17" name="Rectangle 16"/>
          <p:cNvSpPr/>
          <p:nvPr/>
        </p:nvSpPr>
        <p:spPr>
          <a:xfrm>
            <a:off x="3557922" y="5301208"/>
            <a:ext cx="438013"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041556" y="5226096"/>
            <a:ext cx="28803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3796106" y="4060583"/>
            <a:ext cx="28803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4649959" y="5323121"/>
            <a:ext cx="28803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6"/>
          <a:stretch>
            <a:fillRect/>
          </a:stretch>
        </p:blipFill>
        <p:spPr>
          <a:xfrm>
            <a:off x="887702" y="4063626"/>
            <a:ext cx="91448" cy="85351"/>
          </a:xfrm>
          <a:prstGeom prst="rect">
            <a:avLst/>
          </a:prstGeom>
        </p:spPr>
      </p:pic>
      <p:sp>
        <p:nvSpPr>
          <p:cNvPr id="21" name="Oval 20"/>
          <p:cNvSpPr/>
          <p:nvPr/>
        </p:nvSpPr>
        <p:spPr>
          <a:xfrm>
            <a:off x="1332503" y="5224824"/>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1134919" y="5226096"/>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886878" y="5226096"/>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3476049" y="4050013"/>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3648527" y="4034293"/>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075465" y="4063215"/>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1134919" y="4060684"/>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1796066" y="5224824"/>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2504539" y="5206561"/>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3390682" y="5283078"/>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4110762" y="5271815"/>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4319495" y="5283078"/>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4484727" y="5260828"/>
            <a:ext cx="72007"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7"/>
          <a:stretch>
            <a:fillRect/>
          </a:stretch>
        </p:blipFill>
        <p:spPr>
          <a:xfrm>
            <a:off x="5468539" y="4122021"/>
            <a:ext cx="3471895" cy="2535105"/>
          </a:xfrm>
          <a:prstGeom prst="rect">
            <a:avLst/>
          </a:prstGeom>
        </p:spPr>
      </p:pic>
    </p:spTree>
    <p:extLst>
      <p:ext uri="{BB962C8B-B14F-4D97-AF65-F5344CB8AC3E}">
        <p14:creationId xmlns:p14="http://schemas.microsoft.com/office/powerpoint/2010/main" val="368604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3"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33484" y="0"/>
            <a:ext cx="9144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468234" y="3681413"/>
            <a:ext cx="357266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61926"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8400"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068"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6694"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4568"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223" y="-8467"/>
            <a:ext cx="4495777"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p:cNvSpPr>
            <a:spLocks noGrp="1"/>
          </p:cNvSpPr>
          <p:nvPr>
            <p:ph type="title"/>
          </p:nvPr>
        </p:nvSpPr>
        <p:spPr>
          <a:xfrm>
            <a:off x="5386292" y="609600"/>
            <a:ext cx="3384742" cy="2227730"/>
          </a:xfrm>
        </p:spPr>
        <p:txBody>
          <a:bodyPr anchor="ctr">
            <a:normAutofit/>
          </a:bodyPr>
          <a:lstStyle/>
          <a:p>
            <a:r>
              <a:rPr lang="en-GB">
                <a:solidFill>
                  <a:srgbClr val="FFFFFF"/>
                </a:solidFill>
              </a:rPr>
              <a:t>Segmenting to Spell </a:t>
            </a:r>
          </a:p>
        </p:txBody>
      </p:sp>
      <p:pic>
        <p:nvPicPr>
          <p:cNvPr id="4" name="Picture 5" descr="\\192.168.3.2\education\COMPOSITION\UK\HAPER COLLINS\ART FILES\189711 Song of Sounds PPT\Process Files\PNG\girl.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4077" y="1168399"/>
            <a:ext cx="2420301" cy="46101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1"/>
          <p:cNvSpPr>
            <a:spLocks noGrp="1"/>
          </p:cNvSpPr>
          <p:nvPr>
            <p:ph idx="1"/>
          </p:nvPr>
        </p:nvSpPr>
        <p:spPr>
          <a:xfrm>
            <a:off x="5386293" y="2837329"/>
            <a:ext cx="3384741" cy="3317938"/>
          </a:xfrm>
        </p:spPr>
        <p:txBody>
          <a:bodyPr anchor="t">
            <a:normAutofit/>
          </a:bodyPr>
          <a:lstStyle/>
          <a:p>
            <a:r>
              <a:rPr lang="en-GB">
                <a:solidFill>
                  <a:srgbClr val="FFFFFF"/>
                </a:solidFill>
              </a:rPr>
              <a:t>Sound talking </a:t>
            </a:r>
          </a:p>
          <a:p>
            <a:pPr marL="109728" indent="0">
              <a:buNone/>
            </a:pPr>
            <a:endParaRPr lang="en-GB">
              <a:solidFill>
                <a:srgbClr val="FFFFFF"/>
              </a:solidFill>
            </a:endParaRPr>
          </a:p>
          <a:p>
            <a:r>
              <a:rPr lang="en-GB">
                <a:solidFill>
                  <a:srgbClr val="FFFFFF"/>
                </a:solidFill>
              </a:rPr>
              <a:t>Phoneme fingers </a:t>
            </a:r>
          </a:p>
          <a:p>
            <a:pPr marL="109728" indent="0">
              <a:buNone/>
            </a:pPr>
            <a:endParaRPr lang="en-GB">
              <a:solidFill>
                <a:srgbClr val="FFFFFF"/>
              </a:solidFill>
            </a:endParaRPr>
          </a:p>
          <a:p>
            <a:r>
              <a:rPr lang="en-GB">
                <a:solidFill>
                  <a:srgbClr val="FFFFFF"/>
                </a:solidFill>
              </a:rPr>
              <a:t>Syllables (Sally Syllable) </a:t>
            </a:r>
          </a:p>
        </p:txBody>
      </p:sp>
    </p:spTree>
    <p:extLst>
      <p:ext uri="{BB962C8B-B14F-4D97-AF65-F5344CB8AC3E}">
        <p14:creationId xmlns:p14="http://schemas.microsoft.com/office/powerpoint/2010/main" val="188191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17681" r="18642" b="2"/>
          <a:stretch/>
        </p:blipFill>
        <p:spPr>
          <a:xfrm>
            <a:off x="3202390" y="-1"/>
            <a:ext cx="594161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title"/>
          </p:nvPr>
        </p:nvSpPr>
        <p:spPr>
          <a:xfrm>
            <a:off x="507999" y="609600"/>
            <a:ext cx="2888343" cy="1320800"/>
          </a:xfrm>
        </p:spPr>
        <p:txBody>
          <a:bodyPr>
            <a:normAutofit/>
          </a:bodyPr>
          <a:lstStyle/>
          <a:p>
            <a:r>
              <a:rPr lang="en-GB" dirty="0"/>
              <a:t>Stage 1Tricky Words</a:t>
            </a:r>
            <a:endParaRPr lang="en-US" dirty="0"/>
          </a:p>
        </p:txBody>
      </p:sp>
      <p:sp>
        <p:nvSpPr>
          <p:cNvPr id="3" name="Content Placeholder 2"/>
          <p:cNvSpPr>
            <a:spLocks noGrp="1"/>
          </p:cNvSpPr>
          <p:nvPr>
            <p:ph idx="1"/>
          </p:nvPr>
        </p:nvSpPr>
        <p:spPr>
          <a:xfrm>
            <a:off x="508000" y="2160589"/>
            <a:ext cx="2888342" cy="3880773"/>
          </a:xfrm>
        </p:spPr>
        <p:txBody>
          <a:bodyPr>
            <a:normAutofit/>
          </a:bodyPr>
          <a:lstStyle/>
          <a:p>
            <a:r>
              <a:rPr lang="en-GB" dirty="0"/>
              <a:t>Tricky Trevor helps to introduce the words</a:t>
            </a:r>
          </a:p>
          <a:p>
            <a:r>
              <a:rPr lang="en-GB" dirty="0"/>
              <a:t>Red and spiky to encourage STOP and THINK </a:t>
            </a:r>
          </a:p>
          <a:p>
            <a:pPr marL="109728" indent="0">
              <a:buNone/>
            </a:pPr>
            <a:r>
              <a:rPr lang="en-GB"/>
              <a:t> </a:t>
            </a:r>
          </a:p>
          <a:p>
            <a:endParaRPr lang="en-US"/>
          </a:p>
        </p:txBody>
      </p:sp>
      <p:cxnSp>
        <p:nvCxnSpPr>
          <p:cNvPr id="10" name="Straight Connector 9">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28259" y="0"/>
            <a:ext cx="9144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Captions</a:t>
            </a:r>
            <a:endParaRPr lang="en-US"/>
          </a:p>
        </p:txBody>
      </p:sp>
      <p:sp>
        <p:nvSpPr>
          <p:cNvPr id="3" name="Content Placeholder 2"/>
          <p:cNvSpPr>
            <a:spLocks noGrp="1"/>
          </p:cNvSpPr>
          <p:nvPr>
            <p:ph idx="1"/>
          </p:nvPr>
        </p:nvSpPr>
        <p:spPr/>
        <p:txBody>
          <a:bodyPr/>
          <a:lstStyle/>
          <a:p>
            <a:pPr>
              <a:buNone/>
            </a:pPr>
            <a:r>
              <a:rPr lang="en-GB"/>
              <a:t>Once the children have learnt GPCs and some tricky words they will be ready to have a go at reading and writing captions.</a:t>
            </a:r>
          </a:p>
          <a:p>
            <a:pPr>
              <a:buNone/>
            </a:pPr>
            <a:r>
              <a:rPr lang="en-GB"/>
              <a:t>For example...</a:t>
            </a:r>
          </a:p>
          <a:p>
            <a:pPr>
              <a:buNone/>
            </a:pPr>
            <a:r>
              <a:rPr lang="en-GB"/>
              <a:t>Pat a dog.</a:t>
            </a:r>
          </a:p>
          <a:p>
            <a:pPr>
              <a:buNone/>
            </a:pPr>
            <a:r>
              <a:rPr lang="en-GB"/>
              <a:t>A cap on a peg.</a:t>
            </a:r>
          </a:p>
          <a:p>
            <a:pPr>
              <a:buNone/>
            </a:pPr>
            <a:r>
              <a:rPr lang="en-GB"/>
              <a:t>Get off the bus.</a:t>
            </a:r>
          </a:p>
          <a:p>
            <a:pPr>
              <a:buNone/>
            </a:pP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Reading</a:t>
            </a:r>
          </a:p>
        </p:txBody>
      </p:sp>
      <p:sp>
        <p:nvSpPr>
          <p:cNvPr id="3" name="Content Placeholder 2"/>
          <p:cNvSpPr>
            <a:spLocks noGrp="1"/>
          </p:cNvSpPr>
          <p:nvPr>
            <p:ph idx="1"/>
          </p:nvPr>
        </p:nvSpPr>
        <p:spPr>
          <a:xfrm>
            <a:off x="179512" y="1268760"/>
            <a:ext cx="7056784" cy="5328592"/>
          </a:xfrm>
        </p:spPr>
        <p:txBody>
          <a:bodyPr>
            <a:normAutofit/>
          </a:bodyPr>
          <a:lstStyle/>
          <a:p>
            <a:r>
              <a:rPr lang="en-GB" dirty="0"/>
              <a:t>Early days!  As a school we want to foster a love of books and reading first and foremost, so please continue to share your favourite bedtime stories etc. together. </a:t>
            </a:r>
          </a:p>
          <a:p>
            <a:r>
              <a:rPr lang="en-GB" dirty="0"/>
              <a:t>Your child will be able to bring home a picture book to share with you.  These are for you to read to your children. Encourage your child to use the illustrations to verbally create their own stories and predict what will happen next/summarise what has happened, talk about the characters etc </a:t>
            </a:r>
          </a:p>
          <a:p>
            <a:r>
              <a:rPr lang="en-GB" dirty="0"/>
              <a:t>Once children are familiar with a range of phonemes and are starting to blend the sounds to read, they will be sent home with a ‘Felicity Phonic reader’ book. The children should be able to read these books independently. We would encourage you to allow your child to re-read these books at least 3 times to build up their confidence, fluency and expression. They should contain GPCs your child can recognise and use to blend. </a:t>
            </a:r>
          </a:p>
        </p:txBody>
      </p:sp>
    </p:spTree>
    <p:extLst>
      <p:ext uri="{BB962C8B-B14F-4D97-AF65-F5344CB8AC3E}">
        <p14:creationId xmlns:p14="http://schemas.microsoft.com/office/powerpoint/2010/main" val="3682234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Writing</a:t>
            </a:r>
          </a:p>
        </p:txBody>
      </p:sp>
      <p:sp>
        <p:nvSpPr>
          <p:cNvPr id="3" name="Content Placeholder 2"/>
          <p:cNvSpPr>
            <a:spLocks noGrp="1"/>
          </p:cNvSpPr>
          <p:nvPr>
            <p:ph idx="1"/>
          </p:nvPr>
        </p:nvSpPr>
        <p:spPr>
          <a:xfrm>
            <a:off x="609599" y="1340768"/>
            <a:ext cx="6347714" cy="5328592"/>
          </a:xfrm>
        </p:spPr>
        <p:txBody>
          <a:bodyPr>
            <a:normAutofit fontScale="85000" lnSpcReduction="20000"/>
          </a:bodyPr>
          <a:lstStyle/>
          <a:p>
            <a:r>
              <a:rPr lang="en-GB" dirty="0"/>
              <a:t>As the children progress through the phonics scheme, they will become better and better at identifying the graphemes (letters) that represent the phonemes (sounds) which will help them with their independent writing.</a:t>
            </a:r>
          </a:p>
          <a:p>
            <a:r>
              <a:rPr lang="en-GB" dirty="0"/>
              <a:t>Alongside this they will need the gross and fine motor skills that enable them to write the letters, and this is something that varies considerably from child to child.</a:t>
            </a:r>
          </a:p>
          <a:p>
            <a:r>
              <a:rPr lang="en-GB" dirty="0"/>
              <a:t>We will be working on developing these skills in class, with varied activities from large scale painting and sweeping, to wall press ups to improve their gross motor skills, and for the fine motor skills we will be using things like tweezers and threading and Play-Doh to ensure that children develop the skills necessary.</a:t>
            </a:r>
          </a:p>
          <a:p>
            <a:r>
              <a:rPr lang="en-GB" dirty="0"/>
              <a:t>We still very much value all kinds of writing and mark-making, so please do let the children see you making lists/writing messages, and value the marks they make while attempting to copy you! </a:t>
            </a:r>
          </a:p>
          <a:p>
            <a:r>
              <a:rPr lang="en-GB" dirty="0"/>
              <a:t>We are also working hard on writing their name, so this can be encouraged in card writing/thank you letters etc. (Capitals for first letter only if possible please!)</a:t>
            </a:r>
          </a:p>
          <a:p>
            <a:r>
              <a:rPr lang="en-GB" dirty="0"/>
              <a:t>Correct pencil grip is also something we value your support with - plenty of advice on the internet with demonstrations, but we like the ‘nip/pick, flick and grip’ advice! (Again, this is something your child may not be physically ready for, so do not feel you have to push it if they are not ready.)</a:t>
            </a:r>
          </a:p>
          <a:p>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4168" y="0"/>
            <a:ext cx="2320225" cy="3552203"/>
          </a:xfrm>
          <a:prstGeom prst="rect">
            <a:avLst/>
          </a:prstGeom>
        </p:spPr>
      </p:pic>
    </p:spTree>
    <p:extLst>
      <p:ext uri="{BB962C8B-B14F-4D97-AF65-F5344CB8AC3E}">
        <p14:creationId xmlns:p14="http://schemas.microsoft.com/office/powerpoint/2010/main" val="704520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0" name="Straight Connector 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24" name="Straight Connector 2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4" name="Rectangle 3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group of cartoon characters&#10;&#10;Description automatically generated">
            <a:extLst>
              <a:ext uri="{FF2B5EF4-FFF2-40B4-BE49-F238E27FC236}">
                <a16:creationId xmlns:a16="http://schemas.microsoft.com/office/drawing/2014/main" id="{A3FE39B1-D7A3-CCFA-C2E8-82D8A6E937F7}"/>
              </a:ext>
            </a:extLst>
          </p:cNvPr>
          <p:cNvPicPr>
            <a:picLocks noGrp="1" noChangeAspect="1"/>
          </p:cNvPicPr>
          <p:nvPr>
            <p:ph idx="1"/>
          </p:nvPr>
        </p:nvPicPr>
        <p:blipFill>
          <a:blip r:embed="rId2"/>
          <a:stretch>
            <a:fillRect/>
          </a:stretch>
        </p:blipFill>
        <p:spPr>
          <a:xfrm>
            <a:off x="1317111" y="1131994"/>
            <a:ext cx="6511185" cy="4590386"/>
          </a:xfrm>
          <a:prstGeom prst="rect">
            <a:avLst/>
          </a:prstGeom>
        </p:spPr>
      </p:pic>
    </p:spTree>
    <p:extLst>
      <p:ext uri="{BB962C8B-B14F-4D97-AF65-F5344CB8AC3E}">
        <p14:creationId xmlns:p14="http://schemas.microsoft.com/office/powerpoint/2010/main" val="288789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2027312"/>
          </a:xfrm>
        </p:spPr>
        <p:txBody>
          <a:bodyPr>
            <a:normAutofit fontScale="90000"/>
          </a:bodyPr>
          <a:lstStyle/>
          <a:p>
            <a:r>
              <a:rPr lang="en-GB"/>
              <a:t>Thank you for your time.</a:t>
            </a:r>
            <a:br>
              <a:rPr lang="en-GB"/>
            </a:br>
            <a:br>
              <a:rPr lang="en-GB"/>
            </a:br>
            <a:br>
              <a:rPr lang="en-GB"/>
            </a:br>
            <a:r>
              <a:rPr lang="en-GB"/>
              <a:t>If you have any queries, please contact your child’s class teacher via their class email address. </a:t>
            </a:r>
            <a:br>
              <a:rPr lang="en-GB"/>
            </a:br>
            <a:br>
              <a:rPr lang="en-GB"/>
            </a:br>
            <a:r>
              <a:rPr lang="en-GB" sz="2700">
                <a:hlinkClick r:id="rId3"/>
              </a:rPr>
              <a:t>hedgehogs@holbrookprimaryschool.com</a:t>
            </a:r>
            <a:r>
              <a:rPr lang="en-GB" sz="2700"/>
              <a:t> </a:t>
            </a:r>
            <a:br>
              <a:rPr lang="en-GB" sz="2700"/>
            </a:br>
            <a:br>
              <a:rPr lang="en-GB" sz="2700"/>
            </a:br>
            <a:r>
              <a:rPr lang="en-GB" sz="2700">
                <a:hlinkClick r:id="rId4"/>
              </a:rPr>
              <a:t>otters@holbrookprimaryschool.com</a:t>
            </a:r>
            <a:br>
              <a:rPr lang="en-GB" sz="2700"/>
            </a:br>
            <a:br>
              <a:rPr lang="en-GB"/>
            </a:br>
            <a:r>
              <a:rPr lang="en-GB"/>
              <a:t> </a:t>
            </a:r>
            <a:br>
              <a:rPr lang="en-GB"/>
            </a:br>
            <a:endParaRPr lang="en-US"/>
          </a:p>
        </p:txBody>
      </p:sp>
      <p:pic>
        <p:nvPicPr>
          <p:cNvPr id="4" name="Picture 2" descr="C:\Documents and Settings\lwhitfield1\Local Settings\Temporary Internet Files\Content.IE5\36UG8QNG\MC900431560[1].PNG"/>
          <p:cNvPicPr>
            <a:picLocks noChangeAspect="1" noChangeArrowheads="1"/>
          </p:cNvPicPr>
          <p:nvPr/>
        </p:nvPicPr>
        <p:blipFill>
          <a:blip r:embed="rId5" cstate="print"/>
          <a:srcRect/>
          <a:stretch>
            <a:fillRect/>
          </a:stretch>
        </p:blipFill>
        <p:spPr bwMode="auto">
          <a:xfrm>
            <a:off x="6143636" y="4071942"/>
            <a:ext cx="2285714" cy="2285714"/>
          </a:xfrm>
          <a:prstGeom prst="rect">
            <a:avLst/>
          </a:prstGeom>
          <a:noFill/>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f5f51a6c-5e14-4584-b06b-c5ea81043af6">
      <UserInfo>
        <DisplayName>Clare Harman</DisplayName>
        <AccountId>24</AccountId>
        <AccountType/>
      </UserInfo>
      <UserInfo>
        <DisplayName>Natalie Davies</DisplayName>
        <AccountId>9</AccountId>
        <AccountType/>
      </UserInfo>
    </SharedWithUsers>
    <lcf76f155ced4ddcb4097134ff3c332f xmlns="471f2257-f6b7-43ec-9168-87d2adea705e">
      <Terms xmlns="http://schemas.microsoft.com/office/infopath/2007/PartnerControls"/>
    </lcf76f155ced4ddcb4097134ff3c332f>
    <TaxCatchAll xmlns="f5f51a6c-5e14-4584-b06b-c5ea81043af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6728b05324a9298c6d77558c9672ecd7">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4fd06b538394c71ed76e9b6bf8338a93"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9EFBEF-A190-4EAD-BD9A-BA1E5FF54DF3}">
  <ds:schemaRefs>
    <ds:schemaRef ds:uri="http://schemas.microsoft.com/sharepoint/v3/contenttype/forms"/>
  </ds:schemaRefs>
</ds:datastoreItem>
</file>

<file path=customXml/itemProps2.xml><?xml version="1.0" encoding="utf-8"?>
<ds:datastoreItem xmlns:ds="http://schemas.openxmlformats.org/officeDocument/2006/customXml" ds:itemID="{3F49AFB9-718D-4011-B3FE-D63702592578}">
  <ds:schemaRefs>
    <ds:schemaRef ds:uri="http://schemas.microsoft.com/office/infopath/2007/PartnerControls"/>
    <ds:schemaRef ds:uri="http://schemas.microsoft.com/office/2006/metadata/properties"/>
    <ds:schemaRef ds:uri="http://purl.org/dc/elements/1.1/"/>
    <ds:schemaRef ds:uri="http://schemas.microsoft.com/office/2006/documentManagement/types"/>
    <ds:schemaRef ds:uri="f5f51a6c-5e14-4584-b06b-c5ea81043af6"/>
    <ds:schemaRef ds:uri="http://www.w3.org/XML/1998/namespace"/>
    <ds:schemaRef ds:uri="http://schemas.openxmlformats.org/package/2006/metadata/core-properties"/>
    <ds:schemaRef ds:uri="471f2257-f6b7-43ec-9168-87d2adea705e"/>
    <ds:schemaRef ds:uri="http://purl.org/dc/dcmitype/"/>
    <ds:schemaRef ds:uri="http://purl.org/dc/terms/"/>
  </ds:schemaRefs>
</ds:datastoreItem>
</file>

<file path=customXml/itemProps3.xml><?xml version="1.0" encoding="utf-8"?>
<ds:datastoreItem xmlns:ds="http://schemas.openxmlformats.org/officeDocument/2006/customXml" ds:itemID="{C6DA07CA-D802-48A6-A510-E1015E441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1f2257-f6b7-43ec-9168-87d2adea705e"/>
    <ds:schemaRef ds:uri="f5f51a6c-5e14-4584-b06b-c5ea81043a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1869</Words>
  <Application>Microsoft Office PowerPoint</Application>
  <PresentationFormat>On-screen Show (4:3)</PresentationFormat>
  <Paragraphs>176</Paragraphs>
  <Slides>22</Slides>
  <Notes>15</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Phonics at Holbrook</vt:lpstr>
      <vt:lpstr>Our Aims</vt:lpstr>
      <vt:lpstr>Revision</vt:lpstr>
      <vt:lpstr>What do these phonics terms mean?</vt:lpstr>
      <vt:lpstr>Pre-phonics skills </vt:lpstr>
      <vt:lpstr>How we teach Phonics at Holbrook</vt:lpstr>
      <vt:lpstr>Song of Sounds Stage 1   </vt:lpstr>
      <vt:lpstr>The Song </vt:lpstr>
      <vt:lpstr>Lesson Structure</vt:lpstr>
      <vt:lpstr>The GPCs taught in Stage 1</vt:lpstr>
      <vt:lpstr>Stage 1 </vt:lpstr>
      <vt:lpstr>VC/ CVC /CVCC/CCVC words</vt:lpstr>
      <vt:lpstr>Blending to read </vt:lpstr>
      <vt:lpstr>Blending to read </vt:lpstr>
      <vt:lpstr>Blending to read </vt:lpstr>
      <vt:lpstr>Segmenting to Spell </vt:lpstr>
      <vt:lpstr>Stage 1Tricky Words</vt:lpstr>
      <vt:lpstr>Captions</vt:lpstr>
      <vt:lpstr>Reading</vt:lpstr>
      <vt:lpstr>Writing</vt:lpstr>
      <vt:lpstr>PowerPoint Presentation</vt:lpstr>
      <vt:lpstr>Thank you for your time.   If you have any queries, please contact your child’s class teacher via their class email address.   hedgehogs@holbrookprimaryschool.com   otters@holbrookprimaryschool.com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Swift, Rachel</dc:creator>
  <cp:lastModifiedBy>Joanne Wright</cp:lastModifiedBy>
  <cp:revision>46</cp:revision>
  <cp:lastPrinted>2017-01-18T11:19:13Z</cp:lastPrinted>
  <dcterms:created xsi:type="dcterms:W3CDTF">2012-11-27T13:11:42Z</dcterms:created>
  <dcterms:modified xsi:type="dcterms:W3CDTF">2025-11-07T15:14:52Z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ies>
</file>