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4"/>
  </p:sldMasterIdLst>
  <p:notesMasterIdLst>
    <p:notesMasterId r:id="rId23"/>
  </p:notesMasterIdLst>
  <p:handoutMasterIdLst>
    <p:handoutMasterId r:id="rId24"/>
  </p:handoutMasterIdLst>
  <p:sldIdLst>
    <p:sldId id="256" r:id="rId5"/>
    <p:sldId id="257" r:id="rId6"/>
    <p:sldId id="260" r:id="rId7"/>
    <p:sldId id="261" r:id="rId8"/>
    <p:sldId id="262" r:id="rId9"/>
    <p:sldId id="311" r:id="rId10"/>
    <p:sldId id="263" r:id="rId11"/>
    <p:sldId id="305" r:id="rId12"/>
    <p:sldId id="269" r:id="rId13"/>
    <p:sldId id="292" r:id="rId14"/>
    <p:sldId id="314" r:id="rId15"/>
    <p:sldId id="308" r:id="rId16"/>
    <p:sldId id="309" r:id="rId17"/>
    <p:sldId id="313" r:id="rId18"/>
    <p:sldId id="265" r:id="rId19"/>
    <p:sldId id="310" r:id="rId20"/>
    <p:sldId id="307" r:id="rId21"/>
    <p:sldId id="266" r:id="rId22"/>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a:srgbClr val="3366FF"/>
    <a:srgbClr val="000066"/>
    <a:srgbClr val="FF0000"/>
    <a:srgbClr val="FFFFFF"/>
    <a:srgbClr val="FFFF66"/>
    <a:srgbClr val="3399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35A1DC-D13B-D351-3420-010DAACD6F8B}" v="4" dt="2026-09-16T11:23:28.802"/>
    <p1510:client id="{C70C4BC1-4696-45F4-B11B-4359D19F1BBB}" v="7" dt="2026-09-16T11:25:59.3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 Boulton" userId="9c87afd9-b16e-474b-8bac-ea452d935a13" providerId="ADAL" clId="{1222A2A2-1341-4465-93A5-5F11A8C10B10}"/>
    <pc:docChg chg="custSel addSld delSld modSld delMainMaster">
      <pc:chgData name="Ali Boulton" userId="9c87afd9-b16e-474b-8bac-ea452d935a13" providerId="ADAL" clId="{1222A2A2-1341-4465-93A5-5F11A8C10B10}" dt="2026-09-16T11:25:59.378" v="363" actId="1076"/>
      <pc:docMkLst>
        <pc:docMk/>
      </pc:docMkLst>
      <pc:sldChg chg="modSp mod">
        <pc:chgData name="Ali Boulton" userId="9c87afd9-b16e-474b-8bac-ea452d935a13" providerId="ADAL" clId="{1222A2A2-1341-4465-93A5-5F11A8C10B10}" dt="2026-09-09T12:26:52.471" v="60" actId="20577"/>
        <pc:sldMkLst>
          <pc:docMk/>
          <pc:sldMk cId="0" sldId="257"/>
        </pc:sldMkLst>
        <pc:spChg chg="mod">
          <ac:chgData name="Ali Boulton" userId="9c87afd9-b16e-474b-8bac-ea452d935a13" providerId="ADAL" clId="{1222A2A2-1341-4465-93A5-5F11A8C10B10}" dt="2026-09-09T12:26:52.471" v="60" actId="20577"/>
          <ac:spMkLst>
            <pc:docMk/>
            <pc:sldMk cId="0" sldId="257"/>
            <ac:spMk id="24579" creationId="{00000000-0000-0000-0000-000000000000}"/>
          </ac:spMkLst>
        </pc:spChg>
      </pc:sldChg>
      <pc:sldChg chg="modSp mod">
        <pc:chgData name="Ali Boulton" userId="9c87afd9-b16e-474b-8bac-ea452d935a13" providerId="ADAL" clId="{1222A2A2-1341-4465-93A5-5F11A8C10B10}" dt="2026-09-09T12:27:48.941" v="108" actId="20577"/>
        <pc:sldMkLst>
          <pc:docMk/>
          <pc:sldMk cId="0" sldId="260"/>
        </pc:sldMkLst>
        <pc:spChg chg="mod">
          <ac:chgData name="Ali Boulton" userId="9c87afd9-b16e-474b-8bac-ea452d935a13" providerId="ADAL" clId="{1222A2A2-1341-4465-93A5-5F11A8C10B10}" dt="2026-09-09T12:27:48.941" v="108" actId="20577"/>
          <ac:spMkLst>
            <pc:docMk/>
            <pc:sldMk cId="0" sldId="260"/>
            <ac:spMk id="28675" creationId="{00000000-0000-0000-0000-000000000000}"/>
          </ac:spMkLst>
        </pc:spChg>
      </pc:sldChg>
      <pc:sldChg chg="modSp mod">
        <pc:chgData name="Ali Boulton" userId="9c87afd9-b16e-474b-8bac-ea452d935a13" providerId="ADAL" clId="{1222A2A2-1341-4465-93A5-5F11A8C10B10}" dt="2026-09-09T12:39:50.978" v="350" actId="207"/>
        <pc:sldMkLst>
          <pc:docMk/>
          <pc:sldMk cId="0" sldId="261"/>
        </pc:sldMkLst>
        <pc:spChg chg="mod">
          <ac:chgData name="Ali Boulton" userId="9c87afd9-b16e-474b-8bac-ea452d935a13" providerId="ADAL" clId="{1222A2A2-1341-4465-93A5-5F11A8C10B10}" dt="2026-09-09T12:39:50.978" v="350" actId="207"/>
          <ac:spMkLst>
            <pc:docMk/>
            <pc:sldMk cId="0" sldId="261"/>
            <ac:spMk id="29699" creationId="{00000000-0000-0000-0000-000000000000}"/>
          </ac:spMkLst>
        </pc:spChg>
      </pc:sldChg>
      <pc:sldChg chg="modSp mod">
        <pc:chgData name="Ali Boulton" userId="9c87afd9-b16e-474b-8bac-ea452d935a13" providerId="ADAL" clId="{1222A2A2-1341-4465-93A5-5F11A8C10B10}" dt="2026-09-09T12:40:00.103" v="351" actId="207"/>
        <pc:sldMkLst>
          <pc:docMk/>
          <pc:sldMk cId="0" sldId="262"/>
        </pc:sldMkLst>
        <pc:spChg chg="mod">
          <ac:chgData name="Ali Boulton" userId="9c87afd9-b16e-474b-8bac-ea452d935a13" providerId="ADAL" clId="{1222A2A2-1341-4465-93A5-5F11A8C10B10}" dt="2026-09-09T12:40:00.103" v="351" actId="207"/>
          <ac:spMkLst>
            <pc:docMk/>
            <pc:sldMk cId="0" sldId="262"/>
            <ac:spMk id="37891" creationId="{00000000-0000-0000-0000-000000000000}"/>
          </ac:spMkLst>
        </pc:spChg>
      </pc:sldChg>
      <pc:sldChg chg="modSp mod">
        <pc:chgData name="Ali Boulton" userId="9c87afd9-b16e-474b-8bac-ea452d935a13" providerId="ADAL" clId="{1222A2A2-1341-4465-93A5-5F11A8C10B10}" dt="2026-09-09T12:33:41.399" v="313" actId="20577"/>
        <pc:sldMkLst>
          <pc:docMk/>
          <pc:sldMk cId="0" sldId="269"/>
        </pc:sldMkLst>
        <pc:spChg chg="mod">
          <ac:chgData name="Ali Boulton" userId="9c87afd9-b16e-474b-8bac-ea452d935a13" providerId="ADAL" clId="{1222A2A2-1341-4465-93A5-5F11A8C10B10}" dt="2026-09-09T12:32:27.444" v="269" actId="20577"/>
          <ac:spMkLst>
            <pc:docMk/>
            <pc:sldMk cId="0" sldId="269"/>
            <ac:spMk id="53250" creationId="{00000000-0000-0000-0000-000000000000}"/>
          </ac:spMkLst>
        </pc:spChg>
        <pc:spChg chg="mod">
          <ac:chgData name="Ali Boulton" userId="9c87afd9-b16e-474b-8bac-ea452d935a13" providerId="ADAL" clId="{1222A2A2-1341-4465-93A5-5F11A8C10B10}" dt="2026-09-09T12:33:41.399" v="313" actId="20577"/>
          <ac:spMkLst>
            <pc:docMk/>
            <pc:sldMk cId="0" sldId="269"/>
            <ac:spMk id="53251" creationId="{00000000-0000-0000-0000-000000000000}"/>
          </ac:spMkLst>
        </pc:spChg>
      </pc:sldChg>
      <pc:sldChg chg="modSp mod">
        <pc:chgData name="Ali Boulton" userId="9c87afd9-b16e-474b-8bac-ea452d935a13" providerId="ADAL" clId="{1222A2A2-1341-4465-93A5-5F11A8C10B10}" dt="2026-09-09T12:34:22.539" v="314" actId="20577"/>
        <pc:sldMkLst>
          <pc:docMk/>
          <pc:sldMk cId="2696184666" sldId="309"/>
        </pc:sldMkLst>
        <pc:spChg chg="mod">
          <ac:chgData name="Ali Boulton" userId="9c87afd9-b16e-474b-8bac-ea452d935a13" providerId="ADAL" clId="{1222A2A2-1341-4465-93A5-5F11A8C10B10}" dt="2026-09-09T12:34:22.539" v="314" actId="20577"/>
          <ac:spMkLst>
            <pc:docMk/>
            <pc:sldMk cId="2696184666" sldId="309"/>
            <ac:spMk id="3" creationId="{00000000-0000-0000-0000-000000000000}"/>
          </ac:spMkLst>
        </pc:spChg>
      </pc:sldChg>
      <pc:sldChg chg="modSp mod">
        <pc:chgData name="Ali Boulton" userId="9c87afd9-b16e-474b-8bac-ea452d935a13" providerId="ADAL" clId="{1222A2A2-1341-4465-93A5-5F11A8C10B10}" dt="2026-09-09T12:35:03.578" v="344" actId="20577"/>
        <pc:sldMkLst>
          <pc:docMk/>
          <pc:sldMk cId="885146987" sldId="310"/>
        </pc:sldMkLst>
        <pc:spChg chg="mod">
          <ac:chgData name="Ali Boulton" userId="9c87afd9-b16e-474b-8bac-ea452d935a13" providerId="ADAL" clId="{1222A2A2-1341-4465-93A5-5F11A8C10B10}" dt="2026-09-09T12:35:03.578" v="344" actId="20577"/>
          <ac:spMkLst>
            <pc:docMk/>
            <pc:sldMk cId="885146987" sldId="310"/>
            <ac:spMk id="40963" creationId="{00000000-0000-0000-0000-000000000000}"/>
          </ac:spMkLst>
        </pc:spChg>
      </pc:sldChg>
      <pc:sldChg chg="modSp add mod">
        <pc:chgData name="Ali Boulton" userId="9c87afd9-b16e-474b-8bac-ea452d935a13" providerId="ADAL" clId="{1222A2A2-1341-4465-93A5-5F11A8C10B10}" dt="2026-09-09T12:42:51.863" v="356" actId="1076"/>
        <pc:sldMkLst>
          <pc:docMk/>
          <pc:sldMk cId="3912203658" sldId="313"/>
        </pc:sldMkLst>
        <pc:spChg chg="mod">
          <ac:chgData name="Ali Boulton" userId="9c87afd9-b16e-474b-8bac-ea452d935a13" providerId="ADAL" clId="{1222A2A2-1341-4465-93A5-5F11A8C10B10}" dt="2026-09-09T12:42:29.620" v="353" actId="207"/>
          <ac:spMkLst>
            <pc:docMk/>
            <pc:sldMk cId="3912203658" sldId="313"/>
            <ac:spMk id="5" creationId="{E918C394-85F8-2FEE-F14E-42C8F91067DE}"/>
          </ac:spMkLst>
        </pc:spChg>
        <pc:picChg chg="mod">
          <ac:chgData name="Ali Boulton" userId="9c87afd9-b16e-474b-8bac-ea452d935a13" providerId="ADAL" clId="{1222A2A2-1341-4465-93A5-5F11A8C10B10}" dt="2026-09-09T12:42:41.792" v="354" actId="1076"/>
          <ac:picMkLst>
            <pc:docMk/>
            <pc:sldMk cId="3912203658" sldId="313"/>
            <ac:picMk id="7" creationId="{02B94E92-587C-B659-61DC-2FD668244F33}"/>
          </ac:picMkLst>
        </pc:picChg>
        <pc:picChg chg="mod">
          <ac:chgData name="Ali Boulton" userId="9c87afd9-b16e-474b-8bac-ea452d935a13" providerId="ADAL" clId="{1222A2A2-1341-4465-93A5-5F11A8C10B10}" dt="2026-09-09T12:42:51.863" v="356" actId="1076"/>
          <ac:picMkLst>
            <pc:docMk/>
            <pc:sldMk cId="3912203658" sldId="313"/>
            <ac:picMk id="9" creationId="{7FB072D2-36FD-D9CC-234E-3E46EEEA7A8A}"/>
          </ac:picMkLst>
        </pc:picChg>
        <pc:picChg chg="mod">
          <ac:chgData name="Ali Boulton" userId="9c87afd9-b16e-474b-8bac-ea452d935a13" providerId="ADAL" clId="{1222A2A2-1341-4465-93A5-5F11A8C10B10}" dt="2026-09-09T12:42:46.451" v="355" actId="1076"/>
          <ac:picMkLst>
            <pc:docMk/>
            <pc:sldMk cId="3912203658" sldId="313"/>
            <ac:picMk id="11" creationId="{38F25ED4-81DE-DBB6-8F25-25FE33796180}"/>
          </ac:picMkLst>
        </pc:picChg>
      </pc:sldChg>
      <pc:sldChg chg="addSp modSp mod">
        <pc:chgData name="Ali Boulton" userId="9c87afd9-b16e-474b-8bac-ea452d935a13" providerId="ADAL" clId="{1222A2A2-1341-4465-93A5-5F11A8C10B10}" dt="2026-09-16T11:25:59.378" v="363" actId="1076"/>
        <pc:sldMkLst>
          <pc:docMk/>
          <pc:sldMk cId="1470887078" sldId="314"/>
        </pc:sldMkLst>
        <pc:picChg chg="add mod">
          <ac:chgData name="Ali Boulton" userId="9c87afd9-b16e-474b-8bac-ea452d935a13" providerId="ADAL" clId="{1222A2A2-1341-4465-93A5-5F11A8C10B10}" dt="2026-09-16T11:25:59.378" v="363" actId="1076"/>
          <ac:picMkLst>
            <pc:docMk/>
            <pc:sldMk cId="1470887078" sldId="314"/>
            <ac:picMk id="3" creationId="{4C13E8F7-0325-6E26-5FBC-B7F89E77D912}"/>
          </ac:picMkLst>
        </pc:picChg>
      </pc:sldChg>
    </pc:docChg>
  </pc:docChgLst>
  <pc:docChgLst>
    <pc:chgData name="Chloe Kerr" userId="S::ckerr@holbrookprimaryschool.com::52d49474-569b-4e81-9151-20be9ee367d7" providerId="AD" clId="Web-{B035A1DC-D13B-D351-3420-010DAACD6F8B}"/>
    <pc:docChg chg="addSld delSld sldOrd">
      <pc:chgData name="Chloe Kerr" userId="S::ckerr@holbrookprimaryschool.com::52d49474-569b-4e81-9151-20be9ee367d7" providerId="AD" clId="Web-{B035A1DC-D13B-D351-3420-010DAACD6F8B}" dt="2026-09-16T11:23:28.802" v="3"/>
      <pc:docMkLst>
        <pc:docMk/>
      </pc:docMkLst>
      <pc:sldChg chg="new ord">
        <pc:chgData name="Chloe Kerr" userId="S::ckerr@holbrookprimaryschool.com::52d49474-569b-4e81-9151-20be9ee367d7" providerId="AD" clId="Web-{B035A1DC-D13B-D351-3420-010DAACD6F8B}" dt="2026-09-16T11:23:28.802" v="3"/>
        <pc:sldMkLst>
          <pc:docMk/>
          <pc:sldMk cId="1470887078" sldId="314"/>
        </pc:sldMkLst>
      </pc:sldChg>
      <pc:sldChg chg="new del">
        <pc:chgData name="Chloe Kerr" userId="S::ckerr@holbrookprimaryschool.com::52d49474-569b-4e81-9151-20be9ee367d7" providerId="AD" clId="Web-{B035A1DC-D13B-D351-3420-010DAACD6F8B}" dt="2026-09-16T11:23:16.661" v="1"/>
        <pc:sldMkLst>
          <pc:docMk/>
          <pc:sldMk cId="4210958809" sldId="31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44550" cy="496253"/>
          </a:xfrm>
          <a:prstGeom prst="rect">
            <a:avLst/>
          </a:prstGeom>
          <a:noFill/>
          <a:ln w="9525">
            <a:noFill/>
            <a:miter lim="800000"/>
            <a:headEnd/>
            <a:tailEnd/>
          </a:ln>
          <a:effectLst/>
        </p:spPr>
        <p:txBody>
          <a:bodyPr vert="horz" wrap="square" lIns="96780" tIns="48390" rIns="96780" bIns="48390" numCol="1" anchor="t" anchorCtr="0" compatLnSpc="1">
            <a:prstTxWarp prst="textNoShape">
              <a:avLst/>
            </a:prstTxWarp>
          </a:bodyPr>
          <a:lstStyle>
            <a:lvl1pPr defTabSz="968375">
              <a:defRPr sz="1300">
                <a:latin typeface="Arial" charset="0"/>
              </a:defRPr>
            </a:lvl1pPr>
          </a:lstStyle>
          <a:p>
            <a:pPr>
              <a:defRPr/>
            </a:pPr>
            <a:endParaRPr lang="en-GB"/>
          </a:p>
        </p:txBody>
      </p:sp>
      <p:sp>
        <p:nvSpPr>
          <p:cNvPr id="47107" name="Rectangle 3"/>
          <p:cNvSpPr>
            <a:spLocks noGrp="1" noChangeArrowheads="1"/>
          </p:cNvSpPr>
          <p:nvPr>
            <p:ph type="dt" sz="quarter" idx="1"/>
          </p:nvPr>
        </p:nvSpPr>
        <p:spPr bwMode="auto">
          <a:xfrm>
            <a:off x="3851542" y="0"/>
            <a:ext cx="2944549" cy="496253"/>
          </a:xfrm>
          <a:prstGeom prst="rect">
            <a:avLst/>
          </a:prstGeom>
          <a:noFill/>
          <a:ln w="9525">
            <a:noFill/>
            <a:miter lim="800000"/>
            <a:headEnd/>
            <a:tailEnd/>
          </a:ln>
          <a:effectLst/>
        </p:spPr>
        <p:txBody>
          <a:bodyPr vert="horz" wrap="square" lIns="96780" tIns="48390" rIns="96780" bIns="48390" numCol="1" anchor="t" anchorCtr="0" compatLnSpc="1">
            <a:prstTxWarp prst="textNoShape">
              <a:avLst/>
            </a:prstTxWarp>
          </a:bodyPr>
          <a:lstStyle>
            <a:lvl1pPr algn="r" defTabSz="968375">
              <a:defRPr sz="1300">
                <a:latin typeface="Arial" charset="0"/>
              </a:defRPr>
            </a:lvl1pPr>
          </a:lstStyle>
          <a:p>
            <a:pPr>
              <a:defRPr/>
            </a:pPr>
            <a:endParaRPr lang="en-GB"/>
          </a:p>
        </p:txBody>
      </p:sp>
      <p:sp>
        <p:nvSpPr>
          <p:cNvPr id="47108" name="Rectangle 4"/>
          <p:cNvSpPr>
            <a:spLocks noGrp="1" noChangeArrowheads="1"/>
          </p:cNvSpPr>
          <p:nvPr>
            <p:ph type="ftr" sz="quarter" idx="2"/>
          </p:nvPr>
        </p:nvSpPr>
        <p:spPr bwMode="auto">
          <a:xfrm>
            <a:off x="0" y="9428802"/>
            <a:ext cx="2944550" cy="496252"/>
          </a:xfrm>
          <a:prstGeom prst="rect">
            <a:avLst/>
          </a:prstGeom>
          <a:noFill/>
          <a:ln w="9525">
            <a:noFill/>
            <a:miter lim="800000"/>
            <a:headEnd/>
            <a:tailEnd/>
          </a:ln>
          <a:effectLst/>
        </p:spPr>
        <p:txBody>
          <a:bodyPr vert="horz" wrap="square" lIns="96780" tIns="48390" rIns="96780" bIns="48390" numCol="1" anchor="b" anchorCtr="0" compatLnSpc="1">
            <a:prstTxWarp prst="textNoShape">
              <a:avLst/>
            </a:prstTxWarp>
          </a:bodyPr>
          <a:lstStyle>
            <a:lvl1pPr defTabSz="968375">
              <a:defRPr sz="1300">
                <a:latin typeface="Arial" charset="0"/>
              </a:defRPr>
            </a:lvl1pPr>
          </a:lstStyle>
          <a:p>
            <a:pPr>
              <a:defRPr/>
            </a:pPr>
            <a:endParaRPr lang="en-GB"/>
          </a:p>
        </p:txBody>
      </p:sp>
      <p:sp>
        <p:nvSpPr>
          <p:cNvPr id="47109" name="Rectangle 5"/>
          <p:cNvSpPr>
            <a:spLocks noGrp="1" noChangeArrowheads="1"/>
          </p:cNvSpPr>
          <p:nvPr>
            <p:ph type="sldNum" sz="quarter" idx="3"/>
          </p:nvPr>
        </p:nvSpPr>
        <p:spPr bwMode="auto">
          <a:xfrm>
            <a:off x="3851542" y="9428802"/>
            <a:ext cx="2944549" cy="496252"/>
          </a:xfrm>
          <a:prstGeom prst="rect">
            <a:avLst/>
          </a:prstGeom>
          <a:noFill/>
          <a:ln w="9525">
            <a:noFill/>
            <a:miter lim="800000"/>
            <a:headEnd/>
            <a:tailEnd/>
          </a:ln>
          <a:effectLst/>
        </p:spPr>
        <p:txBody>
          <a:bodyPr vert="horz" wrap="square" lIns="96780" tIns="48390" rIns="96780" bIns="48390" numCol="1" anchor="b" anchorCtr="0" compatLnSpc="1">
            <a:prstTxWarp prst="textNoShape">
              <a:avLst/>
            </a:prstTxWarp>
          </a:bodyPr>
          <a:lstStyle>
            <a:lvl1pPr algn="r" defTabSz="968375">
              <a:defRPr sz="1300">
                <a:latin typeface="Arial" charset="0"/>
              </a:defRPr>
            </a:lvl1pPr>
          </a:lstStyle>
          <a:p>
            <a:pPr>
              <a:defRPr/>
            </a:pPr>
            <a:fld id="{E935C49E-8AF5-4C5D-B8D6-1EBC2099C589}" type="slidenum">
              <a:rPr lang="en-GB"/>
              <a:pPr>
                <a:defRPr/>
              </a:pPr>
              <a:t>‹#›</a:t>
            </a:fld>
            <a:endParaRPr lang="en-GB"/>
          </a:p>
        </p:txBody>
      </p:sp>
    </p:spTree>
    <p:extLst>
      <p:ext uri="{BB962C8B-B14F-4D97-AF65-F5344CB8AC3E}">
        <p14:creationId xmlns:p14="http://schemas.microsoft.com/office/powerpoint/2010/main" val="41417196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134" cy="496253"/>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49955" y="0"/>
            <a:ext cx="2946134" cy="496253"/>
          </a:xfrm>
          <a:prstGeom prst="rect">
            <a:avLst/>
          </a:prstGeom>
        </p:spPr>
        <p:txBody>
          <a:bodyPr vert="horz" lIns="91440" tIns="45720" rIns="91440" bIns="45720" rtlCol="0"/>
          <a:lstStyle>
            <a:lvl1pPr algn="r">
              <a:defRPr sz="1200"/>
            </a:lvl1pPr>
          </a:lstStyle>
          <a:p>
            <a:pPr>
              <a:defRPr/>
            </a:pPr>
            <a:fld id="{9C5B7B6E-51E7-4572-8BAA-BAEEF9978740}" type="datetimeFigureOut">
              <a:rPr lang="en-US"/>
              <a:pPr>
                <a:defRPr/>
              </a:pPr>
              <a:t>9/16/2026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0244" y="4715194"/>
            <a:ext cx="5437188" cy="4467859"/>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1" y="9428802"/>
            <a:ext cx="2946134" cy="496252"/>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49955" y="9428802"/>
            <a:ext cx="2946134" cy="496252"/>
          </a:xfrm>
          <a:prstGeom prst="rect">
            <a:avLst/>
          </a:prstGeom>
        </p:spPr>
        <p:txBody>
          <a:bodyPr vert="horz" lIns="91440" tIns="45720" rIns="91440" bIns="45720" rtlCol="0" anchor="b"/>
          <a:lstStyle>
            <a:lvl1pPr algn="r">
              <a:defRPr sz="1200"/>
            </a:lvl1pPr>
          </a:lstStyle>
          <a:p>
            <a:pPr>
              <a:defRPr/>
            </a:pPr>
            <a:fld id="{9B5D868B-EDE1-4991-AB06-0A0629D2B5F1}" type="slidenum">
              <a:rPr lang="en-US"/>
              <a:pPr>
                <a:defRPr/>
              </a:pPr>
              <a:t>‹#›</a:t>
            </a:fld>
            <a:endParaRPr lang="en-US"/>
          </a:p>
        </p:txBody>
      </p:sp>
    </p:spTree>
    <p:extLst>
      <p:ext uri="{BB962C8B-B14F-4D97-AF65-F5344CB8AC3E}">
        <p14:creationId xmlns:p14="http://schemas.microsoft.com/office/powerpoint/2010/main" val="4392062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16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A2E377-F935-4CC0-8862-F46C7F040053}"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JW</a:t>
            </a:r>
          </a:p>
        </p:txBody>
      </p:sp>
      <p:sp>
        <p:nvSpPr>
          <p:cNvPr id="174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93D478F-8538-4CE2-8F15-73115AE71071}"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EB</a:t>
            </a:r>
          </a:p>
        </p:txBody>
      </p:sp>
      <p:sp>
        <p:nvSpPr>
          <p:cNvPr id="194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D37937B-5221-4F30-85D3-3337BFAE20C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CF</a:t>
            </a:r>
          </a:p>
        </p:txBody>
      </p:sp>
      <p:sp>
        <p:nvSpPr>
          <p:cNvPr id="204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FABF64-C228-48C9-8678-C974EA12699C}"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JW</a:t>
            </a:r>
          </a:p>
        </p:txBody>
      </p:sp>
      <p:sp>
        <p:nvSpPr>
          <p:cNvPr id="215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6E36D3-9ED8-4BA3-941B-4EF96AF5228F}"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EB</a:t>
            </a:r>
          </a:p>
        </p:txBody>
      </p:sp>
      <p:sp>
        <p:nvSpPr>
          <p:cNvPr id="225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07CA13-BA1D-4644-B607-36FE370213FF}"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JW</a:t>
            </a:r>
          </a:p>
        </p:txBody>
      </p:sp>
      <p:sp>
        <p:nvSpPr>
          <p:cNvPr id="4" name="Slide Number Placeholder 3"/>
          <p:cNvSpPr>
            <a:spLocks noGrp="1"/>
          </p:cNvSpPr>
          <p:nvPr>
            <p:ph type="sldNum" sz="quarter" idx="10"/>
          </p:nvPr>
        </p:nvSpPr>
        <p:spPr/>
        <p:txBody>
          <a:bodyPr/>
          <a:lstStyle/>
          <a:p>
            <a:pPr>
              <a:defRPr/>
            </a:pPr>
            <a:fld id="{9B5D868B-EDE1-4991-AB06-0A0629D2B5F1}" type="slidenum">
              <a:rPr lang="en-US" smtClean="0"/>
              <a:pPr>
                <a:defRPr/>
              </a:pPr>
              <a:t>8</a:t>
            </a:fld>
            <a:endParaRPr lang="en-US"/>
          </a:p>
        </p:txBody>
      </p:sp>
    </p:spTree>
    <p:extLst>
      <p:ext uri="{BB962C8B-B14F-4D97-AF65-F5344CB8AC3E}">
        <p14:creationId xmlns:p14="http://schemas.microsoft.com/office/powerpoint/2010/main" val="4085438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JW</a:t>
            </a:r>
          </a:p>
        </p:txBody>
      </p:sp>
      <p:sp>
        <p:nvSpPr>
          <p:cNvPr id="256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2DF783A-C047-4C7C-9F19-CCEA615E219B}"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CF</a:t>
            </a:r>
          </a:p>
        </p:txBody>
      </p:sp>
      <p:sp>
        <p:nvSpPr>
          <p:cNvPr id="4" name="Slide Number Placeholder 3"/>
          <p:cNvSpPr>
            <a:spLocks noGrp="1"/>
          </p:cNvSpPr>
          <p:nvPr>
            <p:ph type="sldNum" sz="quarter" idx="10"/>
          </p:nvPr>
        </p:nvSpPr>
        <p:spPr/>
        <p:txBody>
          <a:bodyPr/>
          <a:lstStyle/>
          <a:p>
            <a:pPr>
              <a:defRPr/>
            </a:pPr>
            <a:fld id="{9B5D868B-EDE1-4991-AB06-0A0629D2B5F1}" type="slidenum">
              <a:rPr lang="en-US" smtClean="0"/>
              <a:pPr>
                <a:defRPr/>
              </a:pPr>
              <a:t>10</a:t>
            </a:fld>
            <a:endParaRPr lang="en-US"/>
          </a:p>
        </p:txBody>
      </p:sp>
    </p:spTree>
    <p:extLst>
      <p:ext uri="{BB962C8B-B14F-4D97-AF65-F5344CB8AC3E}">
        <p14:creationId xmlns:p14="http://schemas.microsoft.com/office/powerpoint/2010/main" val="15222698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CF</a:t>
            </a:r>
          </a:p>
        </p:txBody>
      </p:sp>
      <p:sp>
        <p:nvSpPr>
          <p:cNvPr id="266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94C761D-4015-496A-906E-4CF1CB090AB1}" type="slidenum">
              <a:rPr lang="en-US" smtClean="0"/>
              <a:pPr/>
              <a:t>15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CF</a:t>
            </a:r>
          </a:p>
        </p:txBody>
      </p:sp>
      <p:sp>
        <p:nvSpPr>
          <p:cNvPr id="266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94C761D-4015-496A-906E-4CF1CB090AB1}" type="slidenum">
              <a:rPr lang="en-US" smtClean="0"/>
              <a:pPr/>
              <a:t>16</a:t>
            </a:fld>
            <a:endParaRPr lang="en-US"/>
          </a:p>
        </p:txBody>
      </p:sp>
    </p:spTree>
    <p:extLst>
      <p:ext uri="{BB962C8B-B14F-4D97-AF65-F5344CB8AC3E}">
        <p14:creationId xmlns:p14="http://schemas.microsoft.com/office/powerpoint/2010/main" val="3933313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EB</a:t>
            </a:r>
          </a:p>
        </p:txBody>
      </p:sp>
      <p:sp>
        <p:nvSpPr>
          <p:cNvPr id="4" name="Slide Number Placeholder 3"/>
          <p:cNvSpPr>
            <a:spLocks noGrp="1"/>
          </p:cNvSpPr>
          <p:nvPr>
            <p:ph type="sldNum" sz="quarter" idx="10"/>
          </p:nvPr>
        </p:nvSpPr>
        <p:spPr/>
        <p:txBody>
          <a:bodyPr/>
          <a:lstStyle/>
          <a:p>
            <a:pPr>
              <a:defRPr/>
            </a:pPr>
            <a:fld id="{9B5D868B-EDE1-4991-AB06-0A0629D2B5F1}" type="slidenum">
              <a:rPr lang="en-US" smtClean="0"/>
              <a:pPr>
                <a:defRPr/>
              </a:pPr>
              <a:t>17</a:t>
            </a:fld>
            <a:endParaRPr lang="en-US"/>
          </a:p>
        </p:txBody>
      </p:sp>
    </p:spTree>
    <p:extLst>
      <p:ext uri="{BB962C8B-B14F-4D97-AF65-F5344CB8AC3E}">
        <p14:creationId xmlns:p14="http://schemas.microsoft.com/office/powerpoint/2010/main" val="1166370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JW</a:t>
            </a:r>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A454A54-260A-433C-A00B-1B8BD45AD2B8}"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pPr>
              <a:defRPr/>
            </a:pPr>
            <a:endParaRPr lang="en-GB"/>
          </a:p>
        </p:txBody>
      </p:sp>
      <p:sp>
        <p:nvSpPr>
          <p:cNvPr id="19" name="Footer Placeholder 18"/>
          <p:cNvSpPr>
            <a:spLocks noGrp="1"/>
          </p:cNvSpPr>
          <p:nvPr>
            <p:ph type="ftr" sz="quarter" idx="11"/>
          </p:nvPr>
        </p:nvSpPr>
        <p:spPr/>
        <p:txBody>
          <a:bodyPr/>
          <a:lstStyle/>
          <a:p>
            <a:pPr>
              <a:defRPr/>
            </a:pPr>
            <a:endParaRPr lang="en-GB"/>
          </a:p>
        </p:txBody>
      </p:sp>
      <p:sp>
        <p:nvSpPr>
          <p:cNvPr id="27" name="Slide Number Placeholder 26"/>
          <p:cNvSpPr>
            <a:spLocks noGrp="1"/>
          </p:cNvSpPr>
          <p:nvPr>
            <p:ph type="sldNum" sz="quarter" idx="12"/>
          </p:nvPr>
        </p:nvSpPr>
        <p:spPr/>
        <p:txBody>
          <a:bodyPr/>
          <a:lstStyle/>
          <a:p>
            <a:pPr>
              <a:defRPr/>
            </a:pPr>
            <a:fld id="{4F9F8485-1574-4A78-ACF6-6663094AE9BD}" type="slidenum">
              <a:rPr lang="en-GB" smtClean="0"/>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F0D5252-1C09-4942-9F8C-3D8E4593E1CD}" type="slidenum">
              <a:rPr lang="en-GB" smtClean="0"/>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5A3AFA2-5115-43B0-BC33-8C8BF8DA3A02}" type="slidenum">
              <a:rPr lang="en-GB" smtClean="0"/>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65486520-8D6C-42BD-BECA-950674C7BDCE}" type="slidenum">
              <a:rPr lang="en-GB" smtClean="0"/>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3562F98C-D801-4F3B-AFE9-C9335A8E12E8}" type="slidenum">
              <a:rPr lang="en-GB" smtClean="0"/>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92D7DC1-7ECA-4599-9666-E7510DCB3C0E}"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CFD838AE-C221-4087-AA54-636B8BF4FF21}"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1B89C336-5072-496D-9F94-2CF0E3A6828B}" type="slidenum">
              <a:rPr lang="en-GB" smtClean="0"/>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a:xfrm>
            <a:off x="8077200" y="6356350"/>
            <a:ext cx="609600" cy="365125"/>
          </a:xfrm>
        </p:spPr>
        <p:txBody>
          <a:bodyPr/>
          <a:lstStyle/>
          <a:p>
            <a:pPr>
              <a:defRPr/>
            </a:pPr>
            <a:fld id="{6DAD297A-5B36-412C-B830-987CD7D36CB8}" type="slidenum">
              <a:rPr lang="en-GB" smtClean="0"/>
              <a:pPr>
                <a:defRPr/>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D7BAABC-AC78-40CE-B982-1E2CE2C95CF5}"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9539A7D-C3F9-42FE-A4C2-34D108D9A72B}" type="slidenum">
              <a:rPr lang="en-GB" smtClean="0"/>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A79D55EC-6E1C-44B4-8719-50C50BC387DA}" type="slidenum">
              <a:rPr lang="en-GB" smtClean="0"/>
              <a:pPr>
                <a:defRPr/>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uk/url?sa=i&amp;rct=j&amp;q=children+clipart&amp;source=images&amp;cd=&amp;cad=rja&amp;uact=8&amp;docid=NFHWoGLeNQq0JM&amp;tbnid=_5ztoY4rDLCRpM:&amp;ved=0CAcQjRw&amp;url=http://angelamooreblog.wordpress.com/2014/01/28/the-divorce-dilemma-what-about-the-children/preschool-children-playing-clip-art-i4/&amp;ei=mQgXVI3kGMjjaOXLgNAO&amp;bvm=bv.75097201,d.d2s&amp;psig=AFQjCNEWmgm8k-F2dpak250JQC1sPOAvFw&amp;ust=1410882065935513"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mailto:rabbits@holbrookprimaryschool.com" TargetMode="External"/><Relationship Id="rId3" Type="http://schemas.openxmlformats.org/officeDocument/2006/relationships/image" Target="../media/image10.png"/><Relationship Id="rId7" Type="http://schemas.openxmlformats.org/officeDocument/2006/relationships/hyperlink" Target="mailto:badgers@holbrookprimaryschool.com"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560" y="1340768"/>
            <a:ext cx="7772400" cy="3888432"/>
          </a:xfrm>
        </p:spPr>
        <p:txBody>
          <a:bodyPr>
            <a:normAutofit fontScale="90000"/>
          </a:bodyPr>
          <a:lstStyle/>
          <a:p>
            <a:pPr algn="ctr" eaLnBrk="1" hangingPunct="1">
              <a:defRPr/>
            </a:pPr>
            <a:br>
              <a:rPr lang="en-GB" sz="8900">
                <a:latin typeface="Comic Sans MS" pitchFamily="66" charset="0"/>
              </a:rPr>
            </a:br>
            <a:br>
              <a:rPr lang="en-GB" sz="8900">
                <a:latin typeface="Comic Sans MS" pitchFamily="66" charset="0"/>
              </a:rPr>
            </a:br>
            <a:r>
              <a:rPr lang="en-GB" sz="8900">
                <a:latin typeface="SassoonCRInfant" pitchFamily="2" charset="0"/>
              </a:rPr>
              <a:t>Welcome</a:t>
            </a:r>
            <a:br>
              <a:rPr lang="en-GB" sz="8900">
                <a:latin typeface="SassoonCRInfant" pitchFamily="2" charset="0"/>
              </a:rPr>
            </a:br>
            <a:r>
              <a:rPr lang="en-GB" sz="8900">
                <a:latin typeface="SassoonCRInfant" pitchFamily="2" charset="0"/>
              </a:rPr>
              <a:t>to</a:t>
            </a:r>
            <a:br>
              <a:rPr lang="en-GB" sz="8900">
                <a:latin typeface="SassoonCRInfant" pitchFamily="2" charset="0"/>
              </a:rPr>
            </a:br>
            <a:r>
              <a:rPr lang="en-GB" sz="8900">
                <a:latin typeface="SassoonCRInfant" pitchFamily="2" charset="0"/>
              </a:rPr>
              <a:t>Year 1</a:t>
            </a:r>
            <a:br>
              <a:rPr lang="en-GB" sz="7200">
                <a:latin typeface="Comic Sans MS" pitchFamily="66" charset="0"/>
              </a:rPr>
            </a:br>
            <a:endParaRPr lang="en-GB" sz="7200">
              <a:latin typeface="Comic Sans MS" pitchFamily="66" charset="0"/>
            </a:endParaRPr>
          </a:p>
        </p:txBody>
      </p:sp>
      <p:pic>
        <p:nvPicPr>
          <p:cNvPr id="25602" name="Picture 2" descr="http://t1.gstatic.com/images?q=tbn:ANd9GcQRDau4N_OqN1PU2OKM_XTROB43FyqI1BAfyNOvovjE0pI4nulu:angelamooreblog.files.wordpress.com/2014/01/preschool-children-playing-clip-art-i4.png">
            <a:hlinkClick r:id="rId3"/>
          </p:cNvPr>
          <p:cNvPicPr>
            <a:picLocks noChangeAspect="1" noChangeArrowheads="1"/>
          </p:cNvPicPr>
          <p:nvPr/>
        </p:nvPicPr>
        <p:blipFill>
          <a:blip r:embed="rId4" cstate="print"/>
          <a:srcRect/>
          <a:stretch>
            <a:fillRect/>
          </a:stretch>
        </p:blipFill>
        <p:spPr bwMode="auto">
          <a:xfrm>
            <a:off x="0" y="4725144"/>
            <a:ext cx="9144000" cy="1649339"/>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548680"/>
            <a:ext cx="8229600" cy="1143000"/>
          </a:xfrm>
        </p:spPr>
        <p:txBody>
          <a:bodyPr/>
          <a:lstStyle/>
          <a:p>
            <a:pPr algn="ctr" eaLnBrk="1" hangingPunct="1">
              <a:defRPr/>
            </a:pPr>
            <a:r>
              <a:rPr lang="en-GB">
                <a:solidFill>
                  <a:schemeClr val="tx1"/>
                </a:solidFill>
                <a:latin typeface="SassoonCRInfant" pitchFamily="2" charset="0"/>
              </a:rPr>
              <a:t>Meet the Team</a:t>
            </a:r>
          </a:p>
        </p:txBody>
      </p:sp>
      <p:sp>
        <p:nvSpPr>
          <p:cNvPr id="24579" name="Rectangle 3"/>
          <p:cNvSpPr>
            <a:spLocks noGrp="1" noChangeArrowheads="1"/>
          </p:cNvSpPr>
          <p:nvPr>
            <p:ph idx="1"/>
          </p:nvPr>
        </p:nvSpPr>
        <p:spPr>
          <a:xfrm>
            <a:off x="251520" y="1600200"/>
            <a:ext cx="8507412" cy="4530725"/>
          </a:xfrm>
        </p:spPr>
        <p:txBody>
          <a:bodyPr>
            <a:normAutofit/>
          </a:bodyPr>
          <a:lstStyle/>
          <a:p>
            <a:pPr algn="ctr" eaLnBrk="1" hangingPunct="1">
              <a:buFont typeface="Wingdings" pitchFamily="2" charset="2"/>
              <a:buNone/>
              <a:defRPr/>
            </a:pPr>
            <a:endParaRPr lang="en-GB">
              <a:solidFill>
                <a:srgbClr val="FFFF00"/>
              </a:solidFill>
              <a:latin typeface="Comic Sans MS" pitchFamily="66" charset="0"/>
            </a:endParaRPr>
          </a:p>
          <a:p>
            <a:pPr algn="ctr" eaLnBrk="1" hangingPunct="1">
              <a:buFont typeface="Wingdings" pitchFamily="2" charset="2"/>
              <a:buNone/>
              <a:defRPr/>
            </a:pPr>
            <a:r>
              <a:rPr lang="en-GB">
                <a:solidFill>
                  <a:srgbClr val="CC00CC"/>
                </a:solidFill>
                <a:latin typeface="SassoonCRInfant" pitchFamily="2" charset="0"/>
              </a:rPr>
              <a:t>The Teachers</a:t>
            </a:r>
          </a:p>
          <a:p>
            <a:pPr algn="ctr" eaLnBrk="1" hangingPunct="1">
              <a:buFont typeface="Wingdings" pitchFamily="2" charset="2"/>
              <a:buNone/>
              <a:defRPr/>
            </a:pPr>
            <a:r>
              <a:rPr lang="en-GB">
                <a:latin typeface="SassoonCRInfant" pitchFamily="2" charset="0"/>
              </a:rPr>
              <a:t>Mrs A Boulton, Mrs C Kerr </a:t>
            </a:r>
            <a:endParaRPr lang="en-GB">
              <a:solidFill>
                <a:srgbClr val="FFFF00"/>
              </a:solidFill>
              <a:latin typeface="SassoonCRInfant" pitchFamily="2" charset="0"/>
            </a:endParaRPr>
          </a:p>
          <a:p>
            <a:pPr algn="ctr" eaLnBrk="1" hangingPunct="1">
              <a:buFont typeface="Wingdings" pitchFamily="2" charset="2"/>
              <a:buNone/>
              <a:defRPr/>
            </a:pPr>
            <a:r>
              <a:rPr lang="en-GB">
                <a:solidFill>
                  <a:srgbClr val="CC00CC"/>
                </a:solidFill>
                <a:latin typeface="SassoonCRInfant" pitchFamily="2" charset="0"/>
              </a:rPr>
              <a:t>The Teaching Assistants</a:t>
            </a:r>
          </a:p>
          <a:p>
            <a:pPr algn="ctr" eaLnBrk="1" hangingPunct="1">
              <a:buFont typeface="Wingdings" pitchFamily="2" charset="2"/>
              <a:buNone/>
              <a:defRPr/>
            </a:pPr>
            <a:r>
              <a:rPr lang="en-GB">
                <a:latin typeface="SassoonCRInfant" pitchFamily="2" charset="0"/>
              </a:rPr>
              <a:t>Mrs Marklew, Mrs Murdock and Miss Sinfield </a:t>
            </a:r>
          </a:p>
          <a:p>
            <a:pPr algn="ctr" eaLnBrk="1" hangingPunct="1">
              <a:buFont typeface="Wingdings" pitchFamily="2" charset="2"/>
              <a:buNone/>
              <a:defRPr/>
            </a:pPr>
            <a:r>
              <a:rPr lang="en-GB">
                <a:solidFill>
                  <a:srgbClr val="CC00CC"/>
                </a:solidFill>
                <a:latin typeface="SassoonCRInfant" pitchFamily="2" charset="0"/>
              </a:rPr>
              <a:t> LSAs</a:t>
            </a:r>
          </a:p>
          <a:p>
            <a:pPr algn="ctr" eaLnBrk="1" hangingPunct="1">
              <a:buFont typeface="Wingdings" pitchFamily="2" charset="2"/>
              <a:buNone/>
              <a:defRPr/>
            </a:pPr>
            <a:r>
              <a:rPr lang="en-GB">
                <a:latin typeface="SassoonCRInfant" pitchFamily="2" charset="0"/>
              </a:rPr>
              <a:t>Miss O’Reilly, Mrs Woodward, Mrs </a:t>
            </a:r>
            <a:r>
              <a:rPr lang="en-GB" err="1">
                <a:latin typeface="SassoonCRInfant" pitchFamily="2" charset="0"/>
              </a:rPr>
              <a:t>Moszkal</a:t>
            </a:r>
            <a:endParaRPr lang="en-GB">
              <a:latin typeface="SassoonCRInfant" pitchFamily="2" charset="0"/>
            </a:endParaRPr>
          </a:p>
          <a:p>
            <a:pPr algn="ctr" eaLnBrk="1" hangingPunct="1">
              <a:buFont typeface="Wingdings" pitchFamily="2" charset="2"/>
              <a:buNone/>
              <a:defRPr/>
            </a:pPr>
            <a:r>
              <a:rPr lang="en-GB">
                <a:solidFill>
                  <a:srgbClr val="CC00CC"/>
                </a:solidFill>
                <a:latin typeface="SassoonCRInfant" pitchFamily="2" charset="0"/>
              </a:rPr>
              <a:t>Cover Teachers for PPA</a:t>
            </a:r>
          </a:p>
          <a:p>
            <a:pPr algn="ctr" eaLnBrk="1" hangingPunct="1">
              <a:buFont typeface="Wingdings" pitchFamily="2" charset="2"/>
              <a:buNone/>
              <a:defRPr/>
            </a:pPr>
            <a:r>
              <a:rPr lang="en-GB">
                <a:latin typeface="SassoonCRInfant" panose="02010503020300020003" pitchFamily="2" charset="0"/>
              </a:rPr>
              <a:t>Mrs Duo, Mrs Thompson</a:t>
            </a:r>
          </a:p>
          <a:p>
            <a:pPr algn="ctr" eaLnBrk="1" hangingPunct="1">
              <a:buFont typeface="Wingdings" pitchFamily="2" charset="2"/>
              <a:buNone/>
              <a:defRPr/>
            </a:pPr>
            <a:endParaRPr lang="en-GB">
              <a:latin typeface="Comic Sans MS" pitchFamily="66" charset="0"/>
            </a:endParaRPr>
          </a:p>
          <a:p>
            <a:pPr algn="ctr" eaLnBrk="1" hangingPunct="1">
              <a:buFont typeface="Wingdings" pitchFamily="2" charset="2"/>
              <a:buNone/>
              <a:defRPr/>
            </a:pPr>
            <a:endParaRPr lang="en-GB">
              <a:latin typeface="Comic Sans MS" pitchFamily="66" charset="0"/>
            </a:endParaRPr>
          </a:p>
          <a:p>
            <a:pPr algn="ctr" eaLnBrk="1" hangingPunct="1">
              <a:buFont typeface="Wingdings" pitchFamily="2" charset="2"/>
              <a:buNone/>
              <a:defRPr/>
            </a:pPr>
            <a:endParaRPr lang="en-GB">
              <a:latin typeface="Comic Sans MS"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476672"/>
            <a:ext cx="8229600" cy="1143000"/>
          </a:xfrm>
        </p:spPr>
        <p:txBody>
          <a:bodyPr>
            <a:normAutofit/>
          </a:bodyPr>
          <a:lstStyle/>
          <a:p>
            <a:pPr algn="ctr" eaLnBrk="1" hangingPunct="1">
              <a:defRPr/>
            </a:pPr>
            <a:r>
              <a:rPr lang="en-GB">
                <a:solidFill>
                  <a:schemeClr val="tx1">
                    <a:lumMod val="50000"/>
                    <a:lumOff val="50000"/>
                  </a:schemeClr>
                </a:solidFill>
                <a:latin typeface="SassoonCRInfant" pitchFamily="2" charset="0"/>
              </a:rPr>
              <a:t>Autumn Term</a:t>
            </a:r>
          </a:p>
        </p:txBody>
      </p:sp>
      <p:sp>
        <p:nvSpPr>
          <p:cNvPr id="28675" name="Rectangle 3"/>
          <p:cNvSpPr>
            <a:spLocks noGrp="1" noChangeArrowheads="1"/>
          </p:cNvSpPr>
          <p:nvPr>
            <p:ph idx="1"/>
          </p:nvPr>
        </p:nvSpPr>
        <p:spPr>
          <a:xfrm>
            <a:off x="333872" y="1619672"/>
            <a:ext cx="8352928" cy="4752528"/>
          </a:xfrm>
        </p:spPr>
        <p:txBody>
          <a:bodyPr>
            <a:normAutofit fontScale="25000" lnSpcReduction="20000"/>
          </a:bodyPr>
          <a:lstStyle/>
          <a:p>
            <a:pPr algn="ctr" eaLnBrk="1" hangingPunct="1">
              <a:lnSpc>
                <a:spcPct val="90000"/>
              </a:lnSpc>
              <a:buFont typeface="Wingdings" pitchFamily="2" charset="2"/>
              <a:buNone/>
              <a:defRPr/>
            </a:pPr>
            <a:r>
              <a:rPr lang="en-GB" sz="11200">
                <a:latin typeface="SassoonCRInfant" panose="02010503020300020003"/>
              </a:rPr>
              <a:t>Dragons and Drawbridges </a:t>
            </a:r>
          </a:p>
          <a:p>
            <a:pPr algn="ctr" eaLnBrk="1" hangingPunct="1">
              <a:lnSpc>
                <a:spcPct val="90000"/>
              </a:lnSpc>
              <a:buFont typeface="Wingdings" pitchFamily="2" charset="2"/>
              <a:buNone/>
              <a:defRPr/>
            </a:pPr>
            <a:endParaRPr lang="en-GB" sz="9600">
              <a:solidFill>
                <a:schemeClr val="accent2">
                  <a:lumMod val="60000"/>
                  <a:lumOff val="40000"/>
                </a:schemeClr>
              </a:solidFill>
              <a:latin typeface="SassoonCRInfant" panose="02010503020300020003"/>
            </a:endParaRPr>
          </a:p>
          <a:p>
            <a:pPr algn="ctr" eaLnBrk="1" hangingPunct="1">
              <a:lnSpc>
                <a:spcPct val="90000"/>
              </a:lnSpc>
              <a:buFont typeface="Wingdings" pitchFamily="2" charset="2"/>
              <a:buNone/>
              <a:defRPr/>
            </a:pPr>
            <a:r>
              <a:rPr lang="en-GB" sz="8000">
                <a:latin typeface="SassoonCRInfant" panose="02010503020300020003"/>
              </a:rPr>
              <a:t>English – </a:t>
            </a:r>
            <a:r>
              <a:rPr lang="en-GB" sz="8000">
                <a:solidFill>
                  <a:schemeClr val="accent4">
                    <a:lumMod val="60000"/>
                    <a:lumOff val="40000"/>
                  </a:schemeClr>
                </a:solidFill>
                <a:latin typeface="SassoonCRInfant" panose="02010503020300020003"/>
              </a:rPr>
              <a:t>Drawing Club</a:t>
            </a:r>
          </a:p>
          <a:p>
            <a:pPr algn="ctr" eaLnBrk="1" hangingPunct="1">
              <a:lnSpc>
                <a:spcPct val="90000"/>
              </a:lnSpc>
              <a:buFont typeface="Wingdings" pitchFamily="2" charset="2"/>
              <a:buNone/>
              <a:defRPr/>
            </a:pPr>
            <a:r>
              <a:rPr lang="en-GB" sz="8000">
                <a:latin typeface="SassoonCRInfant" panose="02010503020300020003"/>
              </a:rPr>
              <a:t>Stories </a:t>
            </a:r>
            <a:r>
              <a:rPr lang="en-GB" sz="8000" i="1">
                <a:solidFill>
                  <a:schemeClr val="accent4">
                    <a:lumMod val="60000"/>
                    <a:lumOff val="40000"/>
                  </a:schemeClr>
                </a:solidFill>
                <a:latin typeface="SassoonCRInfant" panose="02010503020300020003"/>
              </a:rPr>
              <a:t>-The Egg</a:t>
            </a:r>
          </a:p>
          <a:p>
            <a:pPr algn="ctr" eaLnBrk="1" hangingPunct="1">
              <a:lnSpc>
                <a:spcPct val="90000"/>
              </a:lnSpc>
              <a:buFont typeface="Wingdings" pitchFamily="2" charset="2"/>
              <a:buNone/>
              <a:defRPr/>
            </a:pPr>
            <a:r>
              <a:rPr lang="en-GB" sz="8000" i="1">
                <a:solidFill>
                  <a:schemeClr val="accent4">
                    <a:lumMod val="60000"/>
                    <a:lumOff val="40000"/>
                  </a:schemeClr>
                </a:solidFill>
                <a:latin typeface="SassoonCRInfant" panose="02010503020300020003"/>
              </a:rPr>
              <a:t>The Kiss that Missed</a:t>
            </a:r>
          </a:p>
          <a:p>
            <a:pPr algn="ctr">
              <a:lnSpc>
                <a:spcPct val="90000"/>
              </a:lnSpc>
              <a:buNone/>
              <a:defRPr/>
            </a:pPr>
            <a:r>
              <a:rPr lang="en-GB" sz="8000">
                <a:latin typeface="SassoonCRInfant" panose="02010503020300020003"/>
              </a:rPr>
              <a:t>Non-fiction</a:t>
            </a:r>
            <a:r>
              <a:rPr lang="en-GB" sz="8000">
                <a:solidFill>
                  <a:schemeClr val="accent4">
                    <a:lumMod val="60000"/>
                    <a:lumOff val="40000"/>
                  </a:schemeClr>
                </a:solidFill>
                <a:latin typeface="SassoonCRInfant" panose="02010503020300020003"/>
              </a:rPr>
              <a:t> – Castles</a:t>
            </a:r>
          </a:p>
          <a:p>
            <a:pPr algn="ctr">
              <a:lnSpc>
                <a:spcPct val="90000"/>
              </a:lnSpc>
              <a:buNone/>
              <a:defRPr/>
            </a:pPr>
            <a:r>
              <a:rPr lang="en-GB" sz="8000">
                <a:latin typeface="SassoonCRInfant" panose="02010503020300020003"/>
              </a:rPr>
              <a:t>Maths </a:t>
            </a:r>
            <a:r>
              <a:rPr lang="en-GB" sz="8000">
                <a:solidFill>
                  <a:schemeClr val="accent4">
                    <a:lumMod val="40000"/>
                    <a:lumOff val="60000"/>
                  </a:schemeClr>
                </a:solidFill>
                <a:latin typeface="SassoonCRInfant" panose="02010503020300020003"/>
              </a:rPr>
              <a:t>– Place Value</a:t>
            </a:r>
          </a:p>
          <a:p>
            <a:pPr algn="ctr" eaLnBrk="1" hangingPunct="1">
              <a:lnSpc>
                <a:spcPct val="90000"/>
              </a:lnSpc>
              <a:buFont typeface="Wingdings" pitchFamily="2" charset="2"/>
              <a:buNone/>
              <a:defRPr/>
            </a:pPr>
            <a:r>
              <a:rPr lang="en-GB" sz="8000">
                <a:latin typeface="SassoonCRInfant" panose="02010503020300020003"/>
              </a:rPr>
              <a:t>Art</a:t>
            </a:r>
            <a:r>
              <a:rPr lang="en-GB" sz="8000">
                <a:solidFill>
                  <a:schemeClr val="accent4">
                    <a:lumMod val="60000"/>
                    <a:lumOff val="40000"/>
                  </a:schemeClr>
                </a:solidFill>
                <a:latin typeface="SassoonCRInfant" panose="02010503020300020003"/>
              </a:rPr>
              <a:t> – Picasso Portraits, Dragons</a:t>
            </a:r>
          </a:p>
          <a:p>
            <a:pPr algn="ctr" eaLnBrk="1" hangingPunct="1">
              <a:lnSpc>
                <a:spcPct val="90000"/>
              </a:lnSpc>
              <a:buFont typeface="Wingdings" pitchFamily="2" charset="2"/>
              <a:buNone/>
              <a:defRPr/>
            </a:pPr>
            <a:r>
              <a:rPr lang="en-GB" sz="8000">
                <a:latin typeface="SassoonCRInfant" panose="02010503020300020003"/>
              </a:rPr>
              <a:t>Geography</a:t>
            </a:r>
            <a:r>
              <a:rPr lang="en-GB" sz="8000">
                <a:solidFill>
                  <a:schemeClr val="accent4">
                    <a:lumMod val="60000"/>
                    <a:lumOff val="40000"/>
                  </a:schemeClr>
                </a:solidFill>
                <a:latin typeface="SassoonCRInfant" panose="02010503020300020003"/>
              </a:rPr>
              <a:t>  - Local area</a:t>
            </a:r>
          </a:p>
          <a:p>
            <a:pPr algn="ctr" eaLnBrk="1" hangingPunct="1">
              <a:lnSpc>
                <a:spcPct val="90000"/>
              </a:lnSpc>
              <a:buFont typeface="Wingdings" pitchFamily="2" charset="2"/>
              <a:buNone/>
              <a:defRPr/>
            </a:pPr>
            <a:r>
              <a:rPr lang="en-GB" sz="8000">
                <a:latin typeface="SassoonCRInfant" panose="02010503020300020003"/>
              </a:rPr>
              <a:t>History-</a:t>
            </a:r>
            <a:r>
              <a:rPr lang="en-GB" sz="8000">
                <a:solidFill>
                  <a:schemeClr val="accent4">
                    <a:lumMod val="60000"/>
                    <a:lumOff val="40000"/>
                  </a:schemeClr>
                </a:solidFill>
                <a:latin typeface="SassoonCRInfant" panose="02010503020300020003"/>
              </a:rPr>
              <a:t> </a:t>
            </a:r>
            <a:r>
              <a:rPr lang="en-GB" sz="8000">
                <a:solidFill>
                  <a:schemeClr val="accent4">
                    <a:lumMod val="40000"/>
                    <a:lumOff val="60000"/>
                  </a:schemeClr>
                </a:solidFill>
                <a:latin typeface="SassoonCRInfant" panose="02010503020300020003"/>
              </a:rPr>
              <a:t>Castles</a:t>
            </a:r>
          </a:p>
          <a:p>
            <a:pPr algn="ctr">
              <a:lnSpc>
                <a:spcPct val="90000"/>
              </a:lnSpc>
              <a:buNone/>
              <a:defRPr/>
            </a:pPr>
            <a:r>
              <a:rPr lang="en-GB" sz="8000">
                <a:latin typeface="SassoonCRInfant" panose="02010503020300020003"/>
              </a:rPr>
              <a:t>RE</a:t>
            </a:r>
            <a:r>
              <a:rPr lang="en-GB" sz="8000">
                <a:solidFill>
                  <a:schemeClr val="accent4">
                    <a:lumMod val="60000"/>
                    <a:lumOff val="40000"/>
                  </a:schemeClr>
                </a:solidFill>
                <a:latin typeface="SassoonCRInfant" panose="02010503020300020003"/>
              </a:rPr>
              <a:t> – The Creation Story </a:t>
            </a:r>
          </a:p>
          <a:p>
            <a:pPr algn="ctr" eaLnBrk="1" hangingPunct="1">
              <a:lnSpc>
                <a:spcPct val="90000"/>
              </a:lnSpc>
              <a:buFont typeface="Wingdings" pitchFamily="2" charset="2"/>
              <a:buNone/>
              <a:defRPr/>
            </a:pPr>
            <a:r>
              <a:rPr lang="en-GB" sz="8000">
                <a:latin typeface="SassoonCRInfant" panose="02010503020300020003"/>
              </a:rPr>
              <a:t>Science</a:t>
            </a:r>
            <a:r>
              <a:rPr lang="en-GB" sz="8000">
                <a:solidFill>
                  <a:schemeClr val="accent4">
                    <a:lumMod val="60000"/>
                    <a:lumOff val="40000"/>
                  </a:schemeClr>
                </a:solidFill>
                <a:latin typeface="SassoonCRInfant" panose="02010503020300020003"/>
              </a:rPr>
              <a:t> – Materials and their properties</a:t>
            </a:r>
          </a:p>
          <a:p>
            <a:pPr algn="ctr">
              <a:lnSpc>
                <a:spcPct val="90000"/>
              </a:lnSpc>
              <a:buNone/>
              <a:defRPr/>
            </a:pPr>
            <a:r>
              <a:rPr lang="en-GB" sz="8000">
                <a:latin typeface="SassoonCRInfant" panose="02010503020300020003"/>
              </a:rPr>
              <a:t>DT-</a:t>
            </a:r>
            <a:r>
              <a:rPr lang="en-GB" sz="8000">
                <a:solidFill>
                  <a:schemeClr val="accent4">
                    <a:lumMod val="60000"/>
                    <a:lumOff val="40000"/>
                  </a:schemeClr>
                </a:solidFill>
                <a:latin typeface="SassoonCRInfant" panose="02010503020300020003"/>
              </a:rPr>
              <a:t> </a:t>
            </a:r>
            <a:r>
              <a:rPr lang="en-US" sz="8000">
                <a:solidFill>
                  <a:schemeClr val="accent4">
                    <a:lumMod val="40000"/>
                    <a:lumOff val="60000"/>
                  </a:schemeClr>
                </a:solidFill>
                <a:latin typeface="SassoonCRInfant" panose="02010503020300020003"/>
              </a:rPr>
              <a:t>Mechanisms (Sliders and Levers) </a:t>
            </a:r>
          </a:p>
          <a:p>
            <a:pPr algn="ctr">
              <a:lnSpc>
                <a:spcPct val="90000"/>
              </a:lnSpc>
              <a:buNone/>
              <a:defRPr/>
            </a:pPr>
            <a:r>
              <a:rPr lang="en-US" sz="8000">
                <a:latin typeface="SassoonCRInfant" panose="02010503020300020003"/>
              </a:rPr>
              <a:t>ICT - </a:t>
            </a:r>
            <a:r>
              <a:rPr lang="en-US" sz="8000">
                <a:solidFill>
                  <a:schemeClr val="accent4">
                    <a:lumMod val="40000"/>
                    <a:lumOff val="60000"/>
                  </a:schemeClr>
                </a:solidFill>
                <a:latin typeface="SassoonCRInfant" panose="02010503020300020003"/>
              </a:rPr>
              <a:t>Programming – moving a robot</a:t>
            </a:r>
          </a:p>
          <a:p>
            <a:pPr marL="0" indent="0" algn="ctr">
              <a:buNone/>
            </a:pPr>
            <a:r>
              <a:rPr lang="en-US" sz="8000">
                <a:latin typeface="SassoonCRInfant" panose="02010503020300020003"/>
              </a:rPr>
              <a:t>Music-</a:t>
            </a:r>
            <a:r>
              <a:rPr lang="en-US" sz="8000">
                <a:solidFill>
                  <a:srgbClr val="CC00CC"/>
                </a:solidFill>
                <a:latin typeface="SassoonCRInfant" panose="02010503020300020003"/>
              </a:rPr>
              <a:t> </a:t>
            </a:r>
            <a:r>
              <a:rPr lang="en-US" sz="8000">
                <a:solidFill>
                  <a:schemeClr val="accent4">
                    <a:lumMod val="40000"/>
                    <a:lumOff val="60000"/>
                  </a:schemeClr>
                </a:solidFill>
                <a:latin typeface="SassoonCRInfant" panose="02010503020300020003"/>
              </a:rPr>
              <a:t>Musical Vocabulary</a:t>
            </a:r>
            <a:r>
              <a:rPr lang="en-GB" sz="8000">
                <a:solidFill>
                  <a:schemeClr val="accent4">
                    <a:lumMod val="40000"/>
                    <a:lumOff val="60000"/>
                  </a:schemeClr>
                </a:solidFill>
                <a:latin typeface="SassoonCRInfant" panose="02010503020300020003"/>
              </a:rPr>
              <a:t>/</a:t>
            </a:r>
            <a:r>
              <a:rPr lang="en-US" sz="8000">
                <a:solidFill>
                  <a:schemeClr val="accent4">
                    <a:lumMod val="40000"/>
                    <a:lumOff val="60000"/>
                  </a:schemeClr>
                </a:solidFill>
                <a:latin typeface="SassoonCRInfant" panose="02010503020300020003"/>
              </a:rPr>
              <a:t>Pulse and Rhythm</a:t>
            </a:r>
          </a:p>
          <a:p>
            <a:pPr marL="0" indent="0" algn="ctr">
              <a:buNone/>
            </a:pPr>
            <a:r>
              <a:rPr lang="en-US" sz="8000">
                <a:latin typeface="SassoonCRInfant" panose="02010503020300020003"/>
              </a:rPr>
              <a:t>PHSE- </a:t>
            </a:r>
            <a:r>
              <a:rPr lang="en-US" sz="8000">
                <a:solidFill>
                  <a:schemeClr val="accent4">
                    <a:lumMod val="40000"/>
                    <a:lumOff val="60000"/>
                  </a:schemeClr>
                </a:solidFill>
                <a:latin typeface="SassoonCRInfant" panose="02010503020300020003"/>
              </a:rPr>
              <a:t>Friendship and Bullying</a:t>
            </a:r>
          </a:p>
          <a:p>
            <a:pPr marL="0" indent="0" algn="ctr">
              <a:buNone/>
            </a:pPr>
            <a:endParaRPr lang="en-GB" sz="11200">
              <a:solidFill>
                <a:srgbClr val="CC00CC"/>
              </a:solidFill>
              <a:latin typeface="SassoonCRInfant" panose="02010503020300020003"/>
            </a:endParaRPr>
          </a:p>
          <a:p>
            <a:pPr algn="ctr">
              <a:lnSpc>
                <a:spcPct val="90000"/>
              </a:lnSpc>
              <a:buNone/>
              <a:defRPr/>
            </a:pPr>
            <a:endParaRPr lang="en-GB" sz="11200">
              <a:solidFill>
                <a:srgbClr val="CC00CC"/>
              </a:solidFill>
              <a:latin typeface="SassoonCRInfant" panose="02010503020300020003"/>
            </a:endParaRPr>
          </a:p>
          <a:p>
            <a:pPr algn="ctr">
              <a:lnSpc>
                <a:spcPct val="90000"/>
              </a:lnSpc>
              <a:buNone/>
              <a:defRPr/>
            </a:pPr>
            <a:endParaRPr lang="en-GB" sz="11200">
              <a:latin typeface="SassoonCRInfant" panose="02010503020300020003"/>
            </a:endParaRPr>
          </a:p>
          <a:p>
            <a:pPr algn="ctr" eaLnBrk="1" hangingPunct="1">
              <a:lnSpc>
                <a:spcPct val="90000"/>
              </a:lnSpc>
              <a:buFont typeface="Wingdings" pitchFamily="2" charset="2"/>
              <a:buNone/>
              <a:defRPr/>
            </a:pPr>
            <a:r>
              <a:rPr lang="en-GB" sz="11200">
                <a:solidFill>
                  <a:srgbClr val="FFFF00"/>
                </a:solidFill>
                <a:latin typeface="SassoonCRInfant" panose="02010503020300020003"/>
              </a:rPr>
              <a:t> </a:t>
            </a:r>
          </a:p>
          <a:p>
            <a:pPr algn="ctr" eaLnBrk="1" hangingPunct="1">
              <a:lnSpc>
                <a:spcPct val="90000"/>
              </a:lnSpc>
              <a:buFont typeface="Wingdings" pitchFamily="2" charset="2"/>
              <a:buNone/>
              <a:defRPr/>
            </a:pPr>
            <a:endParaRPr lang="en-GB" sz="3600">
              <a:solidFill>
                <a:srgbClr val="FFFF00"/>
              </a:solidFill>
              <a:latin typeface="Comic Sans MS"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algn="ctr" eaLnBrk="1" hangingPunct="1">
              <a:defRPr/>
            </a:pPr>
            <a:r>
              <a:rPr lang="en-GB">
                <a:latin typeface="Comic Sans MS" pitchFamily="66" charset="0"/>
              </a:rPr>
              <a:t>  </a:t>
            </a:r>
            <a:r>
              <a:rPr lang="en-GB">
                <a:latin typeface="SassoonCRInfant" pitchFamily="2" charset="0"/>
              </a:rPr>
              <a:t>Spring Term</a:t>
            </a:r>
          </a:p>
        </p:txBody>
      </p:sp>
      <p:sp>
        <p:nvSpPr>
          <p:cNvPr id="29699" name="Rectangle 3"/>
          <p:cNvSpPr>
            <a:spLocks noGrp="1" noChangeArrowheads="1"/>
          </p:cNvSpPr>
          <p:nvPr>
            <p:ph idx="1"/>
          </p:nvPr>
        </p:nvSpPr>
        <p:spPr>
          <a:xfrm>
            <a:off x="457200" y="1935480"/>
            <a:ext cx="8229600" cy="4517856"/>
          </a:xfrm>
        </p:spPr>
        <p:txBody>
          <a:bodyPr>
            <a:normAutofit fontScale="92500" lnSpcReduction="20000"/>
          </a:bodyPr>
          <a:lstStyle/>
          <a:p>
            <a:pPr algn="ctr" eaLnBrk="1" hangingPunct="1">
              <a:lnSpc>
                <a:spcPct val="90000"/>
              </a:lnSpc>
              <a:buFont typeface="Wingdings" pitchFamily="2" charset="2"/>
              <a:buNone/>
              <a:defRPr/>
            </a:pPr>
            <a:r>
              <a:rPr lang="en-GB" sz="2800">
                <a:latin typeface="SassoonCRInfant" pitchFamily="2" charset="0"/>
              </a:rPr>
              <a:t>Let’s Grow</a:t>
            </a:r>
          </a:p>
          <a:p>
            <a:pPr algn="ctr" eaLnBrk="1" hangingPunct="1">
              <a:lnSpc>
                <a:spcPct val="90000"/>
              </a:lnSpc>
              <a:buFont typeface="Wingdings" pitchFamily="2" charset="2"/>
              <a:buNone/>
              <a:defRPr/>
            </a:pPr>
            <a:r>
              <a:rPr lang="en-GB" sz="2400">
                <a:latin typeface="SassoonCRInfant" pitchFamily="2" charset="0"/>
              </a:rPr>
              <a:t>English</a:t>
            </a:r>
            <a:r>
              <a:rPr lang="en-GB" sz="2400">
                <a:solidFill>
                  <a:schemeClr val="accent4">
                    <a:lumMod val="40000"/>
                    <a:lumOff val="60000"/>
                  </a:schemeClr>
                </a:solidFill>
                <a:latin typeface="SassoonCRInfant" pitchFamily="2" charset="0"/>
              </a:rPr>
              <a:t> – Curious Quest </a:t>
            </a:r>
          </a:p>
          <a:p>
            <a:pPr algn="ctr" eaLnBrk="1" hangingPunct="1">
              <a:lnSpc>
                <a:spcPct val="90000"/>
              </a:lnSpc>
              <a:buFont typeface="Wingdings" pitchFamily="2" charset="2"/>
              <a:buNone/>
              <a:defRPr/>
            </a:pPr>
            <a:r>
              <a:rPr lang="en-GB" sz="2400">
                <a:latin typeface="SassoonCRInfant" panose="02010503020300020003"/>
              </a:rPr>
              <a:t>Fairy Tales </a:t>
            </a:r>
            <a:r>
              <a:rPr lang="en-GB" sz="2400">
                <a:solidFill>
                  <a:schemeClr val="accent4">
                    <a:lumMod val="40000"/>
                    <a:lumOff val="60000"/>
                  </a:schemeClr>
                </a:solidFill>
                <a:latin typeface="SassoonCRInfant" panose="02010503020300020003"/>
              </a:rPr>
              <a:t>–</a:t>
            </a:r>
            <a:r>
              <a:rPr lang="en-GB" sz="2400" i="1">
                <a:solidFill>
                  <a:schemeClr val="accent4">
                    <a:lumMod val="40000"/>
                    <a:lumOff val="60000"/>
                  </a:schemeClr>
                </a:solidFill>
                <a:latin typeface="SassoonCRInfant" panose="02010503020300020003"/>
              </a:rPr>
              <a:t>The Enormous Turnip, Jack and the Beanstalk</a:t>
            </a:r>
          </a:p>
          <a:p>
            <a:pPr algn="ctr">
              <a:lnSpc>
                <a:spcPct val="90000"/>
              </a:lnSpc>
              <a:buNone/>
              <a:defRPr/>
            </a:pPr>
            <a:r>
              <a:rPr lang="en-GB" sz="2400">
                <a:latin typeface="SassoonCRInfant" panose="02010503020300020003"/>
              </a:rPr>
              <a:t>Poetry</a:t>
            </a:r>
            <a:r>
              <a:rPr lang="en-GB" sz="2400">
                <a:solidFill>
                  <a:schemeClr val="accent4">
                    <a:lumMod val="60000"/>
                    <a:lumOff val="40000"/>
                  </a:schemeClr>
                </a:solidFill>
                <a:latin typeface="SassoonCRInfant" panose="02010503020300020003"/>
              </a:rPr>
              <a:t> </a:t>
            </a:r>
            <a:r>
              <a:rPr lang="en-GB" sz="2400">
                <a:solidFill>
                  <a:schemeClr val="accent4">
                    <a:lumMod val="40000"/>
                    <a:lumOff val="60000"/>
                  </a:schemeClr>
                </a:solidFill>
                <a:latin typeface="SassoonCRInfant" panose="02010503020300020003"/>
              </a:rPr>
              <a:t>– </a:t>
            </a:r>
            <a:r>
              <a:rPr lang="en-GB" sz="2400" i="1">
                <a:solidFill>
                  <a:schemeClr val="accent4">
                    <a:lumMod val="40000"/>
                    <a:lumOff val="60000"/>
                  </a:schemeClr>
                </a:solidFill>
                <a:latin typeface="SassoonCRInfant" panose="02010503020300020003"/>
              </a:rPr>
              <a:t>‘Out and About’  </a:t>
            </a:r>
            <a:r>
              <a:rPr lang="en-GB" sz="2400">
                <a:solidFill>
                  <a:schemeClr val="accent4">
                    <a:lumMod val="40000"/>
                    <a:lumOff val="60000"/>
                  </a:schemeClr>
                </a:solidFill>
                <a:latin typeface="SassoonCRInfant" panose="02010503020300020003"/>
              </a:rPr>
              <a:t>by Shirley Hughes </a:t>
            </a:r>
          </a:p>
          <a:p>
            <a:pPr algn="ctr">
              <a:lnSpc>
                <a:spcPct val="90000"/>
              </a:lnSpc>
              <a:buNone/>
              <a:defRPr/>
            </a:pPr>
            <a:r>
              <a:rPr lang="en-GB" sz="2400">
                <a:latin typeface="SassoonCRInfant" panose="02010503020300020003"/>
              </a:rPr>
              <a:t>Maths</a:t>
            </a:r>
            <a:r>
              <a:rPr lang="en-GB" sz="2400">
                <a:solidFill>
                  <a:schemeClr val="accent4">
                    <a:lumMod val="40000"/>
                    <a:lumOff val="60000"/>
                  </a:schemeClr>
                </a:solidFill>
                <a:latin typeface="SassoonCRInfant" panose="02010503020300020003"/>
              </a:rPr>
              <a:t> – Addition and Subtraction</a:t>
            </a:r>
          </a:p>
          <a:p>
            <a:pPr algn="ctr" eaLnBrk="1" hangingPunct="1">
              <a:lnSpc>
                <a:spcPct val="90000"/>
              </a:lnSpc>
              <a:buFont typeface="Wingdings" pitchFamily="2" charset="2"/>
              <a:buNone/>
              <a:defRPr/>
            </a:pPr>
            <a:r>
              <a:rPr lang="en-GB" sz="2400">
                <a:latin typeface="SassoonCRInfant" panose="02010503020300020003"/>
              </a:rPr>
              <a:t>DT/PE</a:t>
            </a:r>
            <a:r>
              <a:rPr lang="en-GB" sz="2400">
                <a:solidFill>
                  <a:schemeClr val="accent4">
                    <a:lumMod val="60000"/>
                    <a:lumOff val="40000"/>
                  </a:schemeClr>
                </a:solidFill>
                <a:latin typeface="SassoonCRInfant" panose="02010503020300020003"/>
              </a:rPr>
              <a:t> - </a:t>
            </a:r>
            <a:r>
              <a:rPr lang="en-GB" sz="2400">
                <a:solidFill>
                  <a:schemeClr val="accent4">
                    <a:lumMod val="40000"/>
                    <a:lumOff val="60000"/>
                  </a:schemeClr>
                </a:solidFill>
                <a:latin typeface="SassoonCRInfant" panose="02010503020300020003"/>
              </a:rPr>
              <a:t>Healthy living </a:t>
            </a:r>
          </a:p>
          <a:p>
            <a:pPr algn="ctr" eaLnBrk="1" hangingPunct="1">
              <a:lnSpc>
                <a:spcPct val="90000"/>
              </a:lnSpc>
              <a:buFont typeface="Wingdings" pitchFamily="2" charset="2"/>
              <a:buNone/>
              <a:defRPr/>
            </a:pPr>
            <a:r>
              <a:rPr lang="en-GB" sz="2400">
                <a:latin typeface="SassoonCRInfant" panose="02010503020300020003"/>
              </a:rPr>
              <a:t>History </a:t>
            </a:r>
            <a:r>
              <a:rPr lang="en-GB" sz="2400">
                <a:solidFill>
                  <a:schemeClr val="accent4">
                    <a:lumMod val="40000"/>
                    <a:lumOff val="60000"/>
                  </a:schemeClr>
                </a:solidFill>
                <a:latin typeface="SassoonCRInfant" panose="02010503020300020003"/>
              </a:rPr>
              <a:t>– Florence Nightingale/Mary Seacole </a:t>
            </a:r>
          </a:p>
          <a:p>
            <a:pPr algn="ctr" eaLnBrk="1" hangingPunct="1">
              <a:lnSpc>
                <a:spcPct val="90000"/>
              </a:lnSpc>
              <a:buFont typeface="Wingdings" pitchFamily="2" charset="2"/>
              <a:buNone/>
              <a:defRPr/>
            </a:pPr>
            <a:r>
              <a:rPr lang="en-GB" sz="2400">
                <a:latin typeface="SassoonCRInfant" panose="02010503020300020003"/>
              </a:rPr>
              <a:t>Science </a:t>
            </a:r>
            <a:r>
              <a:rPr lang="en-GB" sz="2400">
                <a:solidFill>
                  <a:schemeClr val="accent4">
                    <a:lumMod val="60000"/>
                    <a:lumOff val="40000"/>
                  </a:schemeClr>
                </a:solidFill>
                <a:latin typeface="SassoonCRInfant" panose="02010503020300020003"/>
              </a:rPr>
              <a:t> - </a:t>
            </a:r>
            <a:r>
              <a:rPr lang="en-GB" sz="2400">
                <a:solidFill>
                  <a:schemeClr val="accent4">
                    <a:lumMod val="40000"/>
                    <a:lumOff val="60000"/>
                  </a:schemeClr>
                </a:solidFill>
                <a:latin typeface="SassoonCRInfant" panose="02010503020300020003"/>
              </a:rPr>
              <a:t>Ourselves, animals and humans</a:t>
            </a:r>
          </a:p>
          <a:p>
            <a:pPr algn="ctr" eaLnBrk="1" hangingPunct="1">
              <a:lnSpc>
                <a:spcPct val="90000"/>
              </a:lnSpc>
              <a:buFont typeface="Wingdings" pitchFamily="2" charset="2"/>
              <a:buNone/>
              <a:defRPr/>
            </a:pPr>
            <a:r>
              <a:rPr lang="en-GB" sz="2400">
                <a:latin typeface="SassoonCRInfant" panose="02010503020300020003"/>
              </a:rPr>
              <a:t>Geography – </a:t>
            </a:r>
            <a:r>
              <a:rPr lang="en-GB" sz="2400">
                <a:solidFill>
                  <a:schemeClr val="accent4">
                    <a:lumMod val="40000"/>
                    <a:lumOff val="60000"/>
                  </a:schemeClr>
                </a:solidFill>
                <a:latin typeface="SassoonCRInfant" panose="02010503020300020003"/>
              </a:rPr>
              <a:t>Weather in UK</a:t>
            </a:r>
          </a:p>
          <a:p>
            <a:pPr algn="ctr" eaLnBrk="1" hangingPunct="1">
              <a:lnSpc>
                <a:spcPct val="90000"/>
              </a:lnSpc>
              <a:buFont typeface="Wingdings" pitchFamily="2" charset="2"/>
              <a:buNone/>
              <a:defRPr/>
            </a:pPr>
            <a:r>
              <a:rPr lang="en-GB" sz="2400">
                <a:latin typeface="SassoonCRInfant" panose="02010503020300020003"/>
              </a:rPr>
              <a:t>RE </a:t>
            </a:r>
            <a:r>
              <a:rPr lang="en-GB" sz="2400">
                <a:solidFill>
                  <a:schemeClr val="accent4">
                    <a:lumMod val="40000"/>
                    <a:lumOff val="60000"/>
                  </a:schemeClr>
                </a:solidFill>
                <a:latin typeface="SassoonCRInfant" panose="02010503020300020003"/>
              </a:rPr>
              <a:t>– What is God’s job? Why should we care for the world?</a:t>
            </a:r>
          </a:p>
          <a:p>
            <a:pPr algn="ctr" eaLnBrk="1" hangingPunct="1">
              <a:lnSpc>
                <a:spcPct val="90000"/>
              </a:lnSpc>
              <a:buFont typeface="Wingdings" pitchFamily="2" charset="2"/>
              <a:buNone/>
              <a:defRPr/>
            </a:pPr>
            <a:r>
              <a:rPr lang="en-GB" sz="2400">
                <a:latin typeface="SassoonCRInfant" panose="02010503020300020003"/>
              </a:rPr>
              <a:t>Art-</a:t>
            </a:r>
            <a:r>
              <a:rPr lang="en-GB" sz="2400">
                <a:solidFill>
                  <a:srgbClr val="CC00CC"/>
                </a:solidFill>
                <a:latin typeface="SassoonCRInfant" panose="02010503020300020003"/>
              </a:rPr>
              <a:t> </a:t>
            </a:r>
            <a:r>
              <a:rPr lang="en-GB" sz="2400">
                <a:solidFill>
                  <a:schemeClr val="accent4">
                    <a:lumMod val="40000"/>
                    <a:lumOff val="60000"/>
                  </a:schemeClr>
                </a:solidFill>
                <a:latin typeface="SassoonCRInfant" panose="02010503020300020003"/>
              </a:rPr>
              <a:t>Orla Kiely / Lucy Rei</a:t>
            </a:r>
          </a:p>
          <a:p>
            <a:pPr marL="0" indent="0" algn="ctr">
              <a:buNone/>
            </a:pPr>
            <a:r>
              <a:rPr lang="en-GB" sz="2400">
                <a:latin typeface="SassoonCRInfant" panose="02010503020300020003"/>
              </a:rPr>
              <a:t>ICT- </a:t>
            </a:r>
            <a:r>
              <a:rPr lang="en-US" sz="2400">
                <a:solidFill>
                  <a:schemeClr val="accent4">
                    <a:lumMod val="40000"/>
                    <a:lumOff val="60000"/>
                  </a:schemeClr>
                </a:solidFill>
                <a:latin typeface="SassoonCRInfant" panose="02010503020300020003"/>
              </a:rPr>
              <a:t>Technology around us </a:t>
            </a:r>
          </a:p>
          <a:p>
            <a:pPr marL="0" indent="0" algn="ctr">
              <a:buNone/>
            </a:pPr>
            <a:r>
              <a:rPr lang="en-US" sz="2400">
                <a:latin typeface="SassoonCRInfant" panose="02010503020300020003"/>
              </a:rPr>
              <a:t>Music </a:t>
            </a:r>
            <a:r>
              <a:rPr lang="en-US" sz="2400">
                <a:solidFill>
                  <a:srgbClr val="CC00CC"/>
                </a:solidFill>
                <a:latin typeface="SassoonCRInfant" panose="02010503020300020003"/>
              </a:rPr>
              <a:t>- </a:t>
            </a:r>
            <a:r>
              <a:rPr lang="en-US" sz="2400">
                <a:solidFill>
                  <a:schemeClr val="accent4">
                    <a:lumMod val="40000"/>
                    <a:lumOff val="60000"/>
                  </a:schemeClr>
                </a:solidFill>
                <a:latin typeface="SassoonCRInfant" panose="02010503020300020003"/>
              </a:rPr>
              <a:t>Dynamics and Tempo</a:t>
            </a:r>
            <a:r>
              <a:rPr lang="en-GB" sz="2400">
                <a:solidFill>
                  <a:schemeClr val="accent4">
                    <a:lumMod val="40000"/>
                    <a:lumOff val="60000"/>
                  </a:schemeClr>
                </a:solidFill>
                <a:latin typeface="SassoonCRInfant" panose="02010503020300020003"/>
              </a:rPr>
              <a:t> </a:t>
            </a:r>
            <a:r>
              <a:rPr lang="en-US" sz="2400">
                <a:solidFill>
                  <a:schemeClr val="accent4">
                    <a:lumMod val="40000"/>
                    <a:lumOff val="60000"/>
                  </a:schemeClr>
                </a:solidFill>
                <a:latin typeface="SassoonCRInfant" panose="02010503020300020003"/>
              </a:rPr>
              <a:t>Timbre and rhythmic patterns</a:t>
            </a:r>
          </a:p>
          <a:p>
            <a:pPr marL="0" indent="0" algn="ctr">
              <a:buNone/>
            </a:pPr>
            <a:r>
              <a:rPr lang="en-US" sz="2400">
                <a:latin typeface="SassoonCRInfant" panose="02010503020300020003"/>
              </a:rPr>
              <a:t>PHSE – </a:t>
            </a:r>
            <a:r>
              <a:rPr lang="en-US" sz="2400">
                <a:solidFill>
                  <a:srgbClr val="CC00CC"/>
                </a:solidFill>
                <a:latin typeface="SassoonCRInfant" panose="02010503020300020003"/>
              </a:rPr>
              <a:t>Celebrating me, you and our families/ Safety at home</a:t>
            </a:r>
            <a:endParaRPr lang="en-GB" sz="2400">
              <a:solidFill>
                <a:srgbClr val="CC00CC"/>
              </a:solidFill>
              <a:latin typeface="SassoonCRInfant" panose="02010503020300020003"/>
            </a:endParaRPr>
          </a:p>
          <a:p>
            <a:pPr algn="ctr" eaLnBrk="1" hangingPunct="1">
              <a:lnSpc>
                <a:spcPct val="90000"/>
              </a:lnSpc>
              <a:buFont typeface="Wingdings" pitchFamily="2" charset="2"/>
              <a:buNone/>
              <a:defRPr/>
            </a:pPr>
            <a:endParaRPr lang="en-GB" sz="3800">
              <a:latin typeface="SassoonCRInfant" pitchFamily="2" charset="0"/>
            </a:endParaRPr>
          </a:p>
          <a:p>
            <a:pPr algn="ctr" eaLnBrk="1" hangingPunct="1">
              <a:lnSpc>
                <a:spcPct val="90000"/>
              </a:lnSpc>
              <a:buFont typeface="Wingdings" pitchFamily="2" charset="2"/>
              <a:buNone/>
              <a:defRPr/>
            </a:pPr>
            <a:endParaRPr lang="en-GB" sz="3200">
              <a:solidFill>
                <a:schemeClr val="accent4">
                  <a:lumMod val="60000"/>
                  <a:lumOff val="40000"/>
                </a:schemeClr>
              </a:solidFill>
              <a:latin typeface="SassoonCRInfant"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79512" y="764704"/>
            <a:ext cx="8229600" cy="1143000"/>
          </a:xfrm>
        </p:spPr>
        <p:txBody>
          <a:bodyPr/>
          <a:lstStyle/>
          <a:p>
            <a:pPr algn="ctr" eaLnBrk="1" hangingPunct="1">
              <a:defRPr/>
            </a:pPr>
            <a:r>
              <a:rPr lang="en-GB">
                <a:latin typeface="Comic Sans MS" pitchFamily="66" charset="0"/>
              </a:rPr>
              <a:t>     </a:t>
            </a:r>
            <a:r>
              <a:rPr lang="en-GB">
                <a:latin typeface="SassoonCRInfant" pitchFamily="2" charset="0"/>
              </a:rPr>
              <a:t>Summer Term</a:t>
            </a:r>
          </a:p>
        </p:txBody>
      </p:sp>
      <p:sp>
        <p:nvSpPr>
          <p:cNvPr id="37891" name="Rectangle 3"/>
          <p:cNvSpPr>
            <a:spLocks noGrp="1" noChangeArrowheads="1"/>
          </p:cNvSpPr>
          <p:nvPr>
            <p:ph idx="1"/>
          </p:nvPr>
        </p:nvSpPr>
        <p:spPr>
          <a:xfrm>
            <a:off x="467544" y="1894058"/>
            <a:ext cx="8229600" cy="4703293"/>
          </a:xfrm>
        </p:spPr>
        <p:txBody>
          <a:bodyPr>
            <a:normAutofit lnSpcReduction="10000"/>
          </a:bodyPr>
          <a:lstStyle/>
          <a:p>
            <a:pPr algn="ctr" eaLnBrk="1" hangingPunct="1">
              <a:buFont typeface="Wingdings" pitchFamily="2" charset="2"/>
              <a:buNone/>
              <a:defRPr/>
            </a:pPr>
            <a:r>
              <a:rPr lang="en-GB" sz="2000">
                <a:latin typeface="SassoonCRInfant" panose="02010503020300020003"/>
              </a:rPr>
              <a:t>Oh, What a Wonderful World!</a:t>
            </a:r>
          </a:p>
          <a:p>
            <a:pPr algn="ctr" eaLnBrk="1" hangingPunct="1">
              <a:buFont typeface="Wingdings" pitchFamily="2" charset="2"/>
              <a:buNone/>
              <a:defRPr/>
            </a:pPr>
            <a:r>
              <a:rPr lang="en-GB" sz="2000">
                <a:latin typeface="SassoonCRInfant" panose="02010503020300020003"/>
              </a:rPr>
              <a:t>English- Curious Quest</a:t>
            </a:r>
          </a:p>
          <a:p>
            <a:pPr algn="ctr" eaLnBrk="1" hangingPunct="1">
              <a:buFont typeface="Wingdings" pitchFamily="2" charset="2"/>
              <a:buNone/>
              <a:defRPr/>
            </a:pPr>
            <a:r>
              <a:rPr lang="en-GB" sz="2000">
                <a:latin typeface="SassoonCRInfant" panose="02010503020300020003"/>
              </a:rPr>
              <a:t>Stories</a:t>
            </a:r>
            <a:r>
              <a:rPr lang="en-GB" sz="2000" i="1">
                <a:solidFill>
                  <a:schemeClr val="accent4">
                    <a:lumMod val="60000"/>
                    <a:lumOff val="40000"/>
                  </a:schemeClr>
                </a:solidFill>
                <a:latin typeface="SassoonCRInfant" panose="02010503020300020003"/>
              </a:rPr>
              <a:t> </a:t>
            </a:r>
            <a:r>
              <a:rPr lang="en-GB" sz="2000" i="1">
                <a:solidFill>
                  <a:schemeClr val="accent4">
                    <a:lumMod val="40000"/>
                    <a:lumOff val="60000"/>
                  </a:schemeClr>
                </a:solidFill>
                <a:latin typeface="SassoonCRInfant" panose="02010503020300020003"/>
              </a:rPr>
              <a:t>– The Snail and the Whale</a:t>
            </a:r>
          </a:p>
          <a:p>
            <a:pPr algn="ctr" eaLnBrk="1" hangingPunct="1">
              <a:buFont typeface="Wingdings" pitchFamily="2" charset="2"/>
              <a:buNone/>
              <a:defRPr/>
            </a:pPr>
            <a:r>
              <a:rPr lang="en-GB" sz="2000" i="1">
                <a:solidFill>
                  <a:schemeClr val="accent4">
                    <a:lumMod val="40000"/>
                    <a:lumOff val="60000"/>
                  </a:schemeClr>
                </a:solidFill>
                <a:latin typeface="SassoonCRInfant" panose="02010503020300020003"/>
              </a:rPr>
              <a:t>Katie in London</a:t>
            </a:r>
          </a:p>
          <a:p>
            <a:pPr algn="ctr" eaLnBrk="1" hangingPunct="1">
              <a:buFont typeface="Wingdings" pitchFamily="2" charset="2"/>
              <a:buNone/>
              <a:defRPr/>
            </a:pPr>
            <a:r>
              <a:rPr lang="en-GB" sz="2000">
                <a:latin typeface="SassoonCRInfant" panose="02010503020300020003"/>
              </a:rPr>
              <a:t>Maths-</a:t>
            </a:r>
            <a:r>
              <a:rPr lang="en-GB" sz="2000">
                <a:solidFill>
                  <a:schemeClr val="accent4">
                    <a:lumMod val="40000"/>
                    <a:lumOff val="60000"/>
                  </a:schemeClr>
                </a:solidFill>
                <a:latin typeface="SassoonCRInfant" panose="02010503020300020003"/>
              </a:rPr>
              <a:t> factions, multiplication and division </a:t>
            </a:r>
          </a:p>
          <a:p>
            <a:pPr algn="ctr" eaLnBrk="1" hangingPunct="1">
              <a:buFont typeface="Wingdings" pitchFamily="2" charset="2"/>
              <a:buNone/>
              <a:defRPr/>
            </a:pPr>
            <a:r>
              <a:rPr lang="en-GB" sz="2000">
                <a:latin typeface="SassoonCRInfant" panose="02010503020300020003"/>
              </a:rPr>
              <a:t>Geography</a:t>
            </a:r>
            <a:r>
              <a:rPr lang="en-GB" sz="2000">
                <a:solidFill>
                  <a:schemeClr val="accent4">
                    <a:lumMod val="60000"/>
                    <a:lumOff val="40000"/>
                  </a:schemeClr>
                </a:solidFill>
                <a:latin typeface="SassoonCRInfant" panose="02010503020300020003"/>
              </a:rPr>
              <a:t> </a:t>
            </a:r>
            <a:r>
              <a:rPr lang="en-GB" sz="2000">
                <a:solidFill>
                  <a:schemeClr val="accent4">
                    <a:lumMod val="40000"/>
                    <a:lumOff val="60000"/>
                  </a:schemeClr>
                </a:solidFill>
                <a:latin typeface="SassoonCRInfant" panose="02010503020300020003"/>
              </a:rPr>
              <a:t>– What is it like to live by the coast?</a:t>
            </a:r>
          </a:p>
          <a:p>
            <a:pPr algn="ctr" eaLnBrk="1" hangingPunct="1">
              <a:buFont typeface="Wingdings" pitchFamily="2" charset="2"/>
              <a:buNone/>
              <a:defRPr/>
            </a:pPr>
            <a:r>
              <a:rPr lang="en-GB" sz="2000">
                <a:latin typeface="SassoonCRInfant" panose="02010503020300020003"/>
              </a:rPr>
              <a:t>History/DT</a:t>
            </a:r>
            <a:r>
              <a:rPr lang="en-GB" sz="2000">
                <a:solidFill>
                  <a:schemeClr val="accent4">
                    <a:lumMod val="60000"/>
                    <a:lumOff val="40000"/>
                  </a:schemeClr>
                </a:solidFill>
                <a:latin typeface="SassoonCRInfant" panose="02010503020300020003"/>
              </a:rPr>
              <a:t> </a:t>
            </a:r>
            <a:r>
              <a:rPr lang="en-GB" sz="2000">
                <a:solidFill>
                  <a:schemeClr val="accent4">
                    <a:lumMod val="40000"/>
                    <a:lumOff val="60000"/>
                  </a:schemeClr>
                </a:solidFill>
                <a:latin typeface="SassoonCRInfant" panose="02010503020300020003"/>
              </a:rPr>
              <a:t>– Seaside holidays in the past / Piers</a:t>
            </a:r>
          </a:p>
          <a:p>
            <a:pPr algn="ctr" eaLnBrk="1" hangingPunct="1">
              <a:buFont typeface="Wingdings" pitchFamily="2" charset="2"/>
              <a:buNone/>
              <a:defRPr/>
            </a:pPr>
            <a:r>
              <a:rPr lang="en-GB" sz="2000">
                <a:latin typeface="SassoonCRInfant" panose="02010503020300020003"/>
              </a:rPr>
              <a:t>Science</a:t>
            </a:r>
            <a:r>
              <a:rPr lang="en-GB" sz="2000">
                <a:solidFill>
                  <a:schemeClr val="accent4">
                    <a:lumMod val="60000"/>
                    <a:lumOff val="40000"/>
                  </a:schemeClr>
                </a:solidFill>
                <a:latin typeface="SassoonCRInfant" panose="02010503020300020003"/>
              </a:rPr>
              <a:t> </a:t>
            </a:r>
            <a:r>
              <a:rPr lang="en-GB" sz="2000">
                <a:solidFill>
                  <a:schemeClr val="accent4">
                    <a:lumMod val="40000"/>
                    <a:lumOff val="60000"/>
                  </a:schemeClr>
                </a:solidFill>
                <a:latin typeface="SassoonCRInfant" panose="02010503020300020003"/>
              </a:rPr>
              <a:t>– Seasonal changes, plants</a:t>
            </a:r>
          </a:p>
          <a:p>
            <a:pPr algn="ctr" eaLnBrk="1" hangingPunct="1">
              <a:buFont typeface="Wingdings" pitchFamily="2" charset="2"/>
              <a:buNone/>
              <a:defRPr/>
            </a:pPr>
            <a:r>
              <a:rPr lang="en-GB" sz="2000">
                <a:latin typeface="SassoonCRInfant" panose="02010503020300020003"/>
              </a:rPr>
              <a:t>RE</a:t>
            </a:r>
            <a:r>
              <a:rPr lang="en-GB" sz="2000">
                <a:solidFill>
                  <a:schemeClr val="accent4">
                    <a:lumMod val="40000"/>
                    <a:lumOff val="60000"/>
                  </a:schemeClr>
                </a:solidFill>
                <a:latin typeface="SassoonCRInfant" panose="02010503020300020003"/>
              </a:rPr>
              <a:t>-</a:t>
            </a:r>
            <a:r>
              <a:rPr lang="en-GB" sz="2000">
                <a:latin typeface="SassoonCRInfant" panose="02010503020300020003"/>
              </a:rPr>
              <a:t> </a:t>
            </a:r>
            <a:r>
              <a:rPr lang="en-GB" sz="2000">
                <a:solidFill>
                  <a:schemeClr val="accent4">
                    <a:lumMod val="40000"/>
                    <a:lumOff val="60000"/>
                  </a:schemeClr>
                </a:solidFill>
                <a:latin typeface="SassoonCRInfant" panose="02010503020300020003"/>
              </a:rPr>
              <a:t>How do we know new babies are special? Why should we care for others?</a:t>
            </a:r>
          </a:p>
          <a:p>
            <a:pPr algn="ctr" eaLnBrk="1" hangingPunct="1">
              <a:buFont typeface="Wingdings" pitchFamily="2" charset="2"/>
              <a:buNone/>
              <a:defRPr/>
            </a:pPr>
            <a:r>
              <a:rPr lang="en-GB" sz="2000">
                <a:latin typeface="SassoonCRInfant" panose="02010503020300020003"/>
              </a:rPr>
              <a:t>Art-</a:t>
            </a:r>
            <a:r>
              <a:rPr lang="en-GB" sz="2000">
                <a:solidFill>
                  <a:schemeClr val="accent4">
                    <a:lumMod val="40000"/>
                    <a:lumOff val="60000"/>
                  </a:schemeClr>
                </a:solidFill>
                <a:latin typeface="SassoonCRInfant" panose="02010503020300020003"/>
              </a:rPr>
              <a:t>Zaria Forman and Bridget Riley / Kurt Jackson</a:t>
            </a:r>
          </a:p>
          <a:p>
            <a:pPr marL="0" indent="0" algn="ctr">
              <a:buNone/>
            </a:pPr>
            <a:r>
              <a:rPr lang="en-GB" sz="2000">
                <a:latin typeface="SassoonCRInfant" panose="02010503020300020003"/>
              </a:rPr>
              <a:t>ICT </a:t>
            </a:r>
            <a:r>
              <a:rPr lang="en-GB" sz="2000">
                <a:solidFill>
                  <a:schemeClr val="accent4">
                    <a:lumMod val="40000"/>
                    <a:lumOff val="60000"/>
                  </a:schemeClr>
                </a:solidFill>
                <a:latin typeface="SassoonCRInfant" panose="02010503020300020003"/>
              </a:rPr>
              <a:t>- </a:t>
            </a:r>
            <a:r>
              <a:rPr lang="en-US" sz="2000">
                <a:solidFill>
                  <a:schemeClr val="accent4">
                    <a:lumMod val="40000"/>
                    <a:lumOff val="60000"/>
                  </a:schemeClr>
                </a:solidFill>
                <a:latin typeface="SassoonCRInfant" panose="02010503020300020003"/>
              </a:rPr>
              <a:t>Digital Writing </a:t>
            </a:r>
            <a:r>
              <a:rPr lang="en-GB" sz="2000">
                <a:solidFill>
                  <a:schemeClr val="accent4">
                    <a:lumMod val="40000"/>
                    <a:lumOff val="60000"/>
                  </a:schemeClr>
                </a:solidFill>
                <a:latin typeface="SassoonCRInfant" panose="02010503020300020003"/>
              </a:rPr>
              <a:t>/</a:t>
            </a:r>
            <a:r>
              <a:rPr lang="en-US" sz="2000">
                <a:solidFill>
                  <a:schemeClr val="accent4">
                    <a:lumMod val="40000"/>
                    <a:lumOff val="60000"/>
                  </a:schemeClr>
                </a:solidFill>
                <a:latin typeface="SassoonCRInfant" panose="02010503020300020003"/>
              </a:rPr>
              <a:t>Grouping Data</a:t>
            </a:r>
          </a:p>
          <a:p>
            <a:pPr marL="0" indent="0" algn="ctr">
              <a:buNone/>
            </a:pPr>
            <a:r>
              <a:rPr lang="en-GB" sz="2000">
                <a:latin typeface="SassoonCRInfant" panose="02010503020300020003"/>
              </a:rPr>
              <a:t>Music-</a:t>
            </a:r>
            <a:r>
              <a:rPr lang="en-US" sz="2000">
                <a:solidFill>
                  <a:schemeClr val="accent4">
                    <a:lumMod val="40000"/>
                    <a:lumOff val="60000"/>
                  </a:schemeClr>
                </a:solidFill>
                <a:latin typeface="SassoonCRInfant" panose="02010503020300020003"/>
              </a:rPr>
              <a:t>Pitch and tempo</a:t>
            </a:r>
            <a:r>
              <a:rPr lang="en-GB" sz="2000">
                <a:solidFill>
                  <a:schemeClr val="accent4">
                    <a:lumMod val="40000"/>
                    <a:lumOff val="60000"/>
                  </a:schemeClr>
                </a:solidFill>
                <a:latin typeface="SassoonCRInfant" panose="02010503020300020003"/>
              </a:rPr>
              <a:t> / </a:t>
            </a:r>
            <a:r>
              <a:rPr lang="en-US" sz="2000">
                <a:solidFill>
                  <a:schemeClr val="accent4">
                    <a:lumMod val="40000"/>
                    <a:lumOff val="60000"/>
                  </a:schemeClr>
                </a:solidFill>
                <a:latin typeface="SassoonCRInfant" panose="02010503020300020003"/>
              </a:rPr>
              <a:t>Vocal and body sounds</a:t>
            </a:r>
            <a:endParaRPr lang="en-GB" sz="2000">
              <a:solidFill>
                <a:schemeClr val="accent4">
                  <a:lumMod val="40000"/>
                  <a:lumOff val="60000"/>
                </a:schemeClr>
              </a:solidFill>
              <a:latin typeface="SassoonCRInfant" panose="02010503020300020003"/>
            </a:endParaRPr>
          </a:p>
          <a:p>
            <a:pPr marL="0" indent="0" algn="ctr">
              <a:buNone/>
            </a:pPr>
            <a:r>
              <a:rPr lang="en-GB" sz="2000">
                <a:latin typeface="SassoonCRInfant" panose="02010503020300020003"/>
              </a:rPr>
              <a:t>PSHE- </a:t>
            </a:r>
            <a:r>
              <a:rPr lang="en-GB" sz="2000">
                <a:solidFill>
                  <a:srgbClr val="CC00CC"/>
                </a:solidFill>
                <a:latin typeface="SassoonCRInfant" panose="02010503020300020003"/>
              </a:rPr>
              <a:t>Being healthy/Showing kindness to ourselves and others</a:t>
            </a:r>
          </a:p>
          <a:p>
            <a:pPr algn="ctr" eaLnBrk="1" hangingPunct="1">
              <a:buFont typeface="Wingdings" pitchFamily="2" charset="2"/>
              <a:buNone/>
              <a:defRPr/>
            </a:pPr>
            <a:endParaRPr lang="en-GB" sz="3200">
              <a:latin typeface="SassoonCRInfant" pitchFamily="2" charset="0"/>
            </a:endParaRPr>
          </a:p>
          <a:p>
            <a:pPr algn="ctr" eaLnBrk="1" hangingPunct="1">
              <a:buFont typeface="Wingdings" pitchFamily="2" charset="2"/>
              <a:buNone/>
              <a:defRPr/>
            </a:pPr>
            <a:endParaRPr lang="en-GB" sz="3600">
              <a:solidFill>
                <a:srgbClr val="CC00CC"/>
              </a:solidFill>
              <a:latin typeface="SassoonCRInfant"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84699-0D17-5D76-FDE4-6846F7228A93}"/>
              </a:ext>
            </a:extLst>
          </p:cNvPr>
          <p:cNvSpPr>
            <a:spLocks noGrp="1"/>
          </p:cNvSpPr>
          <p:nvPr>
            <p:ph type="title"/>
          </p:nvPr>
        </p:nvSpPr>
        <p:spPr/>
        <p:txBody>
          <a:bodyPr>
            <a:normAutofit fontScale="90000"/>
          </a:bodyPr>
          <a:lstStyle/>
          <a:p>
            <a:r>
              <a:rPr lang="en-GB"/>
              <a:t>Expectations for Holbrook Children</a:t>
            </a:r>
            <a:endParaRPr lang="en-GB" b="1"/>
          </a:p>
        </p:txBody>
      </p:sp>
      <p:pic>
        <p:nvPicPr>
          <p:cNvPr id="1026" name="Picture 2" descr="Picture">
            <a:extLst>
              <a:ext uri="{FF2B5EF4-FFF2-40B4-BE49-F238E27FC236}">
                <a16:creationId xmlns:a16="http://schemas.microsoft.com/office/drawing/2014/main" id="{C0289B87-79FA-CB8D-75F2-2E27A93E2D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9130" y="1922727"/>
            <a:ext cx="3028950" cy="4543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icture">
            <a:extLst>
              <a:ext uri="{FF2B5EF4-FFF2-40B4-BE49-F238E27FC236}">
                <a16:creationId xmlns:a16="http://schemas.microsoft.com/office/drawing/2014/main" id="{1EC79D2A-13B7-5503-1153-E7971F21D8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5920" y="1944585"/>
            <a:ext cx="3028950" cy="4543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55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80528" y="925104"/>
            <a:ext cx="8229600" cy="1010376"/>
          </a:xfrm>
        </p:spPr>
        <p:txBody>
          <a:bodyPr/>
          <a:lstStyle/>
          <a:p>
            <a:pPr algn="ctr" eaLnBrk="1" hangingPunct="1">
              <a:defRPr/>
            </a:pPr>
            <a:r>
              <a:rPr lang="en-GB">
                <a:solidFill>
                  <a:schemeClr val="tx1">
                    <a:lumMod val="50000"/>
                    <a:lumOff val="50000"/>
                  </a:schemeClr>
                </a:solidFill>
                <a:latin typeface="SassoonCRInfant" pitchFamily="2" charset="0"/>
              </a:rPr>
              <a:t>Year Group Expectations</a:t>
            </a:r>
          </a:p>
        </p:txBody>
      </p:sp>
      <p:sp>
        <p:nvSpPr>
          <p:cNvPr id="38915" name="Rectangle 3"/>
          <p:cNvSpPr>
            <a:spLocks noGrp="1" noChangeArrowheads="1"/>
          </p:cNvSpPr>
          <p:nvPr>
            <p:ph idx="1"/>
          </p:nvPr>
        </p:nvSpPr>
        <p:spPr>
          <a:xfrm>
            <a:off x="457200" y="1935480"/>
            <a:ext cx="8229600" cy="4661872"/>
          </a:xfrm>
        </p:spPr>
        <p:txBody>
          <a:bodyPr>
            <a:normAutofit/>
          </a:bodyPr>
          <a:lstStyle/>
          <a:p>
            <a:pPr eaLnBrk="1" hangingPunct="1">
              <a:defRPr/>
            </a:pPr>
            <a:r>
              <a:rPr lang="en-GB" sz="2800">
                <a:solidFill>
                  <a:schemeClr val="accent4">
                    <a:lumMod val="60000"/>
                    <a:lumOff val="40000"/>
                  </a:schemeClr>
                </a:solidFill>
                <a:latin typeface="SassoonCRInfant" pitchFamily="2" charset="0"/>
              </a:rPr>
              <a:t>Developing independence in all areas </a:t>
            </a:r>
          </a:p>
          <a:p>
            <a:pPr eaLnBrk="1" hangingPunct="1">
              <a:defRPr/>
            </a:pPr>
            <a:r>
              <a:rPr lang="en-GB" sz="2800">
                <a:solidFill>
                  <a:schemeClr val="accent4">
                    <a:lumMod val="60000"/>
                    <a:lumOff val="40000"/>
                  </a:schemeClr>
                </a:solidFill>
                <a:latin typeface="SassoonCRInfant" pitchFamily="2" charset="0"/>
              </a:rPr>
              <a:t>Whole class inputs for teaching</a:t>
            </a:r>
          </a:p>
          <a:p>
            <a:pPr eaLnBrk="1" hangingPunct="1">
              <a:defRPr/>
            </a:pPr>
            <a:r>
              <a:rPr lang="en-GB" sz="2800">
                <a:solidFill>
                  <a:schemeClr val="accent4">
                    <a:lumMod val="60000"/>
                    <a:lumOff val="40000"/>
                  </a:schemeClr>
                </a:solidFill>
                <a:latin typeface="SassoonCRInfant" pitchFamily="2" charset="0"/>
              </a:rPr>
              <a:t>Building up independent work as the children are ready</a:t>
            </a:r>
          </a:p>
          <a:p>
            <a:pPr eaLnBrk="1" hangingPunct="1">
              <a:defRPr/>
            </a:pPr>
            <a:r>
              <a:rPr lang="en-GB" sz="2800">
                <a:solidFill>
                  <a:schemeClr val="accent4">
                    <a:lumMod val="60000"/>
                    <a:lumOff val="40000"/>
                  </a:schemeClr>
                </a:solidFill>
                <a:latin typeface="SassoonCRInfant" pitchFamily="2" charset="0"/>
              </a:rPr>
              <a:t>Challenge time </a:t>
            </a:r>
          </a:p>
          <a:p>
            <a:pPr eaLnBrk="1" hangingPunct="1">
              <a:defRPr/>
            </a:pPr>
            <a:r>
              <a:rPr lang="en-GB" sz="2800">
                <a:solidFill>
                  <a:schemeClr val="accent4">
                    <a:lumMod val="60000"/>
                    <a:lumOff val="40000"/>
                  </a:schemeClr>
                </a:solidFill>
                <a:latin typeface="SassoonCRInfant" pitchFamily="2" charset="0"/>
              </a:rPr>
              <a:t>Encouragement at home – home learning </a:t>
            </a:r>
          </a:p>
          <a:p>
            <a:pPr eaLnBrk="1" hangingPunct="1">
              <a:defRPr/>
            </a:pPr>
            <a:r>
              <a:rPr lang="en-GB" sz="2800">
                <a:solidFill>
                  <a:schemeClr val="accent4">
                    <a:lumMod val="60000"/>
                    <a:lumOff val="40000"/>
                  </a:schemeClr>
                </a:solidFill>
                <a:latin typeface="SassoonCRInfant" pitchFamily="2" charset="0"/>
              </a:rPr>
              <a:t>Importance of grasping basic skills in maths and English</a:t>
            </a:r>
          </a:p>
          <a:p>
            <a:pPr eaLnBrk="1" hangingPunct="1">
              <a:defRPr/>
            </a:pPr>
            <a:r>
              <a:rPr lang="en-GB" sz="2800">
                <a:solidFill>
                  <a:schemeClr val="accent4">
                    <a:lumMod val="60000"/>
                    <a:lumOff val="40000"/>
                  </a:schemeClr>
                </a:solidFill>
                <a:latin typeface="SassoonCRInfant" pitchFamily="2" charset="0"/>
              </a:rPr>
              <a:t>Growth Mind-set </a:t>
            </a:r>
          </a:p>
          <a:p>
            <a:pPr marL="0" indent="0" eaLnBrk="1" hangingPunct="1">
              <a:buNone/>
              <a:defRPr/>
            </a:pPr>
            <a:endParaRPr lang="en-GB" sz="2800">
              <a:solidFill>
                <a:srgbClr val="7030A0"/>
              </a:solidFill>
              <a:latin typeface="SassoonCRInfant" pitchFamily="2" charset="0"/>
            </a:endParaRPr>
          </a:p>
          <a:p>
            <a:pPr eaLnBrk="1" hangingPunct="1">
              <a:buFont typeface="Wingdings" pitchFamily="2" charset="2"/>
              <a:buNone/>
              <a:defRPr/>
            </a:pPr>
            <a:endParaRPr lang="en-GB">
              <a:solidFill>
                <a:srgbClr val="FFFF00"/>
              </a:solidFill>
              <a:latin typeface="Comic Sans MS" pitchFamily="66" charset="0"/>
            </a:endParaRPr>
          </a:p>
          <a:p>
            <a:pPr eaLnBrk="1" hangingPunct="1">
              <a:buFont typeface="Wingdings" pitchFamily="2" charset="2"/>
              <a:buNone/>
              <a:defRPr/>
            </a:pPr>
            <a:endParaRPr lang="en-GB">
              <a:solidFill>
                <a:srgbClr val="FFFF00"/>
              </a:solidFill>
              <a:latin typeface="Comic Sans MS" pitchFamily="66" charset="0"/>
            </a:endParaRPr>
          </a:p>
          <a:p>
            <a:pPr eaLnBrk="1" hangingPunct="1">
              <a:buFont typeface="Wingdings" pitchFamily="2" charset="2"/>
              <a:buNone/>
              <a:defRPr/>
            </a:pPr>
            <a:endParaRPr lang="en-GB">
              <a:solidFill>
                <a:srgbClr val="FFFF00"/>
              </a:solidFill>
              <a:latin typeface="Comic Sans MS" pitchFamily="66"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576" y="692696"/>
            <a:ext cx="6048672" cy="707886"/>
          </a:xfrm>
          <a:prstGeom prst="rect">
            <a:avLst/>
          </a:prstGeom>
          <a:noFill/>
        </p:spPr>
        <p:txBody>
          <a:bodyPr wrap="square" rtlCol="0">
            <a:spAutoFit/>
          </a:bodyPr>
          <a:lstStyle/>
          <a:p>
            <a:pPr algn="ctr"/>
            <a:r>
              <a:rPr lang="en-GB" sz="4000">
                <a:latin typeface="SassoonCRInfant" panose="02010503020300020003" pitchFamily="2" charset="0"/>
              </a:rPr>
              <a:t>Learning Skills </a:t>
            </a: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6924" y="1484784"/>
            <a:ext cx="7516274" cy="4867954"/>
          </a:xfrm>
          <a:prstGeom prst="rect">
            <a:avLst/>
          </a:prstGeom>
        </p:spPr>
      </p:pic>
    </p:spTree>
    <p:extLst>
      <p:ext uri="{BB962C8B-B14F-4D97-AF65-F5344CB8AC3E}">
        <p14:creationId xmlns:p14="http://schemas.microsoft.com/office/powerpoint/2010/main" val="264121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107504" y="476672"/>
            <a:ext cx="8229600" cy="1143000"/>
          </a:xfrm>
        </p:spPr>
        <p:txBody>
          <a:bodyPr/>
          <a:lstStyle/>
          <a:p>
            <a:pPr algn="ctr" eaLnBrk="1" hangingPunct="1">
              <a:defRPr/>
            </a:pPr>
            <a:r>
              <a:rPr lang="en-GB">
                <a:solidFill>
                  <a:schemeClr val="tx1">
                    <a:lumMod val="50000"/>
                    <a:lumOff val="50000"/>
                  </a:schemeClr>
                </a:solidFill>
                <a:latin typeface="SassoonCRInfant" pitchFamily="2" charset="0"/>
              </a:rPr>
              <a:t>Tapestry &amp; Home learning</a:t>
            </a:r>
          </a:p>
        </p:txBody>
      </p:sp>
      <p:sp>
        <p:nvSpPr>
          <p:cNvPr id="53251" name="Rectangle 3"/>
          <p:cNvSpPr>
            <a:spLocks noGrp="1" noChangeArrowheads="1"/>
          </p:cNvSpPr>
          <p:nvPr>
            <p:ph idx="1"/>
          </p:nvPr>
        </p:nvSpPr>
        <p:spPr>
          <a:xfrm>
            <a:off x="459578" y="1916832"/>
            <a:ext cx="8229600" cy="4389120"/>
          </a:xfrm>
        </p:spPr>
        <p:txBody>
          <a:bodyPr>
            <a:normAutofit fontScale="92500" lnSpcReduction="20000"/>
          </a:bodyPr>
          <a:lstStyle/>
          <a:p>
            <a:pPr eaLnBrk="1" hangingPunct="1">
              <a:defRPr/>
            </a:pPr>
            <a:r>
              <a:rPr lang="en-GB">
                <a:solidFill>
                  <a:srgbClr val="CC00CC"/>
                </a:solidFill>
                <a:latin typeface="SassoonCRInfant" panose="02010503020300020003" pitchFamily="2" charset="0"/>
              </a:rPr>
              <a:t>We will set Home Learning every Friday on Tapestry. </a:t>
            </a:r>
          </a:p>
          <a:p>
            <a:pPr eaLnBrk="1" hangingPunct="1">
              <a:defRPr/>
            </a:pPr>
            <a:r>
              <a:rPr lang="en-GB">
                <a:solidFill>
                  <a:srgbClr val="CC00CC"/>
                </a:solidFill>
                <a:latin typeface="SassoonCRInfant" panose="02010503020300020003" pitchFamily="2" charset="0"/>
              </a:rPr>
              <a:t>Due in the following Thursday </a:t>
            </a:r>
          </a:p>
          <a:p>
            <a:pPr eaLnBrk="1" hangingPunct="1">
              <a:defRPr/>
            </a:pPr>
            <a:r>
              <a:rPr lang="en-GB">
                <a:solidFill>
                  <a:srgbClr val="CC00CC"/>
                </a:solidFill>
                <a:latin typeface="SassoonCRInfant" panose="02010503020300020003" pitchFamily="2" charset="0"/>
              </a:rPr>
              <a:t>Reading, Phonics/spelling and Maths to support work in class</a:t>
            </a:r>
          </a:p>
          <a:p>
            <a:pPr eaLnBrk="1" hangingPunct="1">
              <a:defRPr/>
            </a:pPr>
            <a:r>
              <a:rPr lang="en-GB">
                <a:solidFill>
                  <a:srgbClr val="CC00CC"/>
                </a:solidFill>
                <a:latin typeface="SassoonCRInfant" panose="02010503020300020003" pitchFamily="2" charset="0"/>
              </a:rPr>
              <a:t>Teachers will ‘like’ or comment (not all work will be commented on, but we do look at all uploads!)</a:t>
            </a:r>
          </a:p>
          <a:p>
            <a:pPr>
              <a:defRPr/>
            </a:pPr>
            <a:r>
              <a:rPr lang="en-GB">
                <a:solidFill>
                  <a:srgbClr val="CC00CC"/>
                </a:solidFill>
                <a:latin typeface="SassoonCRInfant" panose="02010503020300020003" pitchFamily="2" charset="0"/>
              </a:rPr>
              <a:t>Tapestry is a useful way of contacting the teachers, but is not always checked until Home Learning is due in, so please use class emails for urgent messages etc.</a:t>
            </a:r>
          </a:p>
          <a:p>
            <a:pPr eaLnBrk="1" hangingPunct="1">
              <a:defRPr/>
            </a:pPr>
            <a:endParaRPr lang="en-GB">
              <a:solidFill>
                <a:srgbClr val="CC00CC"/>
              </a:solidFill>
              <a:latin typeface="SassoonCRInfant" panose="02010503020300020003" pitchFamily="2" charset="0"/>
            </a:endParaRPr>
          </a:p>
          <a:p>
            <a:pPr marL="0" indent="0" eaLnBrk="1" hangingPunct="1">
              <a:buNone/>
              <a:defRPr/>
            </a:pPr>
            <a:endParaRPr lang="en-GB">
              <a:latin typeface="SassoonCRInfant" pitchFamily="2" charset="0"/>
            </a:endParaRPr>
          </a:p>
          <a:p>
            <a:pPr marL="0" indent="0" algn="ctr" eaLnBrk="1" hangingPunct="1">
              <a:buNone/>
              <a:defRPr/>
            </a:pPr>
            <a:r>
              <a:rPr lang="en-GB">
                <a:latin typeface="SassoonCRInfant" pitchFamily="2" charset="0"/>
              </a:rPr>
              <a:t>We will also upload useful resources and web links to Tapestry, so keep checking in regularly please</a:t>
            </a:r>
            <a:r>
              <a:rPr lang="en-GB">
                <a:solidFill>
                  <a:srgbClr val="7030A0"/>
                </a:solidFill>
                <a:latin typeface="SassoonCRInfant" pitchFamily="2" charset="0"/>
              </a:rPr>
              <a:t>. </a:t>
            </a:r>
            <a:endParaRPr lang="en-GB">
              <a:latin typeface="SassoonCRInfant" pitchFamily="2" charset="0"/>
            </a:endParaRPr>
          </a:p>
          <a:p>
            <a:pPr eaLnBrk="1" hangingPunct="1">
              <a:defRPr/>
            </a:pPr>
            <a:endParaRPr lang="en-GB">
              <a:latin typeface="Comic Sans MS" pitchFamily="66" charset="0"/>
            </a:endParaRPr>
          </a:p>
          <a:p>
            <a:pPr eaLnBrk="1" hangingPunct="1">
              <a:defRPr/>
            </a:pPr>
            <a:endParaRPr lang="en-GB">
              <a:latin typeface="Comic Sans MS" pitchFamily="66"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CRInfant" panose="02010503020300020003" pitchFamily="2" charset="0"/>
              </a:rPr>
              <a:t>How parents can help</a:t>
            </a:r>
          </a:p>
        </p:txBody>
      </p:sp>
      <p:sp>
        <p:nvSpPr>
          <p:cNvPr id="3" name="Content Placeholder 2"/>
          <p:cNvSpPr>
            <a:spLocks noGrp="1"/>
          </p:cNvSpPr>
          <p:nvPr>
            <p:ph idx="1"/>
          </p:nvPr>
        </p:nvSpPr>
        <p:spPr/>
        <p:txBody>
          <a:bodyPr>
            <a:normAutofit fontScale="92500" lnSpcReduction="10000"/>
          </a:bodyPr>
          <a:lstStyle/>
          <a:p>
            <a:pPr fontAlgn="base"/>
            <a:r>
              <a:rPr lang="en-GB">
                <a:solidFill>
                  <a:schemeClr val="accent4">
                    <a:lumMod val="60000"/>
                    <a:lumOff val="40000"/>
                  </a:schemeClr>
                </a:solidFill>
                <a:latin typeface="SassoonCRInfant" panose="02010503020300020003" pitchFamily="2" charset="0"/>
              </a:rPr>
              <a:t>Encourage your child to be curious, to experiment, to use their imagination and to be messy.</a:t>
            </a:r>
          </a:p>
          <a:p>
            <a:pPr fontAlgn="base"/>
            <a:r>
              <a:rPr lang="en-GB">
                <a:solidFill>
                  <a:schemeClr val="accent4">
                    <a:lumMod val="60000"/>
                    <a:lumOff val="40000"/>
                  </a:schemeClr>
                </a:solidFill>
                <a:latin typeface="SassoonCRInfant" panose="02010503020300020003" pitchFamily="2" charset="0"/>
              </a:rPr>
              <a:t>Praise their hard work rather than the marks they get.</a:t>
            </a:r>
          </a:p>
          <a:p>
            <a:pPr fontAlgn="base"/>
            <a:r>
              <a:rPr lang="en-GB">
                <a:solidFill>
                  <a:schemeClr val="accent4">
                    <a:lumMod val="60000"/>
                    <a:lumOff val="40000"/>
                  </a:schemeClr>
                </a:solidFill>
                <a:latin typeface="SassoonCRInfant" panose="02010503020300020003" pitchFamily="2" charset="0"/>
              </a:rPr>
              <a:t>Make it clear that being hard-working and intellectually curious is cool.</a:t>
            </a:r>
          </a:p>
          <a:p>
            <a:pPr fontAlgn="base"/>
            <a:r>
              <a:rPr lang="en-GB">
                <a:solidFill>
                  <a:schemeClr val="accent4">
                    <a:lumMod val="60000"/>
                    <a:lumOff val="40000"/>
                  </a:schemeClr>
                </a:solidFill>
                <a:latin typeface="SassoonCRInfant" panose="02010503020300020003" pitchFamily="2" charset="0"/>
              </a:rPr>
              <a:t>Praise them when they think for themselves, work well in teams and change their minds after thinking something through.</a:t>
            </a:r>
          </a:p>
          <a:p>
            <a:pPr fontAlgn="base"/>
            <a:r>
              <a:rPr lang="en-GB">
                <a:solidFill>
                  <a:schemeClr val="accent4">
                    <a:lumMod val="60000"/>
                    <a:lumOff val="40000"/>
                  </a:schemeClr>
                </a:solidFill>
                <a:latin typeface="SassoonCRInfant" panose="02010503020300020003" pitchFamily="2" charset="0"/>
              </a:rPr>
              <a:t>Accept that failure is a really important part of learning.</a:t>
            </a:r>
          </a:p>
          <a:p>
            <a:pPr fontAlgn="base"/>
            <a:r>
              <a:rPr lang="en-GB">
                <a:solidFill>
                  <a:schemeClr val="accent4">
                    <a:lumMod val="60000"/>
                    <a:lumOff val="40000"/>
                  </a:schemeClr>
                </a:solidFill>
                <a:latin typeface="SassoonCRInfant" panose="02010503020300020003" pitchFamily="2" charset="0"/>
              </a:rPr>
              <a:t>Encourage them to do activities such as writing, reading, watching fiction and solving puzzles.</a:t>
            </a:r>
          </a:p>
          <a:p>
            <a:pPr marL="0" indent="0">
              <a:buNone/>
            </a:pPr>
            <a:endParaRPr lang="en-GB"/>
          </a:p>
        </p:txBody>
      </p:sp>
    </p:spTree>
    <p:extLst>
      <p:ext uri="{BB962C8B-B14F-4D97-AF65-F5344CB8AC3E}">
        <p14:creationId xmlns:p14="http://schemas.microsoft.com/office/powerpoint/2010/main" val="120679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13E8F7-0325-6E26-5FBC-B7F89E77D912}"/>
              </a:ext>
            </a:extLst>
          </p:cNvPr>
          <p:cNvPicPr>
            <a:picLocks noChangeAspect="1"/>
          </p:cNvPicPr>
          <p:nvPr/>
        </p:nvPicPr>
        <p:blipFill>
          <a:blip r:embed="rId2"/>
          <a:stretch>
            <a:fillRect/>
          </a:stretch>
        </p:blipFill>
        <p:spPr>
          <a:xfrm>
            <a:off x="0" y="2492896"/>
            <a:ext cx="9122003" cy="1152128"/>
          </a:xfrm>
          <a:prstGeom prst="rect">
            <a:avLst/>
          </a:prstGeom>
        </p:spPr>
      </p:pic>
    </p:spTree>
    <p:extLst>
      <p:ext uri="{BB962C8B-B14F-4D97-AF65-F5344CB8AC3E}">
        <p14:creationId xmlns:p14="http://schemas.microsoft.com/office/powerpoint/2010/main" val="1470887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lumMod val="50000"/>
                    <a:lumOff val="50000"/>
                  </a:schemeClr>
                </a:solidFill>
                <a:latin typeface="SassoonCRInfant" panose="02010503020300020003" pitchFamily="2" charset="0"/>
              </a:rPr>
              <a:t>Reading Diaries</a:t>
            </a:r>
          </a:p>
        </p:txBody>
      </p:sp>
      <p:sp>
        <p:nvSpPr>
          <p:cNvPr id="3" name="Content Placeholder 2"/>
          <p:cNvSpPr>
            <a:spLocks noGrp="1"/>
          </p:cNvSpPr>
          <p:nvPr>
            <p:ph idx="1"/>
          </p:nvPr>
        </p:nvSpPr>
        <p:spPr/>
        <p:txBody>
          <a:bodyPr>
            <a:normAutofit/>
          </a:bodyPr>
          <a:lstStyle/>
          <a:p>
            <a:pPr fontAlgn="base"/>
            <a:r>
              <a:rPr lang="en-GB">
                <a:solidFill>
                  <a:srgbClr val="CC00CC"/>
                </a:solidFill>
                <a:latin typeface="SassoonCRInfant" panose="02010503020300020003" pitchFamily="2" charset="0"/>
              </a:rPr>
              <a:t>Diaries are for your child to share the range of texts they are reading at home with their teachers.</a:t>
            </a:r>
            <a:r>
              <a:rPr lang="en-US">
                <a:solidFill>
                  <a:srgbClr val="CC00CC"/>
                </a:solidFill>
                <a:latin typeface="SassoonCRInfant" panose="02010503020300020003" pitchFamily="2" charset="0"/>
              </a:rPr>
              <a:t>​</a:t>
            </a:r>
          </a:p>
          <a:p>
            <a:pPr fontAlgn="base"/>
            <a:r>
              <a:rPr lang="en-GB">
                <a:solidFill>
                  <a:srgbClr val="CC00CC"/>
                </a:solidFill>
                <a:latin typeface="SassoonCRInfant" panose="02010503020300020003" pitchFamily="2" charset="0"/>
              </a:rPr>
              <a:t>Please can children/parents/carers record their reading by writing the date and title. </a:t>
            </a:r>
            <a:r>
              <a:rPr lang="en-US">
                <a:solidFill>
                  <a:srgbClr val="CC00CC"/>
                </a:solidFill>
                <a:latin typeface="SassoonCRInfant" panose="02010503020300020003" pitchFamily="2" charset="0"/>
              </a:rPr>
              <a:t>​</a:t>
            </a:r>
          </a:p>
          <a:p>
            <a:pPr fontAlgn="base"/>
            <a:r>
              <a:rPr lang="en-GB">
                <a:solidFill>
                  <a:srgbClr val="CC00CC"/>
                </a:solidFill>
                <a:latin typeface="SassoonCRInfant" panose="02010503020300020003" pitchFamily="2" charset="0"/>
              </a:rPr>
              <a:t>You or your child may wish to write a comment about your reading. </a:t>
            </a:r>
            <a:r>
              <a:rPr lang="en-US">
                <a:solidFill>
                  <a:srgbClr val="CC00CC"/>
                </a:solidFill>
                <a:latin typeface="SassoonCRInfant" panose="02010503020300020003" pitchFamily="2" charset="0"/>
              </a:rPr>
              <a:t>​</a:t>
            </a:r>
          </a:p>
          <a:p>
            <a:pPr fontAlgn="base"/>
            <a:r>
              <a:rPr lang="en-GB">
                <a:solidFill>
                  <a:srgbClr val="CC00CC"/>
                </a:solidFill>
                <a:latin typeface="SassoonCRInfant" panose="02010503020300020003" pitchFamily="2" charset="0"/>
              </a:rPr>
              <a:t>We would encourage you to read daily. This could include texts your child has read themselves as well as texts you have shared together. i.e. bedtime stories.</a:t>
            </a:r>
            <a:r>
              <a:rPr lang="en-US">
                <a:solidFill>
                  <a:srgbClr val="CC00CC"/>
                </a:solidFill>
                <a:latin typeface="SassoonCRInfant" panose="02010503020300020003" pitchFamily="2" charset="0"/>
              </a:rPr>
              <a:t>​</a:t>
            </a:r>
          </a:p>
          <a:p>
            <a:pPr fontAlgn="base"/>
            <a:r>
              <a:rPr lang="en-GB">
                <a:solidFill>
                  <a:srgbClr val="CC00CC"/>
                </a:solidFill>
                <a:latin typeface="SassoonCRInfant" panose="02010503020300020003" pitchFamily="2" charset="0"/>
              </a:rPr>
              <a:t>Please ensure the diary is in school every day. </a:t>
            </a:r>
            <a:r>
              <a:rPr lang="en-US">
                <a:solidFill>
                  <a:srgbClr val="CC00CC"/>
                </a:solidFill>
                <a:latin typeface="SassoonCRInfant" panose="02010503020300020003" pitchFamily="2" charset="0"/>
              </a:rPr>
              <a:t>​</a:t>
            </a:r>
          </a:p>
          <a:p>
            <a:pPr fontAlgn="base"/>
            <a:endParaRPr lang="en-US">
              <a:solidFill>
                <a:srgbClr val="CC00CC"/>
              </a:solidFill>
              <a:latin typeface="SassoonCRInfant" panose="02010503020300020003" pitchFamily="2" charset="0"/>
            </a:endParaRPr>
          </a:p>
          <a:p>
            <a:pPr marL="0" indent="0">
              <a:buNone/>
            </a:pPr>
            <a:endParaRPr lang="en-GB"/>
          </a:p>
        </p:txBody>
      </p:sp>
      <p:sp>
        <p:nvSpPr>
          <p:cNvPr id="4" name="AutoShape 2" descr="https://ukc-powerpoint.officeapps.live.com/pods/GetClipboardImage.ashx?Id=928b63a3-17ec-4d05-b2e4-e096863816e7&amp;DC=GUK5&amp;pkey=6fa019ac-2ac2-4fe1-a920-ad781061623f&amp;wdwaccluster=GUK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029680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lumMod val="50000"/>
                    <a:lumOff val="50000"/>
                  </a:schemeClr>
                </a:solidFill>
                <a:latin typeface="SassoonCRInfant" panose="02010503020300020003" pitchFamily="2" charset="0"/>
              </a:rPr>
              <a:t>Reading Diaries</a:t>
            </a:r>
          </a:p>
        </p:txBody>
      </p:sp>
      <p:sp>
        <p:nvSpPr>
          <p:cNvPr id="3" name="Content Placeholder 2"/>
          <p:cNvSpPr>
            <a:spLocks noGrp="1"/>
          </p:cNvSpPr>
          <p:nvPr>
            <p:ph idx="1"/>
          </p:nvPr>
        </p:nvSpPr>
        <p:spPr/>
        <p:txBody>
          <a:bodyPr>
            <a:normAutofit lnSpcReduction="10000"/>
          </a:bodyPr>
          <a:lstStyle/>
          <a:p>
            <a:pPr fontAlgn="base"/>
            <a:r>
              <a:rPr lang="en-GB">
                <a:solidFill>
                  <a:srgbClr val="CC00CC"/>
                </a:solidFill>
                <a:latin typeface="SassoonCRInfant" panose="02010503020300020003" pitchFamily="2" charset="0"/>
              </a:rPr>
              <a:t>The teachers will check the diaries regularly, but this diary is for you/your child to write in. </a:t>
            </a:r>
          </a:p>
          <a:p>
            <a:pPr fontAlgn="base"/>
            <a:r>
              <a:rPr lang="en-GB">
                <a:solidFill>
                  <a:srgbClr val="CC00CC"/>
                </a:solidFill>
                <a:latin typeface="SassoonCRInfant" panose="02010503020300020003" pitchFamily="2" charset="0"/>
              </a:rPr>
              <a:t>The diary will move with your child through the school so please look after it!  Replacements will need to be paid for through the office. </a:t>
            </a:r>
            <a:r>
              <a:rPr lang="en-US">
                <a:solidFill>
                  <a:srgbClr val="CC00CC"/>
                </a:solidFill>
                <a:latin typeface="SassoonCRInfant" panose="02010503020300020003" pitchFamily="2" charset="0"/>
              </a:rPr>
              <a:t>​</a:t>
            </a:r>
          </a:p>
          <a:p>
            <a:pPr fontAlgn="base"/>
            <a:r>
              <a:rPr lang="en-GB">
                <a:solidFill>
                  <a:srgbClr val="CC00CC"/>
                </a:solidFill>
                <a:latin typeface="SassoonCRInfant" panose="02010503020300020003" pitchFamily="2" charset="0"/>
              </a:rPr>
              <a:t>You will also receive year group specific guidance i.e. suggested parental comments (KS1) , links to suggested books, KS2 genre/coverage sheet, question prompts  </a:t>
            </a:r>
            <a:r>
              <a:rPr lang="en-US">
                <a:solidFill>
                  <a:srgbClr val="CC00CC"/>
                </a:solidFill>
                <a:latin typeface="SassoonCRInfant" panose="02010503020300020003" pitchFamily="2" charset="0"/>
              </a:rPr>
              <a:t>​</a:t>
            </a:r>
          </a:p>
          <a:p>
            <a:pPr fontAlgn="base"/>
            <a:r>
              <a:rPr lang="en-GB">
                <a:solidFill>
                  <a:srgbClr val="CC00CC"/>
                </a:solidFill>
                <a:latin typeface="SassoonCRInfant" panose="02010503020300020003" pitchFamily="2" charset="0"/>
              </a:rPr>
              <a:t>Book changing – children to put diary and phonic reader in book changing box, at least once a week, when they are ready to change it. </a:t>
            </a:r>
          </a:p>
          <a:p>
            <a:pPr fontAlgn="base"/>
            <a:endParaRPr lang="en-US">
              <a:solidFill>
                <a:srgbClr val="CC00CC"/>
              </a:solidFill>
              <a:latin typeface="SassoonCRInfant" panose="02010503020300020003" pitchFamily="2" charset="0"/>
            </a:endParaRPr>
          </a:p>
          <a:p>
            <a:pPr marL="0" indent="0">
              <a:buNone/>
            </a:pPr>
            <a:endParaRPr lang="en-GB"/>
          </a:p>
        </p:txBody>
      </p:sp>
      <p:sp>
        <p:nvSpPr>
          <p:cNvPr id="4" name="AutoShape 2" descr="https://ukc-powerpoint.officeapps.live.com/pods/GetClipboardImage.ashx?Id=928b63a3-17ec-4d05-b2e4-e096863816e7&amp;DC=GUK5&amp;pkey=6fa019ac-2ac2-4fe1-a920-ad781061623f&amp;wdwaccluster=GUK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696184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5">
            <a:extLst>
              <a:ext uri="{FF2B5EF4-FFF2-40B4-BE49-F238E27FC236}">
                <a16:creationId xmlns:a16="http://schemas.microsoft.com/office/drawing/2014/main" id="{EFD7C517-7B7B-C62F-1AE2-3358044C4144}"/>
              </a:ext>
            </a:extLst>
          </p:cNvPr>
          <p:cNvSpPr txBox="1">
            <a:spLocks/>
          </p:cNvSpPr>
          <p:nvPr/>
        </p:nvSpPr>
        <p:spPr>
          <a:xfrm>
            <a:off x="1810364" y="992413"/>
            <a:ext cx="5523270" cy="556288"/>
          </a:xfrm>
          <a:prstGeom prst="rect">
            <a:avLst/>
          </a:prstGeom>
        </p:spPr>
        <p:txBody>
          <a:bodyPr vert="horz" lIns="68580" tIns="34290" rIns="68580" bIns="34290" rtlCol="0" anchor="ctr">
            <a:normAutofit fontScale="67500" lnSpcReduction="20000"/>
          </a:bodyPr>
          <a:lstStyle>
            <a:lvl1pPr algn="ctr" defTabSz="1005840" rtl="0" eaLnBrk="1" latinLnBrk="0" hangingPunct="1">
              <a:lnSpc>
                <a:spcPct val="90000"/>
              </a:lnSpc>
              <a:spcBef>
                <a:spcPct val="0"/>
              </a:spcBef>
              <a:buNone/>
              <a:defRPr sz="4800" kern="1200">
                <a:solidFill>
                  <a:schemeClr val="tx1"/>
                </a:solidFill>
                <a:latin typeface="+mj-lt"/>
                <a:ea typeface="+mj-ea"/>
                <a:cs typeface="+mj-cs"/>
              </a:defRPr>
            </a:lvl1pPr>
          </a:lstStyle>
          <a:p>
            <a:pPr defTabSz="754380" fontAlgn="auto">
              <a:spcAft>
                <a:spcPts val="0"/>
              </a:spcAft>
              <a:defRPr/>
            </a:pPr>
            <a:r>
              <a:rPr lang="en-GB" sz="3600" u="sng">
                <a:solidFill>
                  <a:sysClr val="windowText" lastClr="000000"/>
                </a:solidFill>
                <a:latin typeface="Kristen ITC"/>
              </a:rPr>
              <a:t>Key Instant Recall Facts (KIRF’s</a:t>
            </a:r>
            <a:r>
              <a:rPr lang="en-GB" sz="3600">
                <a:solidFill>
                  <a:sysClr val="windowText" lastClr="000000"/>
                </a:solidFill>
                <a:latin typeface="Kristen ITC"/>
              </a:rPr>
              <a:t>) </a:t>
            </a:r>
          </a:p>
        </p:txBody>
      </p:sp>
      <p:sp>
        <p:nvSpPr>
          <p:cNvPr id="5" name="Text Placeholder 3">
            <a:extLst>
              <a:ext uri="{FF2B5EF4-FFF2-40B4-BE49-F238E27FC236}">
                <a16:creationId xmlns:a16="http://schemas.microsoft.com/office/drawing/2014/main" id="{E918C394-85F8-2FEE-F14E-42C8F91067DE}"/>
              </a:ext>
            </a:extLst>
          </p:cNvPr>
          <p:cNvSpPr txBox="1">
            <a:spLocks/>
          </p:cNvSpPr>
          <p:nvPr/>
        </p:nvSpPr>
        <p:spPr>
          <a:xfrm>
            <a:off x="409746" y="1548701"/>
            <a:ext cx="8324509" cy="3324190"/>
          </a:xfrm>
          <a:prstGeom prst="rect">
            <a:avLst/>
          </a:prstGeom>
        </p:spPr>
        <p:txBody>
          <a:bodyPr vert="horz" lIns="68580" tIns="34290" rIns="68580" bIns="34290" rtlCol="0">
            <a:noAutofit/>
          </a:bodyPr>
          <a:lstStyle>
            <a:lvl1pPr marL="0" indent="0" algn="ctr" defTabSz="1005840" rtl="0" eaLnBrk="1" latinLnBrk="0" hangingPunct="1">
              <a:lnSpc>
                <a:spcPct val="90000"/>
              </a:lnSpc>
              <a:spcBef>
                <a:spcPts val="1100"/>
              </a:spcBef>
              <a:buFont typeface="Arial" panose="020B0604020202020204" pitchFamily="34" charset="0"/>
              <a:buNone/>
              <a:defRPr sz="2400" kern="1200">
                <a:solidFill>
                  <a:schemeClr val="accent1"/>
                </a:solidFill>
                <a:latin typeface="+mj-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pPr marL="257175" indent="-257175" defTabSz="754380" fontAlgn="auto">
              <a:spcBef>
                <a:spcPts val="825"/>
              </a:spcBef>
              <a:spcAft>
                <a:spcPts val="0"/>
              </a:spcAft>
              <a:buFont typeface="Wingdings" panose="05000000000000000000" pitchFamily="2" charset="2"/>
              <a:buChar char="§"/>
              <a:defRPr/>
            </a:pPr>
            <a:r>
              <a:rPr lang="en-GB">
                <a:solidFill>
                  <a:srgbClr val="CC00CC"/>
                </a:solidFill>
                <a:latin typeface="SassoonCRInfant" panose="02010503020300020003"/>
              </a:rPr>
              <a:t>KIRFs are sets of key mathematical facts that children need to know off by heart so they can recall them quickly and accurately. These facts play an important role in helping children become more confident and efficient when working with addition, subtraction, multiplication and division.</a:t>
            </a:r>
          </a:p>
          <a:p>
            <a:pPr defTabSz="754380" fontAlgn="auto">
              <a:spcBef>
                <a:spcPts val="825"/>
              </a:spcBef>
              <a:spcAft>
                <a:spcPts val="0"/>
              </a:spcAft>
              <a:defRPr/>
            </a:pPr>
            <a:endParaRPr lang="en-GB">
              <a:solidFill>
                <a:srgbClr val="CC00CC"/>
              </a:solidFill>
              <a:latin typeface="SassoonCRInfant" panose="02010503020300020003"/>
            </a:endParaRPr>
          </a:p>
          <a:p>
            <a:pPr marL="257175" indent="-257175" defTabSz="754380" fontAlgn="auto">
              <a:spcBef>
                <a:spcPts val="825"/>
              </a:spcBef>
              <a:spcAft>
                <a:spcPts val="0"/>
              </a:spcAft>
              <a:buFont typeface="Wingdings" panose="05000000000000000000" pitchFamily="2" charset="2"/>
              <a:buChar char="§"/>
              <a:defRPr/>
            </a:pPr>
            <a:r>
              <a:rPr lang="en-GB">
                <a:solidFill>
                  <a:srgbClr val="CC00CC"/>
                </a:solidFill>
                <a:latin typeface="SassoonCRInfant" panose="02010503020300020003"/>
              </a:rPr>
              <a:t>Each half term, your child will be given a new KIRF sheet.</a:t>
            </a:r>
          </a:p>
          <a:p>
            <a:pPr defTabSz="754380" fontAlgn="auto">
              <a:spcBef>
                <a:spcPts val="825"/>
              </a:spcBef>
              <a:spcAft>
                <a:spcPts val="0"/>
              </a:spcAft>
              <a:defRPr/>
            </a:pPr>
            <a:endParaRPr lang="en-GB">
              <a:solidFill>
                <a:srgbClr val="CC00CC"/>
              </a:solidFill>
              <a:latin typeface="SassoonCRInfant" panose="02010503020300020003"/>
            </a:endParaRPr>
          </a:p>
          <a:p>
            <a:pPr marL="257175" indent="-257175" defTabSz="754380" fontAlgn="auto">
              <a:spcBef>
                <a:spcPts val="825"/>
              </a:spcBef>
              <a:spcAft>
                <a:spcPts val="0"/>
              </a:spcAft>
              <a:buFont typeface="Wingdings" panose="05000000000000000000" pitchFamily="2" charset="2"/>
              <a:buChar char="§"/>
              <a:defRPr/>
            </a:pPr>
            <a:r>
              <a:rPr lang="en-GB">
                <a:solidFill>
                  <a:srgbClr val="CC00CC"/>
                </a:solidFill>
                <a:latin typeface="SassoonCRInfant" panose="02010503020300020003"/>
              </a:rPr>
              <a:t>To get the most benefit, they should be practised frequently in short bursts rather than in long sessions. </a:t>
            </a:r>
          </a:p>
          <a:p>
            <a:pPr defTabSz="754380" fontAlgn="auto">
              <a:spcBef>
                <a:spcPts val="825"/>
              </a:spcBef>
              <a:spcAft>
                <a:spcPts val="0"/>
              </a:spcAft>
              <a:defRPr/>
            </a:pPr>
            <a:endParaRPr lang="en-GB" sz="1800">
              <a:solidFill>
                <a:srgbClr val="4495A2"/>
              </a:solidFill>
              <a:latin typeface="Kristen ITC"/>
            </a:endParaRPr>
          </a:p>
        </p:txBody>
      </p:sp>
      <p:pic>
        <p:nvPicPr>
          <p:cNvPr id="7" name="Picture 6">
            <a:extLst>
              <a:ext uri="{FF2B5EF4-FFF2-40B4-BE49-F238E27FC236}">
                <a16:creationId xmlns:a16="http://schemas.microsoft.com/office/drawing/2014/main" id="{02B94E92-587C-B659-61DC-2FD668244F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14484">
            <a:off x="598428" y="5316398"/>
            <a:ext cx="955208" cy="1300626"/>
          </a:xfrm>
          <a:prstGeom prst="rect">
            <a:avLst/>
          </a:prstGeom>
          <a:ln>
            <a:solidFill>
              <a:schemeClr val="accent1"/>
            </a:solidFill>
          </a:ln>
        </p:spPr>
      </p:pic>
      <p:pic>
        <p:nvPicPr>
          <p:cNvPr id="9" name="Picture 8">
            <a:extLst>
              <a:ext uri="{FF2B5EF4-FFF2-40B4-BE49-F238E27FC236}">
                <a16:creationId xmlns:a16="http://schemas.microsoft.com/office/drawing/2014/main" id="{7FB072D2-36FD-D9CC-234E-3E46EEEA7A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126531">
            <a:off x="7637447" y="5199228"/>
            <a:ext cx="1072283" cy="1418181"/>
          </a:xfrm>
          <a:prstGeom prst="rect">
            <a:avLst/>
          </a:prstGeom>
          <a:ln>
            <a:solidFill>
              <a:schemeClr val="accent1"/>
            </a:solidFill>
          </a:ln>
        </p:spPr>
      </p:pic>
      <p:pic>
        <p:nvPicPr>
          <p:cNvPr id="11" name="Picture 10">
            <a:extLst>
              <a:ext uri="{FF2B5EF4-FFF2-40B4-BE49-F238E27FC236}">
                <a16:creationId xmlns:a16="http://schemas.microsoft.com/office/drawing/2014/main" id="{38F25ED4-81DE-DBB6-8F25-25FE337961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0986" y="5309299"/>
            <a:ext cx="1091344" cy="1454373"/>
          </a:xfrm>
          <a:prstGeom prst="rect">
            <a:avLst/>
          </a:prstGeom>
          <a:ln>
            <a:solidFill>
              <a:schemeClr val="accent1"/>
            </a:solidFill>
          </a:ln>
        </p:spPr>
      </p:pic>
    </p:spTree>
    <p:extLst>
      <p:ext uri="{BB962C8B-B14F-4D97-AF65-F5344CB8AC3E}">
        <p14:creationId xmlns:p14="http://schemas.microsoft.com/office/powerpoint/2010/main" val="3912203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24744" y="389305"/>
            <a:ext cx="8229600" cy="1143000"/>
          </a:xfrm>
        </p:spPr>
        <p:txBody>
          <a:bodyPr/>
          <a:lstStyle/>
          <a:p>
            <a:pPr algn="ctr" eaLnBrk="1" hangingPunct="1">
              <a:defRPr/>
            </a:pPr>
            <a:r>
              <a:rPr lang="en-GB">
                <a:solidFill>
                  <a:schemeClr val="tx1"/>
                </a:solidFill>
                <a:latin typeface="SassoonCRInfant" pitchFamily="2" charset="0"/>
              </a:rPr>
              <a:t>   </a:t>
            </a:r>
            <a:r>
              <a:rPr lang="en-GB">
                <a:solidFill>
                  <a:schemeClr val="tx1">
                    <a:lumMod val="50000"/>
                    <a:lumOff val="50000"/>
                  </a:schemeClr>
                </a:solidFill>
                <a:latin typeface="SassoonCRInfant" pitchFamily="2" charset="0"/>
              </a:rPr>
              <a:t>Reminders</a:t>
            </a:r>
          </a:p>
        </p:txBody>
      </p:sp>
      <p:sp>
        <p:nvSpPr>
          <p:cNvPr id="40963" name="Rectangle 3"/>
          <p:cNvSpPr>
            <a:spLocks noGrp="1" noChangeArrowheads="1"/>
          </p:cNvSpPr>
          <p:nvPr>
            <p:ph idx="1"/>
          </p:nvPr>
        </p:nvSpPr>
        <p:spPr>
          <a:xfrm>
            <a:off x="457200" y="1556792"/>
            <a:ext cx="8229600" cy="5184576"/>
          </a:xfrm>
        </p:spPr>
        <p:txBody>
          <a:bodyPr>
            <a:normAutofit fontScale="47500" lnSpcReduction="20000"/>
          </a:bodyPr>
          <a:lstStyle/>
          <a:p>
            <a:pPr eaLnBrk="1" hangingPunct="1">
              <a:lnSpc>
                <a:spcPct val="120000"/>
              </a:lnSpc>
              <a:defRPr/>
            </a:pPr>
            <a:r>
              <a:rPr lang="en-GB" sz="7400">
                <a:solidFill>
                  <a:srgbClr val="CC00CC"/>
                </a:solidFill>
                <a:latin typeface="SassoonCRInfant" pitchFamily="2" charset="0"/>
              </a:rPr>
              <a:t>Snacks – piece of fruit or vegetable only.  Fruit provided at break time. Milk during morning session.</a:t>
            </a:r>
          </a:p>
          <a:p>
            <a:pPr eaLnBrk="1" hangingPunct="1">
              <a:lnSpc>
                <a:spcPct val="120000"/>
              </a:lnSpc>
              <a:defRPr/>
            </a:pPr>
            <a:r>
              <a:rPr lang="en-GB" sz="7400">
                <a:solidFill>
                  <a:srgbClr val="CC00CC"/>
                </a:solidFill>
                <a:latin typeface="SassoonCRInfant" pitchFamily="2" charset="0"/>
              </a:rPr>
              <a:t>Uniform – named!</a:t>
            </a:r>
          </a:p>
          <a:p>
            <a:pPr eaLnBrk="1" hangingPunct="1">
              <a:lnSpc>
                <a:spcPct val="120000"/>
              </a:lnSpc>
              <a:defRPr/>
            </a:pPr>
            <a:r>
              <a:rPr lang="en-GB" sz="7400">
                <a:solidFill>
                  <a:srgbClr val="CC00CC"/>
                </a:solidFill>
                <a:latin typeface="SassoonCRInfant" pitchFamily="2" charset="0"/>
              </a:rPr>
              <a:t>Please start bringing coats </a:t>
            </a:r>
          </a:p>
          <a:p>
            <a:pPr eaLnBrk="1" hangingPunct="1">
              <a:lnSpc>
                <a:spcPct val="120000"/>
              </a:lnSpc>
              <a:defRPr/>
            </a:pPr>
            <a:r>
              <a:rPr lang="en-GB" sz="7400">
                <a:solidFill>
                  <a:srgbClr val="CC00CC"/>
                </a:solidFill>
                <a:latin typeface="SassoonCRInfant" pitchFamily="2" charset="0"/>
              </a:rPr>
              <a:t>Water bottles – water only for classroom bottle</a:t>
            </a:r>
          </a:p>
          <a:p>
            <a:pPr eaLnBrk="1" hangingPunct="1">
              <a:lnSpc>
                <a:spcPct val="120000"/>
              </a:lnSpc>
              <a:defRPr/>
            </a:pPr>
            <a:r>
              <a:rPr lang="en-GB" sz="7400">
                <a:solidFill>
                  <a:srgbClr val="CC00CC"/>
                </a:solidFill>
                <a:latin typeface="SassoonCRInfant" pitchFamily="2" charset="0"/>
              </a:rPr>
              <a:t>Will need second drink for packed lunches </a:t>
            </a:r>
          </a:p>
          <a:p>
            <a:pPr marL="0" indent="0" eaLnBrk="1" hangingPunct="1">
              <a:lnSpc>
                <a:spcPct val="80000"/>
              </a:lnSpc>
              <a:buNone/>
              <a:defRPr/>
            </a:pPr>
            <a:endParaRPr lang="en-GB" sz="2800">
              <a:solidFill>
                <a:srgbClr val="7030A0"/>
              </a:solidFill>
              <a:latin typeface="SassoonCRInfant" pitchFamily="2" charset="0"/>
            </a:endParaRPr>
          </a:p>
          <a:p>
            <a:pPr marL="0" indent="0" eaLnBrk="1" hangingPunct="1">
              <a:lnSpc>
                <a:spcPct val="80000"/>
              </a:lnSpc>
              <a:buNone/>
              <a:defRPr/>
            </a:pPr>
            <a:r>
              <a:rPr lang="en-GB" sz="2800">
                <a:solidFill>
                  <a:srgbClr val="7030A0"/>
                </a:solidFill>
                <a:latin typeface="SassoonCRInfant" pitchFamily="2"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24744" y="332656"/>
            <a:ext cx="8229600" cy="1143000"/>
          </a:xfrm>
        </p:spPr>
        <p:txBody>
          <a:bodyPr/>
          <a:lstStyle/>
          <a:p>
            <a:pPr algn="ctr" eaLnBrk="1" hangingPunct="1">
              <a:defRPr/>
            </a:pPr>
            <a:r>
              <a:rPr lang="en-GB">
                <a:solidFill>
                  <a:schemeClr val="tx1"/>
                </a:solidFill>
                <a:latin typeface="SassoonCRInfant" pitchFamily="2" charset="0"/>
              </a:rPr>
              <a:t>   </a:t>
            </a:r>
            <a:r>
              <a:rPr lang="en-GB">
                <a:solidFill>
                  <a:schemeClr val="tx1">
                    <a:lumMod val="50000"/>
                    <a:lumOff val="50000"/>
                  </a:schemeClr>
                </a:solidFill>
                <a:latin typeface="SassoonCRInfant" pitchFamily="2" charset="0"/>
              </a:rPr>
              <a:t>Reminders</a:t>
            </a:r>
          </a:p>
        </p:txBody>
      </p:sp>
      <p:sp>
        <p:nvSpPr>
          <p:cNvPr id="40963" name="Rectangle 3"/>
          <p:cNvSpPr>
            <a:spLocks noGrp="1" noChangeArrowheads="1"/>
          </p:cNvSpPr>
          <p:nvPr>
            <p:ph idx="1"/>
          </p:nvPr>
        </p:nvSpPr>
        <p:spPr>
          <a:xfrm>
            <a:off x="457200" y="1556792"/>
            <a:ext cx="8229600" cy="5184576"/>
          </a:xfrm>
        </p:spPr>
        <p:txBody>
          <a:bodyPr>
            <a:normAutofit fontScale="25000" lnSpcReduction="20000"/>
          </a:bodyPr>
          <a:lstStyle/>
          <a:p>
            <a:pPr eaLnBrk="1" hangingPunct="1">
              <a:lnSpc>
                <a:spcPct val="120000"/>
              </a:lnSpc>
              <a:defRPr/>
            </a:pPr>
            <a:r>
              <a:rPr lang="en-GB" sz="9600">
                <a:solidFill>
                  <a:srgbClr val="CC00CC"/>
                </a:solidFill>
                <a:latin typeface="SassoonCRInfant" pitchFamily="2" charset="0"/>
              </a:rPr>
              <a:t>Book bags – no rucksacks or large key rings please due to space constraints.</a:t>
            </a:r>
          </a:p>
          <a:p>
            <a:pPr eaLnBrk="1" hangingPunct="1">
              <a:lnSpc>
                <a:spcPct val="120000"/>
              </a:lnSpc>
              <a:defRPr/>
            </a:pPr>
            <a:r>
              <a:rPr lang="en-GB" sz="9600">
                <a:solidFill>
                  <a:srgbClr val="CC00CC"/>
                </a:solidFill>
                <a:latin typeface="SassoonCRInfant" pitchFamily="2" charset="0"/>
              </a:rPr>
              <a:t>PE is on Mondays and Fridays.  Children to wear kit to school. Please check they are wearing correct PE Uniform. No earrings – or provide tape please.</a:t>
            </a:r>
          </a:p>
          <a:p>
            <a:pPr eaLnBrk="1" hangingPunct="1">
              <a:lnSpc>
                <a:spcPct val="120000"/>
              </a:lnSpc>
              <a:defRPr/>
            </a:pPr>
            <a:r>
              <a:rPr lang="en-GB" sz="9600">
                <a:solidFill>
                  <a:srgbClr val="CC00CC"/>
                </a:solidFill>
                <a:latin typeface="SassoonCRInfant" pitchFamily="2" charset="0"/>
              </a:rPr>
              <a:t>No toys to be brought into school</a:t>
            </a:r>
          </a:p>
          <a:p>
            <a:pPr eaLnBrk="1" hangingPunct="1">
              <a:lnSpc>
                <a:spcPct val="120000"/>
              </a:lnSpc>
              <a:defRPr/>
            </a:pPr>
            <a:r>
              <a:rPr lang="en-GB" sz="9600">
                <a:solidFill>
                  <a:srgbClr val="CC00CC"/>
                </a:solidFill>
                <a:latin typeface="SassoonCRInfant" pitchFamily="2" charset="0"/>
              </a:rPr>
              <a:t>Animal adventures – Hop/Stripe will go home on a Friday and needs to be back on the Monday please. We will share photographs from Tapestry the following week.</a:t>
            </a:r>
          </a:p>
          <a:p>
            <a:pPr eaLnBrk="1" hangingPunct="1">
              <a:lnSpc>
                <a:spcPct val="120000"/>
              </a:lnSpc>
              <a:defRPr/>
            </a:pPr>
            <a:r>
              <a:rPr lang="en-GB" sz="9600">
                <a:solidFill>
                  <a:srgbClr val="CC00CC"/>
                </a:solidFill>
                <a:latin typeface="SassoonCRInfant" pitchFamily="2" charset="0"/>
              </a:rPr>
              <a:t>After school arrangements – please tell whoever is on the door in the morning – we are currently compiling a list so do let us know if anyone regularly collects your child other than yourself/partner.</a:t>
            </a:r>
          </a:p>
          <a:p>
            <a:pPr marL="0" indent="0" eaLnBrk="1" hangingPunct="1">
              <a:lnSpc>
                <a:spcPct val="80000"/>
              </a:lnSpc>
              <a:buNone/>
              <a:defRPr/>
            </a:pPr>
            <a:endParaRPr lang="en-GB" sz="2800">
              <a:solidFill>
                <a:srgbClr val="7030A0"/>
              </a:solidFill>
              <a:latin typeface="SassoonCRInfant" pitchFamily="2" charset="0"/>
            </a:endParaRPr>
          </a:p>
          <a:p>
            <a:pPr marL="0" indent="0" eaLnBrk="1" hangingPunct="1">
              <a:lnSpc>
                <a:spcPct val="80000"/>
              </a:lnSpc>
              <a:buNone/>
              <a:defRPr/>
            </a:pPr>
            <a:r>
              <a:rPr lang="en-GB" sz="2800">
                <a:solidFill>
                  <a:srgbClr val="7030A0"/>
                </a:solidFill>
                <a:latin typeface="SassoonCRInfant" pitchFamily="2" charset="0"/>
              </a:rPr>
              <a:t> </a:t>
            </a:r>
          </a:p>
        </p:txBody>
      </p:sp>
    </p:spTree>
    <p:extLst>
      <p:ext uri="{BB962C8B-B14F-4D97-AF65-F5344CB8AC3E}">
        <p14:creationId xmlns:p14="http://schemas.microsoft.com/office/powerpoint/2010/main" val="885146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313" y="1723788"/>
            <a:ext cx="669319" cy="673079"/>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313" y="2631048"/>
            <a:ext cx="885343" cy="833697"/>
          </a:xfrm>
          <a:prstGeom prst="rect">
            <a:avLst/>
          </a:prstGeom>
        </p:spPr>
      </p:pic>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0313" y="3558785"/>
            <a:ext cx="1101367" cy="1134946"/>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5574" y="4998973"/>
            <a:ext cx="1390844" cy="1247949"/>
          </a:xfrm>
          <a:prstGeom prst="rect">
            <a:avLst/>
          </a:prstGeom>
        </p:spPr>
      </p:pic>
      <p:sp>
        <p:nvSpPr>
          <p:cNvPr id="10" name="TextBox 9"/>
          <p:cNvSpPr txBox="1"/>
          <p:nvPr/>
        </p:nvSpPr>
        <p:spPr>
          <a:xfrm>
            <a:off x="1836418" y="1713830"/>
            <a:ext cx="5904656" cy="646331"/>
          </a:xfrm>
          <a:prstGeom prst="rect">
            <a:avLst/>
          </a:prstGeom>
          <a:noFill/>
        </p:spPr>
        <p:txBody>
          <a:bodyPr wrap="square" rtlCol="0">
            <a:spAutoFit/>
          </a:bodyPr>
          <a:lstStyle/>
          <a:p>
            <a:r>
              <a:rPr lang="en-GB" sz="3600">
                <a:latin typeface="SassoonCRInfant" panose="02010503020300020003" pitchFamily="2" charset="0"/>
              </a:rPr>
              <a:t>@</a:t>
            </a:r>
            <a:r>
              <a:rPr lang="en-GB" sz="3600" err="1">
                <a:latin typeface="SassoonCRInfant" panose="02010503020300020003" pitchFamily="2" charset="0"/>
              </a:rPr>
              <a:t>PrimaryHolbrook</a:t>
            </a:r>
            <a:endParaRPr lang="en-GB" sz="3600">
              <a:latin typeface="SassoonCRInfant" panose="02010503020300020003" pitchFamily="2" charset="0"/>
            </a:endParaRPr>
          </a:p>
        </p:txBody>
      </p:sp>
      <p:sp>
        <p:nvSpPr>
          <p:cNvPr id="11" name="TextBox 10"/>
          <p:cNvSpPr txBox="1"/>
          <p:nvPr/>
        </p:nvSpPr>
        <p:spPr>
          <a:xfrm>
            <a:off x="1808530" y="2738736"/>
            <a:ext cx="7011942" cy="646331"/>
          </a:xfrm>
          <a:prstGeom prst="rect">
            <a:avLst/>
          </a:prstGeom>
          <a:noFill/>
        </p:spPr>
        <p:txBody>
          <a:bodyPr wrap="square" rtlCol="0">
            <a:spAutoFit/>
          </a:bodyPr>
          <a:lstStyle/>
          <a:p>
            <a:r>
              <a:rPr lang="en-GB" sz="3600">
                <a:latin typeface="SassoonCRInfant" panose="02010503020300020003" pitchFamily="2" charset="0"/>
              </a:rPr>
              <a:t>Holbrook Primary School – Horsham </a:t>
            </a:r>
          </a:p>
        </p:txBody>
      </p:sp>
      <p:sp>
        <p:nvSpPr>
          <p:cNvPr id="12" name="Rectangle 11"/>
          <p:cNvSpPr/>
          <p:nvPr/>
        </p:nvSpPr>
        <p:spPr>
          <a:xfrm>
            <a:off x="1836418" y="3803092"/>
            <a:ext cx="6647654" cy="646331"/>
          </a:xfrm>
          <a:prstGeom prst="rect">
            <a:avLst/>
          </a:prstGeom>
        </p:spPr>
        <p:txBody>
          <a:bodyPr wrap="none">
            <a:spAutoFit/>
          </a:bodyPr>
          <a:lstStyle/>
          <a:p>
            <a:r>
              <a:rPr lang="en-GB" sz="3600">
                <a:latin typeface="SassoonCRInfant" panose="02010503020300020003" pitchFamily="2" charset="0"/>
              </a:rPr>
              <a:t>https://www.holbrookschool.co.uk/</a:t>
            </a:r>
          </a:p>
        </p:txBody>
      </p:sp>
      <p:sp>
        <p:nvSpPr>
          <p:cNvPr id="14" name="Rectangle 13"/>
          <p:cNvSpPr/>
          <p:nvPr/>
        </p:nvSpPr>
        <p:spPr>
          <a:xfrm>
            <a:off x="1808530" y="5046593"/>
            <a:ext cx="7335469" cy="1754326"/>
          </a:xfrm>
          <a:prstGeom prst="rect">
            <a:avLst/>
          </a:prstGeom>
        </p:spPr>
        <p:txBody>
          <a:bodyPr wrap="square">
            <a:spAutoFit/>
          </a:bodyPr>
          <a:lstStyle/>
          <a:p>
            <a:pPr lvl="0"/>
            <a:r>
              <a:rPr lang="en-GB" sz="3600">
                <a:solidFill>
                  <a:prstClr val="black"/>
                </a:solidFill>
                <a:latin typeface="SassoonCRInfant" panose="02010503020300020003" pitchFamily="2" charset="0"/>
                <a:hlinkClick r:id="rId7"/>
              </a:rPr>
              <a:t>badgers@holbrookprimaryschool.com</a:t>
            </a:r>
            <a:endParaRPr lang="en-GB" sz="3600">
              <a:solidFill>
                <a:prstClr val="black"/>
              </a:solidFill>
              <a:latin typeface="SassoonCRInfant" panose="02010503020300020003" pitchFamily="2" charset="0"/>
            </a:endParaRPr>
          </a:p>
          <a:p>
            <a:pPr lvl="0"/>
            <a:r>
              <a:rPr lang="en-GB" sz="3600">
                <a:solidFill>
                  <a:prstClr val="black"/>
                </a:solidFill>
                <a:latin typeface="SassoonCRInfant" panose="02010503020300020003" pitchFamily="2" charset="0"/>
                <a:hlinkClick r:id="rId8"/>
              </a:rPr>
              <a:t>rabbits@holbrookprimaryschool.com</a:t>
            </a:r>
            <a:endParaRPr lang="en-GB" sz="3600">
              <a:solidFill>
                <a:prstClr val="black"/>
              </a:solidFill>
              <a:latin typeface="SassoonCRInfant" panose="02010503020300020003" pitchFamily="2" charset="0"/>
            </a:endParaRPr>
          </a:p>
          <a:p>
            <a:pPr lvl="0"/>
            <a:endParaRPr lang="en-GB" sz="3600">
              <a:solidFill>
                <a:prstClr val="black"/>
              </a:solidFill>
              <a:latin typeface="SassoonCRInfant" panose="02010503020300020003" pitchFamily="2" charset="0"/>
            </a:endParaRPr>
          </a:p>
        </p:txBody>
      </p:sp>
    </p:spTree>
    <p:extLst>
      <p:ext uri="{BB962C8B-B14F-4D97-AF65-F5344CB8AC3E}">
        <p14:creationId xmlns:p14="http://schemas.microsoft.com/office/powerpoint/2010/main" val="3856120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2" name="Rectangle 8"/>
          <p:cNvSpPr>
            <a:spLocks noGrp="1" noChangeArrowheads="1"/>
          </p:cNvSpPr>
          <p:nvPr>
            <p:ph idx="1"/>
          </p:nvPr>
        </p:nvSpPr>
        <p:spPr>
          <a:xfrm>
            <a:off x="914400" y="5157788"/>
            <a:ext cx="8229600" cy="1189037"/>
          </a:xfrm>
        </p:spPr>
        <p:txBody>
          <a:bodyPr/>
          <a:lstStyle/>
          <a:p>
            <a:pPr algn="ctr" eaLnBrk="1" hangingPunct="1">
              <a:lnSpc>
                <a:spcPct val="90000"/>
              </a:lnSpc>
              <a:buFont typeface="Wingdings" pitchFamily="2" charset="2"/>
              <a:buNone/>
              <a:defRPr/>
            </a:pPr>
            <a:endParaRPr lang="en-GB" sz="3600">
              <a:latin typeface="Comic Sans MS" pitchFamily="66" charset="0"/>
            </a:endParaRPr>
          </a:p>
          <a:p>
            <a:pPr eaLnBrk="1" hangingPunct="1">
              <a:lnSpc>
                <a:spcPct val="90000"/>
              </a:lnSpc>
              <a:defRPr/>
            </a:pPr>
            <a:endParaRPr lang="en-GB" sz="3600">
              <a:latin typeface="Comic Sans MS" pitchFamily="66" charset="0"/>
            </a:endParaRPr>
          </a:p>
        </p:txBody>
      </p:sp>
      <p:sp>
        <p:nvSpPr>
          <p:cNvPr id="14339" name="Text Box 14"/>
          <p:cNvSpPr txBox="1">
            <a:spLocks noChangeArrowheads="1"/>
          </p:cNvSpPr>
          <p:nvPr/>
        </p:nvSpPr>
        <p:spPr bwMode="auto">
          <a:xfrm>
            <a:off x="1043608" y="1484784"/>
            <a:ext cx="7272337" cy="954087"/>
          </a:xfrm>
          <a:prstGeom prst="rect">
            <a:avLst/>
          </a:prstGeom>
          <a:noFill/>
          <a:ln w="9525">
            <a:noFill/>
            <a:miter lim="800000"/>
            <a:headEnd/>
            <a:tailEnd/>
          </a:ln>
        </p:spPr>
        <p:txBody>
          <a:bodyPr>
            <a:spAutoFit/>
          </a:bodyPr>
          <a:lstStyle/>
          <a:p>
            <a:pPr algn="ctr">
              <a:spcBef>
                <a:spcPct val="50000"/>
              </a:spcBef>
            </a:pPr>
            <a:r>
              <a:rPr lang="en-GB" sz="2800">
                <a:solidFill>
                  <a:schemeClr val="tx1">
                    <a:lumMod val="50000"/>
                    <a:lumOff val="50000"/>
                  </a:schemeClr>
                </a:solidFill>
                <a:latin typeface="SassoonCRInfant" panose="02010503020300020003" pitchFamily="2" charset="0"/>
              </a:rPr>
              <a:t>Please feel free to come and chat to us about any concerns!</a:t>
            </a:r>
          </a:p>
        </p:txBody>
      </p:sp>
      <p:sp>
        <p:nvSpPr>
          <p:cNvPr id="14340" name="Text Box 17"/>
          <p:cNvSpPr txBox="1">
            <a:spLocks noChangeArrowheads="1"/>
          </p:cNvSpPr>
          <p:nvPr/>
        </p:nvSpPr>
        <p:spPr bwMode="auto">
          <a:xfrm>
            <a:off x="1258888" y="5516563"/>
            <a:ext cx="6697662" cy="762000"/>
          </a:xfrm>
          <a:prstGeom prst="rect">
            <a:avLst/>
          </a:prstGeom>
          <a:noFill/>
          <a:ln w="9525">
            <a:noFill/>
            <a:miter lim="800000"/>
            <a:headEnd/>
            <a:tailEnd/>
          </a:ln>
        </p:spPr>
        <p:txBody>
          <a:bodyPr>
            <a:spAutoFit/>
          </a:bodyPr>
          <a:lstStyle/>
          <a:p>
            <a:pPr algn="ctr">
              <a:spcBef>
                <a:spcPct val="50000"/>
              </a:spcBef>
            </a:pPr>
            <a:r>
              <a:rPr lang="en-GB" sz="4400" b="1">
                <a:solidFill>
                  <a:srgbClr val="CC00CC"/>
                </a:solidFill>
                <a:latin typeface="SassoonCRInfant" pitchFamily="2" charset="0"/>
              </a:rPr>
              <a:t>Thank you!</a:t>
            </a:r>
          </a:p>
        </p:txBody>
      </p:sp>
      <p:pic>
        <p:nvPicPr>
          <p:cNvPr id="14341" name="Picture 5" descr="C:\Users\rswift\AppData\Local\Microsoft\Windows\Temporary Internet Files\Content.IE5\IAZYSS0T\MC900438205[1].wmf"/>
          <p:cNvPicPr>
            <a:picLocks noChangeAspect="1" noChangeArrowheads="1"/>
          </p:cNvPicPr>
          <p:nvPr/>
        </p:nvPicPr>
        <p:blipFill>
          <a:blip r:embed="rId3" cstate="print"/>
          <a:srcRect/>
          <a:stretch>
            <a:fillRect/>
          </a:stretch>
        </p:blipFill>
        <p:spPr bwMode="auto">
          <a:xfrm>
            <a:off x="3635896" y="2852936"/>
            <a:ext cx="2160240" cy="2163997"/>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CAAED33307A1C4996B2CA7F7CB960FB" ma:contentTypeVersion="13" ma:contentTypeDescription="Create a new document." ma:contentTypeScope="" ma:versionID="ce26a1e0d59f093eb5439be997b7df20">
  <xsd:schema xmlns:xsd="http://www.w3.org/2001/XMLSchema" xmlns:xs="http://www.w3.org/2001/XMLSchema" xmlns:p="http://schemas.microsoft.com/office/2006/metadata/properties" xmlns:ns2="fe84f450-12e3-4ea6-9451-acfdb38e3073" xmlns:ns3="cce181c5-4c25-4fc9-9063-989c7ff53741" targetNamespace="http://schemas.microsoft.com/office/2006/metadata/properties" ma:root="true" ma:fieldsID="8de22a87ef87e0ab5ceadeeac068e3a8" ns2:_="" ns3:_="">
    <xsd:import namespace="fe84f450-12e3-4ea6-9451-acfdb38e3073"/>
    <xsd:import namespace="cce181c5-4c25-4fc9-9063-989c7ff5374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84f450-12e3-4ea6-9451-acfdb38e30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e181c5-4c25-4fc9-9063-989c7ff53741"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bc2e74f-2bc2-4d08-90c2-baa7b2467c1b}" ma:internalName="TaxCatchAll" ma:showField="CatchAllData" ma:web="cce181c5-4c25-4fc9-9063-989c7ff5374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e181c5-4c25-4fc9-9063-989c7ff53741" xsi:nil="true"/>
    <lcf76f155ced4ddcb4097134ff3c332f xmlns="fe84f450-12e3-4ea6-9451-acfdb38e307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135B8D6-49FB-4DD5-A3C5-FF3899C25EEF}">
  <ds:schemaRefs>
    <ds:schemaRef ds:uri="cce181c5-4c25-4fc9-9063-989c7ff53741"/>
    <ds:schemaRef ds:uri="fe84f450-12e3-4ea6-9451-acfdb38e307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39A892B-A4CA-4679-9AC0-421F88BC0BD8}">
  <ds:schemaRefs>
    <ds:schemaRef ds:uri="http://schemas.microsoft.com/sharepoint/v3/contenttype/forms"/>
  </ds:schemaRefs>
</ds:datastoreItem>
</file>

<file path=customXml/itemProps3.xml><?xml version="1.0" encoding="utf-8"?>
<ds:datastoreItem xmlns:ds="http://schemas.openxmlformats.org/officeDocument/2006/customXml" ds:itemID="{526335D9-C32F-4E32-9672-F540F366F48D}">
  <ds:schemaRefs>
    <ds:schemaRef ds:uri="cce181c5-4c25-4fc9-9063-989c7ff53741"/>
    <ds:schemaRef ds:uri="fe84f450-12e3-4ea6-9451-acfdb38e3073"/>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Flow</Template>
  <Application>Microsoft Office PowerPoint</Application>
  <PresentationFormat>On-screen Show (4:3)</PresentationFormat>
  <Slides>18</Slides>
  <Notes>13</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Flow</vt:lpstr>
      <vt:lpstr>  Welcome to Year 1 </vt:lpstr>
      <vt:lpstr>Meet the Team</vt:lpstr>
      <vt:lpstr>Autumn Term</vt:lpstr>
      <vt:lpstr>  Spring Term</vt:lpstr>
      <vt:lpstr>     Summer Term</vt:lpstr>
      <vt:lpstr>Expectations for Holbrook Children</vt:lpstr>
      <vt:lpstr>Year Group Expectations</vt:lpstr>
      <vt:lpstr>PowerPoint Presentation</vt:lpstr>
      <vt:lpstr>Tapestry &amp; Home learning</vt:lpstr>
      <vt:lpstr>How parents can help</vt:lpstr>
      <vt:lpstr>PowerPoint Presentation</vt:lpstr>
      <vt:lpstr>Reading Diaries</vt:lpstr>
      <vt:lpstr>Reading Diaries</vt:lpstr>
      <vt:lpstr>PowerPoint Presentation</vt:lpstr>
      <vt:lpstr>   Reminders</vt:lpstr>
      <vt:lpstr>   Reminders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2005</dc:title>
  <dc:creator>Rachel Louise Swift</dc:creator>
  <cp:revision>1</cp:revision>
  <cp:lastPrinted>2018-09-24T14:50:55Z</cp:lastPrinted>
  <dcterms:created xsi:type="dcterms:W3CDTF">2005-09-18T17:54:29Z</dcterms:created>
  <dcterms:modified xsi:type="dcterms:W3CDTF">2026-09-16T11:26:26Z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0x0101009CAAED33307A1C4996B2CA7F7CB960FB</vt:lpwstr>
  </property>
  <property fmtid="{D5CDD505-2E9C-101B-9397-08002B2CF9AE}" pid="3" name="Order">
    <vt:r8>7626200</vt:r8>
  </property>
  <property fmtid="{D5CDD505-2E9C-101B-9397-08002B2CF9AE}" pid="4" name="MediaServiceImageTags">
    <vt:lpwstr/>
  </property>
</Properties>
</file>