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3" r:id="rId4"/>
  </p:sldMasterIdLst>
  <p:notesMasterIdLst>
    <p:notesMasterId r:id="rId25"/>
  </p:notesMasterIdLst>
  <p:handoutMasterIdLst>
    <p:handoutMasterId r:id="rId26"/>
  </p:handoutMasterIdLst>
  <p:sldIdLst>
    <p:sldId id="256" r:id="rId5"/>
    <p:sldId id="274" r:id="rId6"/>
    <p:sldId id="270" r:id="rId7"/>
    <p:sldId id="293" r:id="rId8"/>
    <p:sldId id="294" r:id="rId9"/>
    <p:sldId id="295" r:id="rId10"/>
    <p:sldId id="297" r:id="rId11"/>
    <p:sldId id="296" r:id="rId12"/>
    <p:sldId id="289" r:id="rId13"/>
    <p:sldId id="283" r:id="rId14"/>
    <p:sldId id="285" r:id="rId15"/>
    <p:sldId id="291" r:id="rId16"/>
    <p:sldId id="292" r:id="rId17"/>
    <p:sldId id="276" r:id="rId18"/>
    <p:sldId id="288" r:id="rId19"/>
    <p:sldId id="264" r:id="rId20"/>
    <p:sldId id="298" r:id="rId21"/>
    <p:sldId id="263" r:id="rId22"/>
    <p:sldId id="269" r:id="rId23"/>
    <p:sldId id="268" r:id="rId2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FD466C-8022-42A8-8464-1956ACF0061D}" v="2" dt="2025-09-23T13:32:39.3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377" autoAdjust="0"/>
    <p:restoredTop sz="90929"/>
  </p:normalViewPr>
  <p:slideViewPr>
    <p:cSldViewPr>
      <p:cViewPr varScale="1">
        <p:scale>
          <a:sx n="75" d="100"/>
          <a:sy n="75" d="100"/>
        </p:scale>
        <p:origin x="1128"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379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2" y="1"/>
            <a:ext cx="2946275" cy="496672"/>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smtClean="0"/>
            </a:lvl1pPr>
          </a:lstStyle>
          <a:p>
            <a:pPr>
              <a:defRPr/>
            </a:pPr>
            <a:endParaRPr lang="en-GB"/>
          </a:p>
        </p:txBody>
      </p:sp>
      <p:sp>
        <p:nvSpPr>
          <p:cNvPr id="18435" name="Rectangle 3"/>
          <p:cNvSpPr>
            <a:spLocks noGrp="1" noChangeArrowheads="1"/>
          </p:cNvSpPr>
          <p:nvPr>
            <p:ph type="dt" sz="quarter" idx="1"/>
          </p:nvPr>
        </p:nvSpPr>
        <p:spPr bwMode="auto">
          <a:xfrm>
            <a:off x="3849864" y="1"/>
            <a:ext cx="2946275" cy="496672"/>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smtClean="0"/>
            </a:lvl1pPr>
          </a:lstStyle>
          <a:p>
            <a:pPr>
              <a:defRPr/>
            </a:pPr>
            <a:endParaRPr lang="en-GB"/>
          </a:p>
        </p:txBody>
      </p:sp>
      <p:sp>
        <p:nvSpPr>
          <p:cNvPr id="18436" name="Rectangle 4"/>
          <p:cNvSpPr>
            <a:spLocks noGrp="1" noChangeArrowheads="1"/>
          </p:cNvSpPr>
          <p:nvPr>
            <p:ph type="ftr" sz="quarter" idx="2"/>
          </p:nvPr>
        </p:nvSpPr>
        <p:spPr bwMode="auto">
          <a:xfrm>
            <a:off x="2" y="9428272"/>
            <a:ext cx="2946275" cy="49667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smtClean="0"/>
            </a:lvl1pPr>
          </a:lstStyle>
          <a:p>
            <a:pPr>
              <a:defRPr/>
            </a:pPr>
            <a:endParaRPr lang="en-GB"/>
          </a:p>
        </p:txBody>
      </p:sp>
      <p:sp>
        <p:nvSpPr>
          <p:cNvPr id="18437" name="Rectangle 5"/>
          <p:cNvSpPr>
            <a:spLocks noGrp="1" noChangeArrowheads="1"/>
          </p:cNvSpPr>
          <p:nvPr>
            <p:ph type="sldNum" sz="quarter" idx="3"/>
          </p:nvPr>
        </p:nvSpPr>
        <p:spPr bwMode="auto">
          <a:xfrm>
            <a:off x="3849864" y="9428272"/>
            <a:ext cx="2946275" cy="49667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smtClean="0"/>
            </a:lvl1pPr>
          </a:lstStyle>
          <a:p>
            <a:pPr>
              <a:defRPr/>
            </a:pPr>
            <a:fld id="{39843C6B-7693-4995-AA4F-03CFEEFCDAF9}" type="slidenum">
              <a:rPr lang="en-GB"/>
              <a:pPr>
                <a:defRPr/>
              </a:pPr>
              <a:t>‹#›</a:t>
            </a:fld>
            <a:endParaRPr lang="en-GB"/>
          </a:p>
        </p:txBody>
      </p:sp>
    </p:spTree>
    <p:extLst>
      <p:ext uri="{BB962C8B-B14F-4D97-AF65-F5344CB8AC3E}">
        <p14:creationId xmlns:p14="http://schemas.microsoft.com/office/powerpoint/2010/main" val="25035850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2946275" cy="49667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864" y="1"/>
            <a:ext cx="2946275" cy="496672"/>
          </a:xfrm>
          <a:prstGeom prst="rect">
            <a:avLst/>
          </a:prstGeom>
        </p:spPr>
        <p:txBody>
          <a:bodyPr vert="horz" lIns="91440" tIns="45720" rIns="91440" bIns="45720" rtlCol="0"/>
          <a:lstStyle>
            <a:lvl1pPr algn="r">
              <a:defRPr sz="1200"/>
            </a:lvl1pPr>
          </a:lstStyle>
          <a:p>
            <a:fld id="{12FCF414-D04A-4DFC-A3E7-1AA94FA01066}" type="datetimeFigureOut">
              <a:rPr lang="en-US" smtClean="0"/>
              <a:pPr/>
              <a:t>9/23/2025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384" y="4715833"/>
            <a:ext cx="5436908" cy="44666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9428272"/>
            <a:ext cx="2946275" cy="49667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864" y="9428272"/>
            <a:ext cx="2946275" cy="496672"/>
          </a:xfrm>
          <a:prstGeom prst="rect">
            <a:avLst/>
          </a:prstGeom>
        </p:spPr>
        <p:txBody>
          <a:bodyPr vert="horz" lIns="91440" tIns="45720" rIns="91440" bIns="45720" rtlCol="0" anchor="b"/>
          <a:lstStyle>
            <a:lvl1pPr algn="r">
              <a:defRPr sz="1200"/>
            </a:lvl1pPr>
          </a:lstStyle>
          <a:p>
            <a:fld id="{C84AAEB0-AF15-48ED-937B-11EB5D238A1A}" type="slidenum">
              <a:rPr lang="en-GB" smtClean="0"/>
              <a:pPr/>
              <a:t>‹#›</a:t>
            </a:fld>
            <a:endParaRPr lang="en-GB"/>
          </a:p>
        </p:txBody>
      </p:sp>
    </p:spTree>
    <p:extLst>
      <p:ext uri="{BB962C8B-B14F-4D97-AF65-F5344CB8AC3E}">
        <p14:creationId xmlns:p14="http://schemas.microsoft.com/office/powerpoint/2010/main" val="1799681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2</a:t>
            </a:fld>
            <a:endParaRPr lang="en-GB"/>
          </a:p>
        </p:txBody>
      </p:sp>
    </p:spTree>
    <p:extLst>
      <p:ext uri="{BB962C8B-B14F-4D97-AF65-F5344CB8AC3E}">
        <p14:creationId xmlns:p14="http://schemas.microsoft.com/office/powerpoint/2010/main" val="3414348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cap="none" dirty="0">
                <a:latin typeface="SassoonCRInfant" panose="02010503020300020003" pitchFamily="2" charset="0"/>
              </a:rPr>
              <a:t>We can only give a very brief overview of our other topics as we would like to plan our future topics around the children’s interests.</a:t>
            </a:r>
          </a:p>
          <a:p>
            <a:r>
              <a:rPr lang="en-GB" dirty="0"/>
              <a:t> previous years have been If</a:t>
            </a:r>
            <a:r>
              <a:rPr lang="en-GB" baseline="0" dirty="0"/>
              <a:t> you go down to the woods/paws/claws and fluffy tales = but may change!</a:t>
            </a:r>
            <a:endParaRPr lang="en-GB" dirty="0"/>
          </a:p>
        </p:txBody>
      </p:sp>
      <p:sp>
        <p:nvSpPr>
          <p:cNvPr id="4" name="Slide Number Placeholder 3"/>
          <p:cNvSpPr>
            <a:spLocks noGrp="1"/>
          </p:cNvSpPr>
          <p:nvPr>
            <p:ph type="sldNum" sz="quarter" idx="10"/>
          </p:nvPr>
        </p:nvSpPr>
        <p:spPr/>
        <p:txBody>
          <a:bodyPr/>
          <a:lstStyle/>
          <a:p>
            <a:fld id="{C84AAEB0-AF15-48ED-937B-11EB5D238A1A}"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info via curriculum letters sent termly and </a:t>
            </a:r>
            <a:r>
              <a:rPr lang="en-GB" dirty="0" err="1"/>
              <a:t>uploaed</a:t>
            </a:r>
            <a:r>
              <a:rPr lang="en-GB" dirty="0"/>
              <a:t> onto the website </a:t>
            </a:r>
          </a:p>
        </p:txBody>
      </p:sp>
      <p:sp>
        <p:nvSpPr>
          <p:cNvPr id="4" name="Slide Number Placeholder 3"/>
          <p:cNvSpPr>
            <a:spLocks noGrp="1"/>
          </p:cNvSpPr>
          <p:nvPr>
            <p:ph type="sldNum" sz="quarter" idx="10"/>
          </p:nvPr>
        </p:nvSpPr>
        <p:spPr/>
        <p:txBody>
          <a:bodyPr/>
          <a:lstStyle/>
          <a:p>
            <a:fld id="{C84AAEB0-AF15-48ED-937B-11EB5D238A1A}" type="slidenum">
              <a:rPr lang="en-GB" smtClean="0"/>
              <a:pPr/>
              <a:t>4</a:t>
            </a:fld>
            <a:endParaRPr lang="en-GB"/>
          </a:p>
        </p:txBody>
      </p:sp>
    </p:spTree>
    <p:extLst>
      <p:ext uri="{BB962C8B-B14F-4D97-AF65-F5344CB8AC3E}">
        <p14:creationId xmlns:p14="http://schemas.microsoft.com/office/powerpoint/2010/main" val="3048161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5</a:t>
            </a:fld>
            <a:endParaRPr lang="en-GB"/>
          </a:p>
        </p:txBody>
      </p:sp>
    </p:spTree>
    <p:extLst>
      <p:ext uri="{BB962C8B-B14F-4D97-AF65-F5344CB8AC3E}">
        <p14:creationId xmlns:p14="http://schemas.microsoft.com/office/powerpoint/2010/main" val="3705748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cap="none" dirty="0">
                <a:latin typeface="SassoonCRInfant" panose="02010503020300020003"/>
              </a:rPr>
              <a:t>The reading curriculum stresses the importance of decodable books and that children should only be asked to read books which contain graphemes which they recognise and tricky words they have already been taught. This is so that children can develop confidence and fluency in the very early stages of reading, whilst working with phonemes they are familiar with, rather than being faced with words or phonemes they do not know and therefore cannot decode yet. </a:t>
            </a:r>
          </a:p>
          <a:p>
            <a:endParaRPr lang="en-GB" dirty="0"/>
          </a:p>
        </p:txBody>
      </p:sp>
      <p:sp>
        <p:nvSpPr>
          <p:cNvPr id="4" name="Slide Number Placeholder 3"/>
          <p:cNvSpPr>
            <a:spLocks noGrp="1"/>
          </p:cNvSpPr>
          <p:nvPr>
            <p:ph type="sldNum" sz="quarter" idx="10"/>
          </p:nvPr>
        </p:nvSpPr>
        <p:spPr/>
        <p:txBody>
          <a:bodyPr/>
          <a:lstStyle/>
          <a:p>
            <a:fld id="{C84AAEB0-AF15-48ED-937B-11EB5D238A1A}" type="slidenum">
              <a:rPr lang="en-GB" smtClean="0"/>
              <a:pPr/>
              <a:t>6</a:t>
            </a:fld>
            <a:endParaRPr lang="en-GB"/>
          </a:p>
        </p:txBody>
      </p:sp>
    </p:spTree>
    <p:extLst>
      <p:ext uri="{BB962C8B-B14F-4D97-AF65-F5344CB8AC3E}">
        <p14:creationId xmlns:p14="http://schemas.microsoft.com/office/powerpoint/2010/main" val="104447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7</a:t>
            </a:fld>
            <a:endParaRPr lang="en-GB"/>
          </a:p>
        </p:txBody>
      </p:sp>
    </p:spTree>
    <p:extLst>
      <p:ext uri="{BB962C8B-B14F-4D97-AF65-F5344CB8AC3E}">
        <p14:creationId xmlns:p14="http://schemas.microsoft.com/office/powerpoint/2010/main" val="15668536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8</a:t>
            </a:fld>
            <a:endParaRPr lang="en-GB"/>
          </a:p>
        </p:txBody>
      </p:sp>
    </p:spTree>
    <p:extLst>
      <p:ext uri="{BB962C8B-B14F-4D97-AF65-F5344CB8AC3E}">
        <p14:creationId xmlns:p14="http://schemas.microsoft.com/office/powerpoint/2010/main" val="969849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be invited to workshop meeting soon </a:t>
            </a:r>
          </a:p>
        </p:txBody>
      </p:sp>
      <p:sp>
        <p:nvSpPr>
          <p:cNvPr id="4" name="Slide Number Placeholder 3"/>
          <p:cNvSpPr>
            <a:spLocks noGrp="1"/>
          </p:cNvSpPr>
          <p:nvPr>
            <p:ph type="sldNum" sz="quarter" idx="10"/>
          </p:nvPr>
        </p:nvSpPr>
        <p:spPr/>
        <p:txBody>
          <a:bodyPr/>
          <a:lstStyle/>
          <a:p>
            <a:fld id="{C84AAEB0-AF15-48ED-937B-11EB5D238A1A}" type="slidenum">
              <a:rPr lang="en-GB" smtClean="0"/>
              <a:pPr/>
              <a:t>9</a:t>
            </a:fld>
            <a:endParaRPr lang="en-GB"/>
          </a:p>
        </p:txBody>
      </p:sp>
    </p:spTree>
    <p:extLst>
      <p:ext uri="{BB962C8B-B14F-4D97-AF65-F5344CB8AC3E}">
        <p14:creationId xmlns:p14="http://schemas.microsoft.com/office/powerpoint/2010/main" val="9197604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10</a:t>
            </a:fld>
            <a:endParaRPr lang="en-GB"/>
          </a:p>
        </p:txBody>
      </p:sp>
    </p:spTree>
    <p:extLst>
      <p:ext uri="{BB962C8B-B14F-4D97-AF65-F5344CB8AC3E}">
        <p14:creationId xmlns:p14="http://schemas.microsoft.com/office/powerpoint/2010/main" val="35006335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11</a:t>
            </a:fld>
            <a:endParaRPr lang="en-GB"/>
          </a:p>
        </p:txBody>
      </p:sp>
    </p:spTree>
    <p:extLst>
      <p:ext uri="{BB962C8B-B14F-4D97-AF65-F5344CB8AC3E}">
        <p14:creationId xmlns:p14="http://schemas.microsoft.com/office/powerpoint/2010/main" val="1192763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4AAEB0-AF15-48ED-937B-11EB5D238A1A}" type="slidenum">
              <a:rPr lang="en-GB" smtClean="0"/>
              <a:pPr/>
              <a:t>12</a:t>
            </a:fld>
            <a:endParaRPr lang="en-GB"/>
          </a:p>
        </p:txBody>
      </p:sp>
    </p:spTree>
    <p:extLst>
      <p:ext uri="{BB962C8B-B14F-4D97-AF65-F5344CB8AC3E}">
        <p14:creationId xmlns:p14="http://schemas.microsoft.com/office/powerpoint/2010/main" val="1035837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13</a:t>
            </a:fld>
            <a:endParaRPr lang="en-GB"/>
          </a:p>
        </p:txBody>
      </p:sp>
    </p:spTree>
    <p:extLst>
      <p:ext uri="{BB962C8B-B14F-4D97-AF65-F5344CB8AC3E}">
        <p14:creationId xmlns:p14="http://schemas.microsoft.com/office/powerpoint/2010/main" val="3109018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14</a:t>
            </a:fld>
            <a:endParaRPr lang="en-GB"/>
          </a:p>
        </p:txBody>
      </p:sp>
    </p:spTree>
    <p:extLst>
      <p:ext uri="{BB962C8B-B14F-4D97-AF65-F5344CB8AC3E}">
        <p14:creationId xmlns:p14="http://schemas.microsoft.com/office/powerpoint/2010/main" val="8333078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4AAEB0-AF15-48ED-937B-11EB5D238A1A}" type="slidenum">
              <a:rPr lang="en-GB" smtClean="0"/>
              <a:pPr/>
              <a:t>15</a:t>
            </a:fld>
            <a:endParaRPr lang="en-GB"/>
          </a:p>
        </p:txBody>
      </p:sp>
    </p:spTree>
    <p:extLst>
      <p:ext uri="{BB962C8B-B14F-4D97-AF65-F5344CB8AC3E}">
        <p14:creationId xmlns:p14="http://schemas.microsoft.com/office/powerpoint/2010/main" val="4220695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Personalise book</a:t>
            </a:r>
            <a:r>
              <a:rPr lang="en-GB" baseline="0" dirty="0"/>
              <a:t> bags </a:t>
            </a:r>
            <a:r>
              <a:rPr lang="en-GB" baseline="0" dirty="0" err="1"/>
              <a:t>ie</a:t>
            </a:r>
            <a:r>
              <a:rPr lang="en-GB" baseline="0" dirty="0"/>
              <a:t> ONE keying, stickers, </a:t>
            </a:r>
            <a:r>
              <a:rPr lang="en-GB" baseline="0" dirty="0" err="1"/>
              <a:t>etc</a:t>
            </a:r>
            <a:endParaRPr lang="en-GB" baseline="0" dirty="0"/>
          </a:p>
          <a:p>
            <a:r>
              <a:rPr lang="en-GB" baseline="0" dirty="0"/>
              <a:t>Be aware of mess play – aprons don’t cover everything! </a:t>
            </a:r>
          </a:p>
          <a:p>
            <a:r>
              <a:rPr lang="en-GB" baseline="0" dirty="0"/>
              <a:t>Website  - frequently asked questions </a:t>
            </a:r>
            <a:endParaRPr lang="en-GB" dirty="0"/>
          </a:p>
        </p:txBody>
      </p:sp>
      <p:sp>
        <p:nvSpPr>
          <p:cNvPr id="4" name="Slide Number Placeholder 3"/>
          <p:cNvSpPr>
            <a:spLocks noGrp="1"/>
          </p:cNvSpPr>
          <p:nvPr>
            <p:ph type="sldNum" sz="quarter" idx="10"/>
          </p:nvPr>
        </p:nvSpPr>
        <p:spPr/>
        <p:txBody>
          <a:bodyPr/>
          <a:lstStyle/>
          <a:p>
            <a:fld id="{C84AAEB0-AF15-48ED-937B-11EB5D238A1A}"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reasons</a:t>
            </a:r>
            <a:r>
              <a:rPr lang="en-GB" baseline="0" dirty="0"/>
              <a:t> </a:t>
            </a:r>
            <a:r>
              <a:rPr lang="en-GB" baseline="0" dirty="0" err="1"/>
              <a:t>etc</a:t>
            </a:r>
            <a:r>
              <a:rPr lang="en-GB" baseline="0" dirty="0"/>
              <a:t> nettles, thorns, stings, ticks</a:t>
            </a:r>
            <a:endParaRPr lang="en-GB" dirty="0"/>
          </a:p>
        </p:txBody>
      </p:sp>
      <p:sp>
        <p:nvSpPr>
          <p:cNvPr id="4" name="Slide Number Placeholder 3"/>
          <p:cNvSpPr>
            <a:spLocks noGrp="1"/>
          </p:cNvSpPr>
          <p:nvPr>
            <p:ph type="sldNum" sz="quarter" idx="10"/>
          </p:nvPr>
        </p:nvSpPr>
        <p:spPr/>
        <p:txBody>
          <a:bodyPr/>
          <a:lstStyle/>
          <a:p>
            <a:fld id="{C84AAEB0-AF15-48ED-937B-11EB5D238A1A}" type="slidenum">
              <a:rPr lang="en-GB" smtClean="0"/>
              <a:pPr/>
              <a:t>17</a:t>
            </a:fld>
            <a:endParaRPr lang="en-GB"/>
          </a:p>
        </p:txBody>
      </p:sp>
    </p:spTree>
    <p:extLst>
      <p:ext uri="{BB962C8B-B14F-4D97-AF65-F5344CB8AC3E}">
        <p14:creationId xmlns:p14="http://schemas.microsoft.com/office/powerpoint/2010/main" val="22729509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a:t>No Sweets on birthdays please </a:t>
            </a:r>
          </a:p>
          <a:p>
            <a:r>
              <a:rPr lang="en-GB" baseline="0" dirty="0"/>
              <a:t>Hot lunches – midday meals supervisors monitor and feedback to us </a:t>
            </a:r>
            <a:endParaRPr lang="en-GB" dirty="0"/>
          </a:p>
        </p:txBody>
      </p:sp>
      <p:sp>
        <p:nvSpPr>
          <p:cNvPr id="4" name="Slide Number Placeholder 3"/>
          <p:cNvSpPr>
            <a:spLocks noGrp="1"/>
          </p:cNvSpPr>
          <p:nvPr>
            <p:ph type="sldNum" sz="quarter" idx="10"/>
          </p:nvPr>
        </p:nvSpPr>
        <p:spPr/>
        <p:txBody>
          <a:bodyPr/>
          <a:lstStyle/>
          <a:p>
            <a:fld id="{C84AAEB0-AF15-48ED-937B-11EB5D238A1A}" type="slidenum">
              <a:rPr lang="en-GB" smtClean="0"/>
              <a:pPr/>
              <a:t>18</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No EYFS photos on newsletter due to number of consents </a:t>
            </a:r>
          </a:p>
          <a:p>
            <a:r>
              <a:rPr lang="en-GB" dirty="0"/>
              <a:t>County times – if received email please reply by Friday </a:t>
            </a:r>
          </a:p>
        </p:txBody>
      </p:sp>
      <p:sp>
        <p:nvSpPr>
          <p:cNvPr id="4" name="Slide Number Placeholder 3"/>
          <p:cNvSpPr>
            <a:spLocks noGrp="1"/>
          </p:cNvSpPr>
          <p:nvPr>
            <p:ph type="sldNum" sz="quarter" idx="10"/>
          </p:nvPr>
        </p:nvSpPr>
        <p:spPr/>
        <p:txBody>
          <a:bodyPr/>
          <a:lstStyle/>
          <a:p>
            <a:fld id="{C84AAEB0-AF15-48ED-937B-11EB5D238A1A}" type="slidenum">
              <a:rPr lang="en-GB" smtClean="0"/>
              <a:pPr/>
              <a:t>19</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C84AAEB0-AF15-48ED-937B-11EB5D238A1A}" type="slidenum">
              <a:rPr lang="en-GB" smtClean="0"/>
              <a:pPr/>
              <a:t>20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0A4B303-8FA4-420E-A110-DB35B4557A3A}" type="slidenum">
              <a:rPr lang="en-GB" smtClean="0"/>
              <a:pPr>
                <a:defRPr/>
              </a:pPr>
              <a:t>‹#›</a:t>
            </a:fld>
            <a:endParaRPr lang="en-GB"/>
          </a:p>
        </p:txBody>
      </p:sp>
    </p:spTree>
    <p:extLst>
      <p:ext uri="{BB962C8B-B14F-4D97-AF65-F5344CB8AC3E}">
        <p14:creationId xmlns:p14="http://schemas.microsoft.com/office/powerpoint/2010/main" val="356726336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09F4546D-B4E7-4E1D-8775-443F69AEDAF7}" type="slidenum">
              <a:rPr lang="en-GB" smtClean="0"/>
              <a:pPr>
                <a:defRPr/>
              </a:pPr>
              <a:t>‹#›</a:t>
            </a:fld>
            <a:endParaRPr lang="en-GB"/>
          </a:p>
        </p:txBody>
      </p:sp>
    </p:spTree>
    <p:extLst>
      <p:ext uri="{BB962C8B-B14F-4D97-AF65-F5344CB8AC3E}">
        <p14:creationId xmlns:p14="http://schemas.microsoft.com/office/powerpoint/2010/main" val="726675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FAD286B-FE67-4DED-8459-A036D2A1039E}" type="slidenum">
              <a:rPr lang="en-GB" smtClean="0"/>
              <a:pPr>
                <a:defRPr/>
              </a:pPr>
              <a:t>‹#›</a:t>
            </a:fld>
            <a:endParaRPr lang="en-GB"/>
          </a:p>
        </p:txBody>
      </p:sp>
    </p:spTree>
    <p:extLst>
      <p:ext uri="{BB962C8B-B14F-4D97-AF65-F5344CB8AC3E}">
        <p14:creationId xmlns:p14="http://schemas.microsoft.com/office/powerpoint/2010/main" val="1586245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6C6B12F-5BB8-4160-A48B-2C6E752ADF3B}" type="slidenum">
              <a:rPr lang="en-GB" smtClean="0"/>
              <a:pPr>
                <a:defRPr/>
              </a:pPr>
              <a:t>‹#›</a:t>
            </a:fld>
            <a:endParaRPr lang="en-GB"/>
          </a:p>
        </p:txBody>
      </p:sp>
    </p:spTree>
    <p:extLst>
      <p:ext uri="{BB962C8B-B14F-4D97-AF65-F5344CB8AC3E}">
        <p14:creationId xmlns:p14="http://schemas.microsoft.com/office/powerpoint/2010/main" val="2688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331" y="3051013"/>
            <a:ext cx="3829520"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4629150" y="3051013"/>
            <a:ext cx="382905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52F81B2F-E49E-4DF3-90F3-8C1858203BEF}" type="slidenum">
              <a:rPr lang="en-GB" smtClean="0"/>
              <a:pPr>
                <a:defRPr/>
              </a:pPr>
              <a:t>‹#›</a:t>
            </a:fld>
            <a:endParaRPr lang="en-GB"/>
          </a:p>
        </p:txBody>
      </p:sp>
    </p:spTree>
    <p:extLst>
      <p:ext uri="{BB962C8B-B14F-4D97-AF65-F5344CB8AC3E}">
        <p14:creationId xmlns:p14="http://schemas.microsoft.com/office/powerpoint/2010/main" val="1768098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469E201F-D180-4BF1-978F-4BED01252B3F}" type="slidenum">
              <a:rPr lang="en-GB" smtClean="0"/>
              <a:pPr>
                <a:defRPr/>
              </a:pPr>
              <a:t>‹#›</a:t>
            </a:fld>
            <a:endParaRPr lang="en-GB"/>
          </a:p>
        </p:txBody>
      </p:sp>
    </p:spTree>
    <p:extLst>
      <p:ext uri="{BB962C8B-B14F-4D97-AF65-F5344CB8AC3E}">
        <p14:creationId xmlns:p14="http://schemas.microsoft.com/office/powerpoint/2010/main" val="2933687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10D0ABD4-B92C-4C1C-87AD-5533F4F1D1DA}" type="slidenum">
              <a:rPr lang="en-GB" smtClean="0"/>
              <a:pPr>
                <a:defRPr/>
              </a:pPr>
              <a:t>‹#›</a:t>
            </a:fld>
            <a:endParaRPr lang="en-GB"/>
          </a:p>
        </p:txBody>
      </p:sp>
    </p:spTree>
    <p:extLst>
      <p:ext uri="{BB962C8B-B14F-4D97-AF65-F5344CB8AC3E}">
        <p14:creationId xmlns:p14="http://schemas.microsoft.com/office/powerpoint/2010/main" val="142809332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392AE07-5C72-4317-90FC-D2A3F181F9CB}" type="slidenum">
              <a:rPr lang="en-GB" smtClean="0"/>
              <a:pPr>
                <a:defRPr/>
              </a:pPr>
              <a:t>‹#›</a:t>
            </a:fld>
            <a:endParaRPr lang="en-GB"/>
          </a:p>
        </p:txBody>
      </p:sp>
    </p:spTree>
    <p:extLst>
      <p:ext uri="{BB962C8B-B14F-4D97-AF65-F5344CB8AC3E}">
        <p14:creationId xmlns:p14="http://schemas.microsoft.com/office/powerpoint/2010/main" val="421354888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61D4E26-3B23-44D2-9513-534B8751F112}" type="slidenum">
              <a:rPr lang="en-GB" smtClean="0"/>
              <a:pPr>
                <a:defRPr/>
              </a:pPr>
              <a:t>‹#›</a:t>
            </a:fld>
            <a:endParaRPr lang="en-GB"/>
          </a:p>
        </p:txBody>
      </p:sp>
    </p:spTree>
    <p:extLst>
      <p:ext uri="{BB962C8B-B14F-4D97-AF65-F5344CB8AC3E}">
        <p14:creationId xmlns:p14="http://schemas.microsoft.com/office/powerpoint/2010/main" val="1936823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DC6E784-5800-43E8-A66B-AD04DC242F90}" type="slidenum">
              <a:rPr lang="en-GB" smtClean="0"/>
              <a:pPr>
                <a:defRPr/>
              </a:pPr>
              <a:t>‹#›</a:t>
            </a:fld>
            <a:endParaRPr lang="en-GB"/>
          </a:p>
        </p:txBody>
      </p:sp>
    </p:spTree>
    <p:extLst>
      <p:ext uri="{BB962C8B-B14F-4D97-AF65-F5344CB8AC3E}">
        <p14:creationId xmlns:p14="http://schemas.microsoft.com/office/powerpoint/2010/main" val="4042201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DC6E784-5800-43E8-A66B-AD04DC242F90}" type="slidenum">
              <a:rPr lang="en-GB" smtClean="0"/>
              <a:pPr>
                <a:defRPr/>
              </a:pPr>
              <a:t>‹#›</a:t>
            </a:fld>
            <a:endParaRPr lang="en-GB"/>
          </a:p>
        </p:txBody>
      </p:sp>
    </p:spTree>
    <p:extLst>
      <p:ext uri="{BB962C8B-B14F-4D97-AF65-F5344CB8AC3E}">
        <p14:creationId xmlns:p14="http://schemas.microsoft.com/office/powerpoint/2010/main" val="14111383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DC6E784-5800-43E8-A66B-AD04DC242F90}" type="slidenum">
              <a:rPr lang="en-GB" smtClean="0"/>
              <a:pPr>
                <a:defRPr/>
              </a:pPr>
              <a:t>‹#›</a:t>
            </a:fld>
            <a:endParaRPr lang="en-GB"/>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342454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DC6E784-5800-43E8-A66B-AD04DC242F90}" type="slidenum">
              <a:rPr lang="en-GB" smtClean="0"/>
              <a:pPr>
                <a:defRPr/>
              </a:pPr>
              <a:t>‹#›</a:t>
            </a:fld>
            <a:endParaRPr lang="en-GB"/>
          </a:p>
        </p:txBody>
      </p:sp>
    </p:spTree>
    <p:extLst>
      <p:ext uri="{BB962C8B-B14F-4D97-AF65-F5344CB8AC3E}">
        <p14:creationId xmlns:p14="http://schemas.microsoft.com/office/powerpoint/2010/main" val="13895510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DC6E784-5800-43E8-A66B-AD04DC242F90}" type="slidenum">
              <a:rPr lang="en-GB" smtClean="0"/>
              <a:pPr>
                <a:defRPr/>
              </a:pPr>
              <a:t>‹#›</a:t>
            </a:fld>
            <a:endParaRPr lang="en-GB"/>
          </a:p>
        </p:txBody>
      </p:sp>
    </p:spTree>
    <p:extLst>
      <p:ext uri="{BB962C8B-B14F-4D97-AF65-F5344CB8AC3E}">
        <p14:creationId xmlns:p14="http://schemas.microsoft.com/office/powerpoint/2010/main" val="7104066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DC6E784-5800-43E8-A66B-AD04DC242F90}" type="slidenum">
              <a:rPr lang="en-GB" smtClean="0"/>
              <a:pPr>
                <a:defRPr/>
              </a:pPr>
              <a:t>‹#›</a:t>
            </a:fld>
            <a:endParaRPr lang="en-GB"/>
          </a:p>
        </p:txBody>
      </p:sp>
    </p:spTree>
    <p:extLst>
      <p:ext uri="{BB962C8B-B14F-4D97-AF65-F5344CB8AC3E}">
        <p14:creationId xmlns:p14="http://schemas.microsoft.com/office/powerpoint/2010/main" val="26604326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65B2D819-40EE-4483-AB7E-FE0477533088}" type="slidenum">
              <a:rPr lang="en-GB" smtClean="0"/>
              <a:pPr>
                <a:defRPr/>
              </a:pPr>
              <a:t>‹#›</a:t>
            </a:fld>
            <a:endParaRPr lang="en-GB"/>
          </a:p>
        </p:txBody>
      </p:sp>
    </p:spTree>
    <p:extLst>
      <p:ext uri="{BB962C8B-B14F-4D97-AF65-F5344CB8AC3E}">
        <p14:creationId xmlns:p14="http://schemas.microsoft.com/office/powerpoint/2010/main" val="17983006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6051018F-D038-4A19-8186-828DFF056061}" type="slidenum">
              <a:rPr lang="en-GB" smtClean="0"/>
              <a:pPr>
                <a:defRPr/>
              </a:pPr>
              <a:t>‹#›</a:t>
            </a:fld>
            <a:endParaRPr lang="en-GB"/>
          </a:p>
        </p:txBody>
      </p:sp>
    </p:spTree>
    <p:extLst>
      <p:ext uri="{BB962C8B-B14F-4D97-AF65-F5344CB8AC3E}">
        <p14:creationId xmlns:p14="http://schemas.microsoft.com/office/powerpoint/2010/main" val="219352500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pPr>
              <a:defRPr/>
            </a:pPr>
            <a:endParaRPr lang="en-GB"/>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pPr>
              <a:defRPr/>
            </a:pPr>
            <a:endParaRPr lang="en-GB"/>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pPr>
              <a:defRPr/>
            </a:pPr>
            <a:fld id="{BDC6E784-5800-43E8-A66B-AD04DC242F90}" type="slidenum">
              <a:rPr lang="en-GB" smtClean="0"/>
              <a:pPr>
                <a:defRPr/>
              </a:pPr>
              <a:t>‹#›</a:t>
            </a:fld>
            <a:endParaRPr lang="en-GB"/>
          </a:p>
        </p:txBody>
      </p:sp>
    </p:spTree>
    <p:extLst>
      <p:ext uri="{BB962C8B-B14F-4D97-AF65-F5344CB8AC3E}">
        <p14:creationId xmlns:p14="http://schemas.microsoft.com/office/powerpoint/2010/main" val="435121829"/>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 id="2147484089" r:id="rId16"/>
    <p:sldLayoutId id="2147484090"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Hedgehogs@holbrookprimaryschool.com"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hyperlink" Target="mailto:/otters@holbrookprimaryschool.com"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09600" y="762000"/>
            <a:ext cx="7772400" cy="1143000"/>
          </a:xfrm>
        </p:spPr>
        <p:txBody>
          <a:bodyPr>
            <a:normAutofit fontScale="90000"/>
          </a:bodyPr>
          <a:lstStyle/>
          <a:p>
            <a:pPr eaLnBrk="1" hangingPunct="1"/>
            <a:r>
              <a:rPr lang="en-GB" sz="6600" cap="none" dirty="0">
                <a:solidFill>
                  <a:srgbClr val="0070C0"/>
                </a:solidFill>
                <a:latin typeface="+mn-lt"/>
              </a:rPr>
              <a:t>Welcome to</a:t>
            </a:r>
            <a:br>
              <a:rPr lang="en-GB" sz="6600" cap="none" dirty="0">
                <a:solidFill>
                  <a:srgbClr val="0070C0"/>
                </a:solidFill>
                <a:latin typeface="+mn-lt"/>
              </a:rPr>
            </a:br>
            <a:r>
              <a:rPr lang="en-GB" sz="6600" cap="none" dirty="0">
                <a:solidFill>
                  <a:srgbClr val="0070C0"/>
                </a:solidFill>
                <a:latin typeface="+mn-lt"/>
              </a:rPr>
              <a:t> Reception</a:t>
            </a:r>
          </a:p>
        </p:txBody>
      </p:sp>
      <p:sp>
        <p:nvSpPr>
          <p:cNvPr id="3076" name="Rectangle 3"/>
          <p:cNvSpPr>
            <a:spLocks noGrp="1" noChangeArrowheads="1"/>
          </p:cNvSpPr>
          <p:nvPr>
            <p:ph type="subTitle" idx="1"/>
          </p:nvPr>
        </p:nvSpPr>
        <p:spPr>
          <a:xfrm>
            <a:off x="539750" y="5029200"/>
            <a:ext cx="7920038" cy="1447800"/>
          </a:xfrm>
        </p:spPr>
        <p:txBody>
          <a:bodyPr>
            <a:normAutofit fontScale="92500" lnSpcReduction="10000"/>
          </a:bodyPr>
          <a:lstStyle/>
          <a:p>
            <a:pPr eaLnBrk="1" hangingPunct="1"/>
            <a:r>
              <a:rPr lang="en-GB" sz="4000" cap="none" dirty="0">
                <a:latin typeface="+mj-lt"/>
              </a:rPr>
              <a:t>Tuesday 23rd September, 2025</a:t>
            </a:r>
          </a:p>
          <a:p>
            <a:pPr eaLnBrk="1" hangingPunct="1"/>
            <a:r>
              <a:rPr lang="en-GB" sz="4000" cap="none" dirty="0">
                <a:latin typeface="+mj-lt"/>
              </a:rPr>
              <a:t>2.30pm</a:t>
            </a:r>
          </a:p>
        </p:txBody>
      </p:sp>
      <p:sp>
        <p:nvSpPr>
          <p:cNvPr id="3075" name="Rectangle 5"/>
          <p:cNvSpPr>
            <a:spLocks noChangeArrowheads="1"/>
          </p:cNvSpPr>
          <p:nvPr/>
        </p:nvSpPr>
        <p:spPr bwMode="auto">
          <a:xfrm>
            <a:off x="1947863" y="1462088"/>
            <a:ext cx="9144000" cy="0"/>
          </a:xfrm>
          <a:prstGeom prst="rect">
            <a:avLst/>
          </a:prstGeom>
          <a:noFill/>
          <a:ln w="9525">
            <a:noFill/>
            <a:miter lim="800000"/>
            <a:headEnd/>
            <a:tailEnd/>
          </a:ln>
        </p:spPr>
        <p:txBody>
          <a:bodyPr>
            <a:spAutoFit/>
          </a:bodyPr>
          <a:lstStyle/>
          <a:p>
            <a:endParaRPr lang="en-US"/>
          </a:p>
        </p:txBody>
      </p:sp>
      <p:pic>
        <p:nvPicPr>
          <p:cNvPr id="3077" name="Picture 6" descr="Picture 004"/>
          <p:cNvPicPr>
            <a:picLocks noChangeAspect="1" noChangeArrowheads="1"/>
          </p:cNvPicPr>
          <p:nvPr/>
        </p:nvPicPr>
        <p:blipFill>
          <a:blip r:embed="rId3" cstate="print"/>
          <a:srcRect t="39345" b="15649"/>
          <a:stretch>
            <a:fillRect/>
          </a:stretch>
        </p:blipFill>
        <p:spPr bwMode="auto">
          <a:xfrm>
            <a:off x="1403350" y="2636838"/>
            <a:ext cx="6394450" cy="216376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cap="none" dirty="0">
                <a:solidFill>
                  <a:srgbClr val="0070C0"/>
                </a:solidFill>
                <a:latin typeface="+mn-lt"/>
              </a:rPr>
              <a:t>Reception Staff</a:t>
            </a:r>
            <a:endParaRPr lang="en-US" cap="none" dirty="0">
              <a:solidFill>
                <a:srgbClr val="0070C0"/>
              </a:solidFill>
              <a:latin typeface="+mn-lt"/>
            </a:endParaRPr>
          </a:p>
        </p:txBody>
      </p:sp>
      <p:sp>
        <p:nvSpPr>
          <p:cNvPr id="3" name="Content Placeholder 2"/>
          <p:cNvSpPr>
            <a:spLocks noGrp="1"/>
          </p:cNvSpPr>
          <p:nvPr>
            <p:ph sz="quarter" idx="13"/>
          </p:nvPr>
        </p:nvSpPr>
        <p:spPr>
          <a:xfrm>
            <a:off x="685332" y="1988840"/>
            <a:ext cx="7772870" cy="4374275"/>
          </a:xfrm>
        </p:spPr>
        <p:txBody>
          <a:bodyPr>
            <a:normAutofit/>
          </a:bodyPr>
          <a:lstStyle/>
          <a:p>
            <a:r>
              <a:rPr lang="en-GB" sz="2600" cap="none" dirty="0">
                <a:latin typeface="+mj-lt"/>
              </a:rPr>
              <a:t>Mrs Harman &amp; Mrs J Wright– Class Teachers</a:t>
            </a:r>
          </a:p>
          <a:p>
            <a:r>
              <a:rPr lang="en-GB" sz="2600" cap="none" dirty="0">
                <a:latin typeface="+mj-lt"/>
              </a:rPr>
              <a:t>Mrs </a:t>
            </a:r>
            <a:r>
              <a:rPr lang="en-GB" sz="2600" cap="none" dirty="0" err="1">
                <a:latin typeface="+mj-lt"/>
              </a:rPr>
              <a:t>Bayliss</a:t>
            </a:r>
            <a:r>
              <a:rPr lang="en-GB" sz="2600" cap="none" dirty="0">
                <a:latin typeface="+mj-lt"/>
              </a:rPr>
              <a:t> &amp; Mrs Kemp - Teaching Assistants</a:t>
            </a:r>
          </a:p>
          <a:p>
            <a:r>
              <a:rPr lang="en-GB" sz="2600" cap="none" dirty="0">
                <a:latin typeface="+mj-lt"/>
              </a:rPr>
              <a:t>Mrs Bell – Learning Support Assistant</a:t>
            </a:r>
          </a:p>
          <a:p>
            <a:r>
              <a:rPr lang="en-GB" sz="2600" cap="none" dirty="0">
                <a:latin typeface="+mj-lt"/>
              </a:rPr>
              <a:t>PPA for Hedgehogs and Otters (Tuesday Morning) – Mrs Duo &amp; Mrs Thompson </a:t>
            </a:r>
          </a:p>
          <a:p>
            <a:pPr marL="0" indent="0">
              <a:buNone/>
            </a:pPr>
            <a:endParaRPr lang="en-GB" sz="2600" cap="none" dirty="0">
              <a:latin typeface="SassoonCRInfant" panose="02010503020300020003"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cap="none" dirty="0">
                <a:solidFill>
                  <a:srgbClr val="0070C0"/>
                </a:solidFill>
              </a:rPr>
              <a:t>Reception Topics</a:t>
            </a:r>
          </a:p>
        </p:txBody>
      </p:sp>
      <p:sp>
        <p:nvSpPr>
          <p:cNvPr id="2" name="Content Placeholder 1"/>
          <p:cNvSpPr>
            <a:spLocks noGrp="1"/>
          </p:cNvSpPr>
          <p:nvPr>
            <p:ph sz="quarter" idx="13"/>
          </p:nvPr>
        </p:nvSpPr>
        <p:spPr>
          <a:xfrm>
            <a:off x="685330" y="1772817"/>
            <a:ext cx="7773340" cy="4018384"/>
          </a:xfrm>
        </p:spPr>
        <p:txBody>
          <a:bodyPr>
            <a:normAutofit fontScale="92500"/>
          </a:bodyPr>
          <a:lstStyle/>
          <a:p>
            <a:pPr algn="ctr"/>
            <a:r>
              <a:rPr lang="en-GB" sz="2600" cap="none" dirty="0">
                <a:solidFill>
                  <a:prstClr val="black"/>
                </a:solidFill>
                <a:latin typeface="+mj-lt"/>
              </a:rPr>
              <a:t>We have started this year with the topic ‘Marvellous Me’. Children have shared their treasure boxes and we will be comparing themselves with their friends, thinking about how they are all special. We will be learning about their families and how they have changed since they were babies.</a:t>
            </a:r>
          </a:p>
          <a:p>
            <a:pPr marL="0" indent="0" algn="ctr">
              <a:buNone/>
            </a:pPr>
            <a:r>
              <a:rPr lang="en-GB" sz="2600" cap="none" dirty="0">
                <a:solidFill>
                  <a:prstClr val="black"/>
                </a:solidFill>
                <a:latin typeface="+mj-lt"/>
              </a:rPr>
              <a:t>Some topics link themselves to real life objects and we will invite the children to bring in object from home and this will be communicated via seesaw. </a:t>
            </a:r>
            <a:endParaRPr lang="en-GB"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768585" y="548679"/>
            <a:ext cx="7747285" cy="5857266"/>
          </a:xfrm>
        </p:spPr>
        <p:txBody>
          <a:bodyPr>
            <a:normAutofit fontScale="85000" lnSpcReduction="20000"/>
          </a:bodyPr>
          <a:lstStyle/>
          <a:p>
            <a:pPr marL="274320" lvl="0" indent="-274320" algn="ctr">
              <a:lnSpc>
                <a:spcPct val="100000"/>
              </a:lnSpc>
              <a:spcBef>
                <a:spcPct val="20000"/>
              </a:spcBef>
              <a:buClr>
                <a:srgbClr val="31B6FD"/>
              </a:buClr>
              <a:buSzPct val="100000"/>
              <a:buNone/>
            </a:pPr>
            <a:r>
              <a:rPr lang="en-GB" sz="4000" cap="none" dirty="0">
                <a:latin typeface="+mj-lt"/>
              </a:rPr>
              <a:t>The Early Years Foundation Stage</a:t>
            </a:r>
          </a:p>
          <a:p>
            <a:pPr marL="274320" lvl="0" indent="-274320" algn="ctr">
              <a:lnSpc>
                <a:spcPct val="100000"/>
              </a:lnSpc>
              <a:spcBef>
                <a:spcPct val="20000"/>
              </a:spcBef>
              <a:buClr>
                <a:srgbClr val="31B6FD"/>
              </a:buClr>
              <a:buSzPct val="100000"/>
              <a:buNone/>
            </a:pPr>
            <a:r>
              <a:rPr lang="en-GB" sz="3600" cap="none" dirty="0">
                <a:latin typeface="+mj-lt"/>
              </a:rPr>
              <a:t>The Early years foundation stage curriculum has changed this year. It consist of: </a:t>
            </a:r>
          </a:p>
          <a:p>
            <a:pPr marL="274320" lvl="0" indent="-274320" algn="ctr">
              <a:lnSpc>
                <a:spcPct val="100000"/>
              </a:lnSpc>
              <a:spcBef>
                <a:spcPct val="20000"/>
              </a:spcBef>
              <a:buClr>
                <a:srgbClr val="31B6FD"/>
              </a:buClr>
              <a:buSzPct val="100000"/>
              <a:buNone/>
            </a:pPr>
            <a:r>
              <a:rPr lang="en-GB" sz="2200" b="1" u="sng" cap="none" dirty="0">
                <a:latin typeface="+mj-lt"/>
              </a:rPr>
              <a:t>3 Prime Areas:</a:t>
            </a:r>
          </a:p>
          <a:p>
            <a:pPr algn="ctr">
              <a:lnSpc>
                <a:spcPct val="100000"/>
              </a:lnSpc>
              <a:spcBef>
                <a:spcPct val="20000"/>
              </a:spcBef>
              <a:buClr>
                <a:srgbClr val="31B6FD"/>
              </a:buClr>
              <a:buSzPct val="100000"/>
            </a:pPr>
            <a:r>
              <a:rPr lang="en-GB" sz="2200" cap="none" dirty="0">
                <a:latin typeface="+mj-lt"/>
              </a:rPr>
              <a:t>Personal, Social and Emotional Development</a:t>
            </a:r>
          </a:p>
          <a:p>
            <a:pPr algn="ctr">
              <a:lnSpc>
                <a:spcPct val="100000"/>
              </a:lnSpc>
              <a:spcBef>
                <a:spcPct val="20000"/>
              </a:spcBef>
              <a:buClr>
                <a:srgbClr val="31B6FD"/>
              </a:buClr>
              <a:buSzPct val="100000"/>
            </a:pPr>
            <a:r>
              <a:rPr lang="en-GB" sz="2200" cap="none" dirty="0">
                <a:latin typeface="+mj-lt"/>
              </a:rPr>
              <a:t>Physical Development</a:t>
            </a:r>
          </a:p>
          <a:p>
            <a:pPr algn="ctr">
              <a:lnSpc>
                <a:spcPct val="100000"/>
              </a:lnSpc>
              <a:spcBef>
                <a:spcPct val="20000"/>
              </a:spcBef>
              <a:buClr>
                <a:srgbClr val="31B6FD"/>
              </a:buClr>
              <a:buSzPct val="100000"/>
            </a:pPr>
            <a:r>
              <a:rPr lang="en-GB" sz="2200" cap="none" dirty="0">
                <a:latin typeface="+mj-lt"/>
              </a:rPr>
              <a:t>Communication and Language</a:t>
            </a:r>
          </a:p>
          <a:p>
            <a:pPr marL="0" indent="0" algn="ctr">
              <a:lnSpc>
                <a:spcPct val="100000"/>
              </a:lnSpc>
              <a:spcBef>
                <a:spcPct val="20000"/>
              </a:spcBef>
              <a:buClr>
                <a:srgbClr val="31B6FD"/>
              </a:buClr>
              <a:buSzPct val="100000"/>
              <a:buNone/>
            </a:pPr>
            <a:r>
              <a:rPr lang="en-GB" sz="2200" b="1" u="sng" cap="none" dirty="0">
                <a:latin typeface="+mj-lt"/>
              </a:rPr>
              <a:t>4 Specific Areas:</a:t>
            </a:r>
          </a:p>
          <a:p>
            <a:pPr algn="ctr">
              <a:lnSpc>
                <a:spcPct val="100000"/>
              </a:lnSpc>
              <a:spcBef>
                <a:spcPct val="20000"/>
              </a:spcBef>
              <a:buClr>
                <a:srgbClr val="31B6FD"/>
              </a:buClr>
              <a:buSzPct val="100000"/>
            </a:pPr>
            <a:r>
              <a:rPr lang="en-GB" sz="2200" cap="none" dirty="0">
                <a:latin typeface="+mj-lt"/>
              </a:rPr>
              <a:t>Literacy</a:t>
            </a:r>
          </a:p>
          <a:p>
            <a:pPr algn="ctr">
              <a:lnSpc>
                <a:spcPct val="100000"/>
              </a:lnSpc>
              <a:spcBef>
                <a:spcPct val="20000"/>
              </a:spcBef>
              <a:buClr>
                <a:srgbClr val="31B6FD"/>
              </a:buClr>
              <a:buSzPct val="100000"/>
            </a:pPr>
            <a:r>
              <a:rPr lang="en-GB" sz="2200" cap="none" dirty="0">
                <a:latin typeface="+mj-lt"/>
              </a:rPr>
              <a:t>Mathematics</a:t>
            </a:r>
          </a:p>
          <a:p>
            <a:pPr algn="ctr">
              <a:lnSpc>
                <a:spcPct val="100000"/>
              </a:lnSpc>
              <a:spcBef>
                <a:spcPct val="20000"/>
              </a:spcBef>
              <a:buClr>
                <a:srgbClr val="31B6FD"/>
              </a:buClr>
              <a:buSzPct val="100000"/>
            </a:pPr>
            <a:r>
              <a:rPr lang="en-GB" sz="2200" cap="none" dirty="0">
                <a:latin typeface="+mj-lt"/>
              </a:rPr>
              <a:t>Understanding of the World</a:t>
            </a:r>
          </a:p>
          <a:p>
            <a:pPr algn="ctr">
              <a:lnSpc>
                <a:spcPct val="100000"/>
              </a:lnSpc>
              <a:spcBef>
                <a:spcPct val="20000"/>
              </a:spcBef>
              <a:buClr>
                <a:srgbClr val="31B6FD"/>
              </a:buClr>
              <a:buSzPct val="100000"/>
            </a:pPr>
            <a:r>
              <a:rPr lang="en-GB" sz="2200" cap="none" dirty="0">
                <a:latin typeface="+mj-lt"/>
              </a:rPr>
              <a:t>Expressive Arts and Design</a:t>
            </a:r>
          </a:p>
          <a:p>
            <a:pPr marL="274320" lvl="0" indent="-274320" algn="ctr">
              <a:lnSpc>
                <a:spcPct val="100000"/>
              </a:lnSpc>
              <a:spcBef>
                <a:spcPct val="20000"/>
              </a:spcBef>
              <a:buClr>
                <a:srgbClr val="31B6FD"/>
              </a:buClr>
              <a:buSzPct val="100000"/>
              <a:buNone/>
            </a:pPr>
            <a:r>
              <a:rPr lang="en-GB" cap="none" dirty="0">
                <a:latin typeface="+mj-lt"/>
              </a:rPr>
              <a:t> </a:t>
            </a:r>
            <a:r>
              <a:rPr lang="en-GB" sz="3600" cap="none" dirty="0">
                <a:latin typeface="+mj-lt"/>
              </a:rPr>
              <a:t>All Taught through play based learning</a:t>
            </a:r>
          </a:p>
          <a:p>
            <a:pPr marL="274320" lvl="0" indent="-274320" algn="ctr">
              <a:lnSpc>
                <a:spcPct val="100000"/>
              </a:lnSpc>
              <a:spcBef>
                <a:spcPct val="20000"/>
              </a:spcBef>
              <a:buClr>
                <a:srgbClr val="31B6FD"/>
              </a:buClr>
              <a:buSzPct val="100000"/>
              <a:buNone/>
            </a:pPr>
            <a:r>
              <a:rPr lang="en-GB" sz="3600" b="1" u="sng" cap="none" dirty="0">
                <a:solidFill>
                  <a:srgbClr val="073E87"/>
                </a:solidFill>
                <a:latin typeface="+mj-lt"/>
              </a:rPr>
              <a:t>Characteristics of effective learning</a:t>
            </a:r>
          </a:p>
          <a:p>
            <a:pPr marL="274320" lvl="0" indent="-274320" algn="ctr">
              <a:lnSpc>
                <a:spcPct val="100000"/>
              </a:lnSpc>
              <a:spcBef>
                <a:spcPct val="20000"/>
              </a:spcBef>
              <a:buClr>
                <a:srgbClr val="31B6FD"/>
              </a:buClr>
              <a:buSzPct val="100000"/>
              <a:buNone/>
            </a:pPr>
            <a:r>
              <a:rPr lang="en-GB" cap="none" dirty="0">
                <a:latin typeface="+mj-lt"/>
              </a:rPr>
              <a:t>Playing and exploring (engagement)</a:t>
            </a:r>
          </a:p>
          <a:p>
            <a:pPr marL="274320" lvl="0" indent="-274320" algn="ctr">
              <a:lnSpc>
                <a:spcPct val="100000"/>
              </a:lnSpc>
              <a:spcBef>
                <a:spcPct val="20000"/>
              </a:spcBef>
              <a:buClr>
                <a:srgbClr val="31B6FD"/>
              </a:buClr>
              <a:buSzPct val="100000"/>
              <a:buNone/>
            </a:pPr>
            <a:r>
              <a:rPr lang="en-GB" cap="none" dirty="0">
                <a:latin typeface="+mj-lt"/>
              </a:rPr>
              <a:t>Active learning (motivation)</a:t>
            </a:r>
          </a:p>
          <a:p>
            <a:pPr marL="274320" lvl="0" indent="-274320" algn="ctr">
              <a:lnSpc>
                <a:spcPct val="100000"/>
              </a:lnSpc>
              <a:spcBef>
                <a:spcPct val="20000"/>
              </a:spcBef>
              <a:buClr>
                <a:srgbClr val="31B6FD"/>
              </a:buClr>
              <a:buSzPct val="100000"/>
              <a:buNone/>
            </a:pPr>
            <a:r>
              <a:rPr lang="en-GB" cap="none" dirty="0">
                <a:latin typeface="+mj-lt"/>
              </a:rPr>
              <a:t>     Creating and thinking critically (thinking about their own learning)</a:t>
            </a:r>
          </a:p>
          <a:p>
            <a:endParaRPr lang="en-GB" dirty="0"/>
          </a:p>
        </p:txBody>
      </p:sp>
    </p:spTree>
    <p:extLst>
      <p:ext uri="{BB962C8B-B14F-4D97-AF65-F5344CB8AC3E}">
        <p14:creationId xmlns:p14="http://schemas.microsoft.com/office/powerpoint/2010/main" val="2730645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618519"/>
            <a:ext cx="7773338" cy="1298314"/>
          </a:xfrm>
        </p:spPr>
        <p:txBody>
          <a:bodyPr/>
          <a:lstStyle/>
          <a:p>
            <a:r>
              <a:rPr lang="en-GB" cap="none" dirty="0">
                <a:solidFill>
                  <a:srgbClr val="0070C0"/>
                </a:solidFill>
              </a:rPr>
              <a:t>Reading</a:t>
            </a:r>
          </a:p>
        </p:txBody>
      </p:sp>
      <p:sp>
        <p:nvSpPr>
          <p:cNvPr id="3" name="Content Placeholder 2"/>
          <p:cNvSpPr>
            <a:spLocks noGrp="1"/>
          </p:cNvSpPr>
          <p:nvPr>
            <p:ph sz="quarter" idx="13"/>
          </p:nvPr>
        </p:nvSpPr>
        <p:spPr>
          <a:xfrm>
            <a:off x="685330" y="1556792"/>
            <a:ext cx="7772870" cy="4536503"/>
          </a:xfrm>
        </p:spPr>
        <p:txBody>
          <a:bodyPr>
            <a:normAutofit/>
          </a:bodyPr>
          <a:lstStyle/>
          <a:p>
            <a:pPr marL="0" indent="0">
              <a:buNone/>
            </a:pPr>
            <a:r>
              <a:rPr lang="en-GB" sz="2600" cap="none" dirty="0">
                <a:latin typeface="+mj-lt"/>
                <a:cs typeface="Calibri Light" panose="020F0302020204030204" pitchFamily="34" charset="0"/>
              </a:rPr>
              <a:t>Here at Holbrook, we want to foster a love of reading from an early age. Your child will be bringing books home from school weekly. They will be:  </a:t>
            </a:r>
          </a:p>
          <a:p>
            <a:r>
              <a:rPr lang="en-GB" sz="2600" cap="none" dirty="0">
                <a:latin typeface="+mj-lt"/>
                <a:cs typeface="Calibri Light" panose="020F0302020204030204" pitchFamily="34" charset="0"/>
              </a:rPr>
              <a:t>A picture book – to share with an adult </a:t>
            </a:r>
          </a:p>
          <a:p>
            <a:r>
              <a:rPr lang="en-GB" sz="2600" cap="none" dirty="0">
                <a:latin typeface="+mj-lt"/>
                <a:cs typeface="Calibri Light" panose="020F0302020204030204" pitchFamily="34" charset="0"/>
              </a:rPr>
              <a:t>A ‘felicity phonic reader’ – to read to an adult (once they are  beginning to blend sounds to read words) </a:t>
            </a:r>
          </a:p>
          <a:p>
            <a:pPr marL="0" indent="0">
              <a:buNone/>
            </a:pPr>
            <a:endParaRPr lang="en-GB" sz="1700" cap="none" dirty="0">
              <a:latin typeface="SassoonCRInfant" panose="02010503020300020003"/>
              <a:cs typeface="Calibri Light" panose="020F0302020204030204" pitchFamily="34" charset="0"/>
            </a:endParaRPr>
          </a:p>
          <a:p>
            <a:endParaRPr lang="en-GB" dirty="0">
              <a:latin typeface="SassoonCRInfant" panose="02010503020300020003"/>
            </a:endParaRPr>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0159" y="4725144"/>
            <a:ext cx="1343212" cy="1238423"/>
          </a:xfrm>
          <a:prstGeom prst="rect">
            <a:avLst/>
          </a:prstGeom>
        </p:spPr>
      </p:pic>
    </p:spTree>
    <p:extLst>
      <p:ext uri="{BB962C8B-B14F-4D97-AF65-F5344CB8AC3E}">
        <p14:creationId xmlns:p14="http://schemas.microsoft.com/office/powerpoint/2010/main" val="375318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114" y="260648"/>
            <a:ext cx="7631086" cy="1089951"/>
          </a:xfrm>
        </p:spPr>
        <p:txBody>
          <a:bodyPr/>
          <a:lstStyle/>
          <a:p>
            <a:r>
              <a:rPr lang="en-GB" cap="none" dirty="0">
                <a:solidFill>
                  <a:srgbClr val="0070C0"/>
                </a:solidFill>
              </a:rPr>
              <a:t>Felicity Phonic book </a:t>
            </a:r>
            <a:r>
              <a:rPr lang="en-GB" cap="none" dirty="0">
                <a:solidFill>
                  <a:srgbClr val="0070C0"/>
                </a:solidFill>
                <a:latin typeface="SassoonCRInfant" panose="02010503020300020003"/>
              </a:rPr>
              <a:t> </a:t>
            </a:r>
          </a:p>
        </p:txBody>
      </p:sp>
      <p:sp>
        <p:nvSpPr>
          <p:cNvPr id="3" name="Content Placeholder 2"/>
          <p:cNvSpPr>
            <a:spLocks noGrp="1"/>
          </p:cNvSpPr>
          <p:nvPr>
            <p:ph sz="quarter" idx="13"/>
          </p:nvPr>
        </p:nvSpPr>
        <p:spPr>
          <a:xfrm>
            <a:off x="685330" y="1268760"/>
            <a:ext cx="7772870" cy="4641495"/>
          </a:xfrm>
        </p:spPr>
        <p:txBody>
          <a:bodyPr>
            <a:normAutofit fontScale="92500" lnSpcReduction="10000"/>
          </a:bodyPr>
          <a:lstStyle/>
          <a:p>
            <a:pPr fontAlgn="base"/>
            <a:r>
              <a:rPr lang="en-GB" sz="1600" cap="none" dirty="0">
                <a:latin typeface="+mj-lt"/>
              </a:rPr>
              <a:t> </a:t>
            </a:r>
            <a:r>
              <a:rPr lang="en-GB" cap="none" dirty="0">
                <a:latin typeface="+mj-lt"/>
              </a:rPr>
              <a:t>These are selected for your child by their teacher</a:t>
            </a:r>
          </a:p>
          <a:p>
            <a:pPr fontAlgn="base"/>
            <a:r>
              <a:rPr lang="en-GB" cap="none" dirty="0">
                <a:latin typeface="+mj-lt"/>
              </a:rPr>
              <a:t>Initially these may be wordless books. </a:t>
            </a:r>
          </a:p>
          <a:p>
            <a:pPr fontAlgn="base"/>
            <a:r>
              <a:rPr lang="en-GB" cap="none" dirty="0">
                <a:latin typeface="+mj-lt"/>
              </a:rPr>
              <a:t>Later on, they will contain decodable words that your child should be able to read independently </a:t>
            </a:r>
          </a:p>
          <a:p>
            <a:pPr fontAlgn="base"/>
            <a:r>
              <a:rPr lang="en-GB" cap="none" dirty="0">
                <a:latin typeface="+mj-lt"/>
              </a:rPr>
              <a:t>Encourage your child to attempt to sound out the words by themselves and to </a:t>
            </a:r>
            <a:r>
              <a:rPr lang="en-GB" b="1" cap="none" dirty="0">
                <a:latin typeface="+mj-lt"/>
              </a:rPr>
              <a:t>read the book several times over a few days</a:t>
            </a:r>
            <a:r>
              <a:rPr lang="en-GB" cap="none" dirty="0">
                <a:latin typeface="+mj-lt"/>
              </a:rPr>
              <a:t>, in order to build up their fluency and familiarity with the words. </a:t>
            </a:r>
          </a:p>
          <a:p>
            <a:pPr fontAlgn="base"/>
            <a:r>
              <a:rPr lang="en-GB" cap="none" dirty="0">
                <a:latin typeface="+mj-lt"/>
              </a:rPr>
              <a:t>If your child is struggling with recognition of the sounds, or blending the sounds together to read the words, please inform your child’s class teacher via the Reading Diary. </a:t>
            </a:r>
          </a:p>
          <a:p>
            <a:pPr fontAlgn="base"/>
            <a:r>
              <a:rPr lang="en-GB" cap="none" dirty="0">
                <a:latin typeface="+mj-lt"/>
              </a:rPr>
              <a:t>All reading should be recorded in Reading Diaries. Please include books you have read to your child as well as any school books they have read to you. </a:t>
            </a:r>
          </a:p>
          <a:p>
            <a:pPr fontAlgn="base"/>
            <a:endParaRPr lang="en-GB" sz="1700" dirty="0">
              <a:latin typeface="SassoonCRInfant" panose="02010503020300020003"/>
            </a:endParaRPr>
          </a:p>
          <a:p>
            <a:endParaRPr lang="en-GB" dirty="0"/>
          </a:p>
        </p:txBody>
      </p:sp>
      <p:sp>
        <p:nvSpPr>
          <p:cNvPr id="4" name="AutoShape 2" descr="data:image/png;base64,iVBORw0KGgoAAAANSUhEUgAAARUAAAEXCAYAAACDJtDpAAAAAXNSR0IArs4c6QAAIABJREFUeF7sXQd4FNXafqdsrymb3kioofdeRUREBAXsFSsq2FAQuwKiImJDvdivBRv29ouiUqX3mhDSe3azvczM/3yzm2QJCQSugOCe++RybzJzynfOeefrH4NIi1AgQoEIBf5GCjB/Y1+RriIUiFAgQgFEQCVyCM42CrAAeAC+s21hZ8p6IqBypuxUZJ7NUUADYBDADjWb1H1iDYpUBc8qap2B6pJq10ZREH4A8AsAV4SEp4YCEVA5NXSOjHJyKBDHstxjWcn6iycOT4nt3zGGTYvXMEqOQVmNT1q/u1p654dDVXsK7W+IgcBDJ2cKkV4bUyACKpEzcaZSIInnmQ+G90gc+tydXZgYoxK7DtgkSZLQJlXPWKLU0Co5bMyx4fp5f7l3HrDeDOBDAOKZuuAzZd4RUDlTdioyz3AKMDzPPzCmf+Iji+7qqlm1vUp66u1dzrJqz3IJ8MealL2HdolLmX1tOzY1Xst88mshrnxqfRFEYRiAAxFSnlwKREDl5NI30vvJoYA5I8m46pPH+3ZIsqiZSQ+ts67ZUX4TANKfECeSynHczAGdY6789LG+SlEC+tz6u7+wrPYaAB+fnClFeq2jQARUImfhzKOAQtF9QLuodZ/P7a/Yc6hWuujB1Str7d7zCEwA5AIIAEgB2K+ev7Nrj9svzsLUZzcJb/6Y9yhEcS4A6cxb9Jkz4wionDl7FZlpAwV69OsUt+bzuf2UhaVuafzsP3eWV/ufZRhmfCAQuB1ACSC7S9xy0eDUl//7cG/us18LxSnPbnxNFIS7I+bmk3uUIqBycukb6f3kUEAXbdT8eO/kNgPGDU1inn5/r/TpimJRkMS/BL9/YghUaOS03tmxO76YN8CwY79NuvjhNR+43b5bAThPzrQivRIFIqASOQdnKgUGMjx/d2a8NluUJBSUe3MDkvAaBOH7MAuPuUtr0+7P5w1KKCtzS+ffv+pzu8t7AwD7mbroM2HeEVA5E3YpMsemKEBn1xD6ob8T91HbyGQc26119O5l8wfG5uTbpQsfXPux2+0h07IjQtKTR4EIqJw82kZ6Pv0U6DSoa9z6z+cOUK9YXyZe8eRfbwmCcCcAz+mf2tk7gwionL17G1kZy067ZHDqwrdm92Dve3Gb8J9vDz4BiE9FHOBO7tGIgMrJpW+k99NHAR0Y5usHr8kecetFmehzy2/+0gr31YCw9PRN6d8xcgRU/h37/G9c5VCDRvHJt88OjsspceKGuevzIInkUXvo30iMU7nmCKicSmpHxjpVFEhUKpXvPHZN2xFjh6bwU+aud67fXXUVgK8jos/J34IIqJx8GkdGOJwCRgDJADLJA5Zl+SSGk8wcBwMHTiFKgksQGbcoiDZRFGsAVAKgf6tCP9aQotUf8pwVAHAAlACiAPTWaFT3TByS3H/u1I7c42/sEt7+Me8DQRCujWzEqaFABFRODZ3/7aPQhc8Gyw426hTnJEape6Rb1Jb4WK0yLlrNGLQ8NBoeKp6FyyvA5xPgcAVQ6/BLdqdfsjq8gWqn4La7ArYat6/M5xLL3F5fuU9gyIRMPic6hYJNjDEpO2TFa9udPyBRM25QErPkm4NY/GXOr26PfyqAvf/2TThV64+Ayqmi9L93HAKUJ8BwU4Z1jTPPuKI11zc7htFoOHBgwDIAwzBBL0z6LykYmEMpDCQJEBkJosSAHNwEnwib04fiSo9UafNKNocfVVYfTHoFEmLUTJtUPeJi1AzDMZj7zh5pwdJ9Vq/XPwjArmbIT1xTF4BLBQSKF9oHYAcA4n4i7QQpEAGVEyRc5LVjUoBEkhE6jerhkb3jBtw8rhU3rJsFGgX9+gQagYwMPGEARP+/LjSQAQRRQn6pE899uj/w4Y/5q21O73QAW8JGiwHQV6FQnBNtVA1IilFlxUWrTGadQhEIQKqqdXsPlTvLiip8f/h8frIS/RrxaTn+vYqAyvHTLPLGsSnAguOuTLOoHpk2sX3WVaNSGItJhRAcHPvt8CeIXSHtKscCShaMVwDTRIyx3y/gm7UlWPTpfs/aXdbP/H7/0yEOhZ7WAThfpVRe2z7N2G/swPjY/p1i0C5FD7NeCY2ahShKcHoE5Je5sHxzhfTf7w9V7jpkpTQJ88JiiY5v7v/SpyOg8i/d+JO4bAWASxOitYufv7OLftLwVHBMM8csBBjN5SEIciaApFECWiVQ6wbnb0jcRiKSyydgX4EdCz/eLyxdUZDv9wsLAbwUtr5WCoXiUUuU8po7JmQxN43LhE7Lw026G0GSgU7BAloFCwXP1otiewtqcf38TeL6XTVLBcF/SyReqOUnJgIqLadV5MmWUeCyrATjggXTuySN7pMAJU/J7Rs1WW8igRQqEolD9EOcCP0wLMACkl8A4/EBQghy/AL9WhZ/ApKE8moP1uyswrLfi3x/bK/OLa1wfhEQReIsdoesQmoAY2LMqocmDkvtPG1ia16l5PDn1kr8vqncd7DE7bE6fU66ACadUts2Xacb2TOeJxEtVuaqgJwSB25bsMX+68bS+0RRfKNly488FQGVyBn4OykwMDVev/Tl6d2TxvRPYDjSwh4mygSVIPQfMUoPmLWAipeBQtbY0lX2C0BlLRi7BwgIYMPYGJEB9hfaseSbPPyysULMK3Xss9m9LwP4MeTURspWajzATtVqFA+/ene32IuGJGLTXhsefGOHuPOQbZ3D4fsPgD2hAER63sCybD+jTnFT+3Rjh8euz2bO6RknA8uyVcW4cd76IpvD1xNA2d9JrLO1rwionK07e+rXla5Usl/NvCq76/2Xt5OTTsuNRBxGBDgBEiNAUqogxcYARm1D5g16JiAAdg+YSjsYTwBMCJBI11FU6cbmAzX4cU2p/8tVJfmlVe7tgEQpDj4L+bCEr1bJsriufauo+S/c3tk8pHscPvutEFPmbyz3ev0kGr0aBiaNqZQE8FPjLarrFtzeJenSoSnMoXInht/5p1BQbr8AwE+nnqxn3ogRUDnz9uyfOGMdy3HPTxycMuW1+7tzJp0STNAwDHB+QB2s6yWIOiDBAmjVQe4kiDqA2weU1YJ1eGUQor+Q1ENg8tWqEumzFfmu7Xn2XQ5H4MtAIEBcyf5Q+oLG6hgOHHdVqzjNwhemdzef3yee+W1rJaY+t6k4p8h5KyD8DMB7DAKSTmh8Rrxh4WdP9Utum67HmBmrxZVbK+4BxEX/ROL/0+YUAZV/2o6cmfPpnhSv+/6PF4cmZCboQ84mEqDyAjovJJGB5NBCSkkEDKTqqMOTIIfC5JaD9Qky0JDyVWCBz38tkh57Z7e4N9+2E6L4KID/a0HGts5qFf/pWzN7tZs8gtLVAhc9sCbw3driOYD42HGQVg1wi6dPbH3dM3d0wQ3zNkof/JT3JCDPI9KOQYEIqESOyP9KAZ1Rp/ro0euzL5g+qQ0bVMuKgMoDaIMciuRQQ4yyAHGmw8dy+cAUVoHxBmSrC/mZbNhbjZeX5eKblcV/1joD7wPCpwDINf9YTalVKv5zyyVZVzx9UyeeZRksXV6Am5/bvNLl9l4BoOAoHZDJuSuA1aFnSFv80CXDUx9/7+HemPTwWun7VcWzAZHMy5EWAZXIGTjJFJjUNj3qw2/m9edbJ+vBkH5E4QUMnqDy1cVBFI2Q0iyAiiSLUBNEoLgGrNUVFHeoNumGcty3eLt196FaqihICtii4wgAvKxXduwb7z/U29Au2YBKmxdjH1iFv/ZWz4AoLjhKBn0ly7IzRFLuiuLjodkZAOath67Nnjh1YmsMuW2FcKDQRgGJkfIeLThMEU6lBUSKPNIsBXQMw3z0wFXZFz5+bXsoyDTMBAC9C1CI5GMPyaaBGBMFxJuC5uK65vCAya8EKwLegIhvVxdjyjMby2rtgYcB4a3jdJVvrVAoli++p1vadaMzZHXN2t3VGDdrjbfK6uoVcr1vbhGDeJ7/WAQ+EAMBSuCkZll2UlaS7qlvnxkUVVTlwSWz19prat3UD7nxR1qEU4mcgZNIgXOyko0f/P7S0PikGE3QZV7pBvQ+yG6vXl7WpYit4gB9mC6FJlRmA1teK4s9y1YV4d5XtpXnFbluA4TvWqBMDV8SD5adMapXwhMfPNKbjzGoZDHq7R/ycNfLW35xufxktQnKYU01jrtMq1L8R8GJNpvD/xfHsjGDulq6PXxte2PP9lGYvmhT4ONfihb6fIHZACgyOtIioBI5Ay2kAOkVegMsfZGNAJMLCL8DONjM+8TlPnnHpLYPLJrWjSerMSQRMNkBPmSUcagg+dQQ2yYAyjDRhzrMKwdr96La6cc501Y4tuVY7wLwZgvnGv5YZqJF++03Tw9s1z3LzBJI+QIiHnh9W+DVzw7c7j+201oPrVb9ad/25lZDu8diQMcYdGsThaIaN/P0e3ulz34vWin4/ZcAqDiBuf0rX4mIP//Kba9ftAZAB5blh8fHaa5NjdFkp1o0nFLJotrqQ26Zq7qw1PmW2+t7O+QsFl7cXGkyqH5+f3afIWP7J5LZBuC9gJlySlN0nwTU6iBBCbFNQtBrtq4JAtj9paiq8uCaeRvEH9eUvAqIs04gyz3VVH7k8nPTHltyf08oSO5hgFqXH1c99Zf121VF5wDY1IItHg6GmR6lV7dKitMYyTcmr9hpc3sD2wG5oiF56UZaCykQAZUWEuosfCyB5bgHo03qcZcOSUy8fHSGIi1By5jUvOwt7/WKKKhySYu/OBD4z495u0SfSJX/VoXRIatPduyaT5/oZ0m1aINObhonoAs5tfrodushsVwQVJR8w6suL9iDFXjnhzzc/MymYkEIDD3Bwukmk1Gz9s37e7S/aGAS2FAEc4nVgwsfWFWwaW/VEOKJWrh3lAYhFgABLTUq+UHcSaTwWAsJWPdYBFSOk2BnweN0u89Tq9l5fTvEdeze1sw4nQGx2ukVE0wadlC3WHZEj1gm1qiS9R0UsPfKslxp3n93bbHWeifXXX6WZe+7cWzW/IXTurAanhS0AmB0ALKUQ/oUDrDrIDEsxNZxgJrSqoQ8bKsdqNxVhqvmrHcuX19CRdO/OAG60tmdPrxn4nOfz+3HGTJigzoaQcKeEjvG3LtyZ16xfSSA0hPoO/LK/0CBCKj8D8Q7A1/Vsix7fYdU/f29OsSm5pU53Zv22X63O30bQlG4JrWa73VOd8vAuy5tox/aNRY8y6LWHcDsJdsDb36b94nH46eyoQEFp/hl4fSuA24d1wosyRysHzC75GDAIKjwgIPEHwZiRmyDolYUgaIqfPtdLq6fs2GV1eUdfIIF05NYlv3m9ft79bj+qo6QBBFsjUsGwo0HrBhzz8o1FTbXWADVZ+A+ndFTjoDKGb19xzV5spLcmxClfeyJGzuoFn58QNhfZF8YCAQo74gt5A9CkKDjWfYmg0E15/Mn+qmGdrPIog1F7I6ZsTpwoNBGoLJcwfObf1ow2Ex/l/Ob8D7A5Aq539dxKnrZICSmxQAmivUh+0lANiXPWrhJenbpvucgiveHrYLOI/E6ZGVpLiNC3ePnxMVqP17/9qjYpPYWMMXWYPAhw2DljkqMfWD18lqH5+KjxPkcF/EiD7ecAhFQaTmtzvQnR6XF699aPKNH8m8bK8UXP9v/qc/vn9KMzkAJlr1vRDfLQ2/N6qVJi9PBL4h49qN9eHjJ9m8kSVoSZdJ8umnJCGV6nC6oTyEPWr03DFRYwE6gwkBMMAGxVKEUgMsLprAa50373bF8QwnVNSaP2Shw3Fi9WjFGrUCs2yuWeHzCr4IgLG/OE5Zl2QemT2z7+DOz+6qgVYEtrKkPQlyxqRwXPbT2R7vTM+kElL9n+j6f9vlHQOW0b8EpmQBrMqg+e+S69uOuGJXOXfTAqoq/dlWR/8b6o4yuiTaqv3nxrm7nXHFOmvxYaY0b59698tDOg7V/9u8cc8XPCwaxOkpdQEyFxg1oyD8ldKRIX2vTQ5JYiCYNkBwd9LCtsqM2pxJ9blqel1NkvwjANpbnn+7fKfqWG0ZnmGPMKpRVu/HtqlLHLxsqNrq93jnkbNuIc1EmxWl+WPpwv+H9xrRhyB2XLa6RRR9q368twWWP//W1w+W9nGDslFA4Mkg9BSKg8u84DO06ZZo2fj5noI7Mpeffv2pzXlHtqFD5C6KAhWXZq0RRJNNxQ5wNy95+8wWtnl98f0+l7IfCAnct3CK8/FWuZ9olrbULbu8csrdIgM4FqElqCR0pUQLsWtK+yImYxHQyrADMoSps31OFgVP/WO/yeMYBiM7ONK9cMrNXVGaKgWQvaJQsnN4AXvk8B4+/u6fG6/VdCeCHsK3q2Kt9zLovnh6gS+ydDji9YIutQVBhgG9Xl+CKJ/76yuGSY34ioHKKz3gEVE4xwU/TcEMHdo3/denjfVlKnTh+9pqqNdur7wAESuzMsSxLl/ZyURTHNxI3BvfvaFn666IhiaqQnwl5qk5/aRveuLcbLhuZFtJ8SEHXfFUYqJBI5FABXjUkloFoMQION1iXD1+tLMbkR9f9GAgEJrMc90zvDtE367W8q6DUo06MUXGDu8Tg6lFpTHK8Fku+yhWfen/Pmkqrm2JvZPMwy7LTLx6aunDJg70YXedkOc1kPahEOJXTdMQaho2AymnfglMygdYd082bP53bT986SY+PlhdK9726tbrS6i1kwHMcjzRI0ha/3z+xkedox/QE4xfrXh/WNs4cdLP/v41luOXZTfhqbn90zjIfBVQoDz0HOMkCBEjE01CuFAZ45csc3Pni1k8gCNM4jluTFq9LK6x0fyQExJEsxxoYEbvG9I/vvfi+HjBqeUxduDHw358OPSaKIFEIDMN/8/D17cfOuqEj+LaJgNV5GKj8trkc42eu/dHuiehUTsnpajRIBFROB9VPw5hqteqNyUMSr73+wlZKrZqX87t+/WcJduTZJavdVxoIBOaIovh6KL9r3Qw7ZiQal617a2SbGIMCTEDEX/tqMOPlbfhybj9E1+dGaYJTISgJkAOcDhApZWTDohd9dgB3v7r1YwjCLJZT7J0+MUvxfxvKaitsPm1trb/U7fNdYNarF7xyV/dzLhuZwn70awGmPr95S63D259SPyqUio3fzhuQOmJICkBxRTYX2PzqekXtH9sqcNGsNT/bHB4CSSo2FmmnkAIRUDmFxD7NQ2VyHHcX1btRcZzCEwjYHR4hXxSR6/P5SBFK3rKNA+YG9e8c98nyj8cmKjgWbKkNW3JteP3LXCya3hUqcnqTW1OgEnJ0cyoAjzYs0xsQBiq3Mwz/+ZUjUwanxGu437dWBTburfnY55Oz11939fmZC96e2VO9I8eGMTNX1RSXO3sDaN861fTl2sXDeFOSCUiPkdNQsnmV9YraNXuqMeaeP3+3Ob0kzrUkF8tp3pqza/gIqJxd+/n3robjrr1uTKvFS966QCN5/GAOVmLbARvufWkrvpo3AHpNnes9gYpb1qmQKoWyt1GSJBlsiFuxUTa4htifMFAhb1qJ47glIthxEAO/S5JEfjCUYPrCAV3j3v3lpWFRVRVOnHffKu+ug9aRYNkrrhudcdubs3pCNOqAlCjZTM3mVtTXFdqYY8WYu1esrbD5yPmNajBH2imkQARUTiGxz7ChGING+d78B/tdefPtvRgZVHIrsG5HBR58fQe+e2YgtPXxPAQqTkAVwMEiD1ZusuLqCxNDTAwpbJWywrYun0ojUCHuiBCHHFlIVKkrOTqiU+voj9a8OTKussyJ0TNWuvYeso3nOO7hz57oN5hifYRoXdBU7QuAyS0DSzWBGAY78msxZsbKzYWljtEAys8wup/x042Ayhm/hSdtAcmtU41r/rv4vNSe/VNDF7cCP6wqxMuf5+Cr+QOhrE9eLYasPwHkFHrw27oa3HhJUoNo5CNHOMqsEORWKJBwyvz1X0qSdNlRcqfIoLL6zXPi9u6rwbiZa0tLqhxT2qebXv/9pWEpFqMSApX4SI2mjNpg8irAuvwyqOwrduDCGSt37S+spSjlSOzPSTsiTXccAZVTTPAzZDgeHPf8VaMzb3/p+RGsPlYHeHxg8yvx2if7sD23Fq/c06NB90pOLMSpKAXsO+TCn5usmDIhuWGpxHvYNYAQDCr8aHkBrp27/ttAIEAer5Qroak2dmDnuHd/fmlo9Fe/FeKW5zZu8PrFH++a1PqBp2/uoiA5S9Apgcy4oAWquBpcdTBMIL/ChbH3rcnZkVc1DEDhGULzs2aaEVA5a7byb13IEI1K9dW3rwwzDx7bDoyCB1we2XFtypz16N8pGjePzQwbkCKUKYWkgB05Duzc78SloxMa/k6KFqcK8GhkK1ALQWXKpOHpL777SG/tQ6/vFF/8bM8X8dG6Ph8+1idtcMdYOTRAUPNAVkLQU7faDrbIJpusS6xejL1/Vf7mvZWU+uDQ30gZSovQKpRWsq5w2d/Y/dnRVQRUzo59/DtXYWRZ7rXbJ2Rd+sxjA1me4nYoR77djb0rD+LaORuxZEYPdM0Kz4wvACaHXBdw055aVFT7cN5Auvh106IAQ+qD8kkzLQIVtVrx0aLpXSddOiKNO++eP63rd1flje6X1OWDh3qxVFeIQEVUcpBaJwTLpZJX7UFS1lKBQx8mPri65I/t5YMA5P6NxBnM8/wnoii+Iori8xFv3Yj48zeerbO5K3b6oG4xc76cO1BnIm9VrUq+wN4SK+5+6E+4PQG8cnd3GDSh9JB1EcpGt+zGv3qrFSoFg57ZjcpxkAhUowMY/ligQoqXq/p3in3lvYf66H7dWC5Nf3Gby6hVsJ8/2VczoHNM0MpDoEK1mNvGAwoF4PWDPVAmR0zXOPyY/Nja8uXrS4hT2fs37hZ5AI5gGOYOhmHyxGD2/Ugp1EYEjnAqf+OJO8O7YsFhXIrFsPjVu7omnD8qM6gEZVlIoohNy3Nw5b2/49V7u+OcHnFyljW5kWijdQGaoJL0x5UVaJ+pQ0ZSKNVBGLMCmwYIKPHm9wdx87MbloUUteFJqanTYRqN4u1X7u6ePqSrBefPWCXllbkw+8q2ePDqDgxfV59ZoupCEiRKAKVRBesu7y8FE5BQ6/Hj6qfWVX+zspgyyu04CfuSxfP8AlEUS0VRvCfCsRxO4QionIQTd4Z22V/BcR8+N61bxm0XZ4EhXYUcgQwIXj9eWbAWBw/ZsPDOruDqVLRy/hISfSjZNdVWl7D4o0JcPS4RUcZGia6pI5sakk+BJ/+7F4+9ufM9QLw+rK4PncVOBrXqg0emdOg09eIsZu67e/HMx/sxrGsM3n+4N+JMqsNIS/4wYmoUYNbLFiAZVPwiXN4Abnh6Q+0nv+UPb2GO2sZbRnqTdgAoeVVNM+VCuvA8vzQQCJCj3h9n6J6flGlHQOWkkPWM63SgxaR97r4rWve+/ZI2nCrJDMRRQv3Q8ah1wbWvHIGAiCh9KC2kzKVQSQ4PYPTIeVO+XVGO8hofrhmXBPLAPaJZ1fB6eNz2/Ba88/3BhYD8ladGZUYnxJgUD957abvsaZOz2JXbqnDj/E3Bchsze2JkzzDuqJ77kSDE6IDEKPk37L5SMD4BLl8Atz2/0fH+j4fGAPjzBHajp0KhuDsgScmMKH4miiJl+W9spWJYnqckU05RlEuqhicFP4Ehz55XIqBy9uzliayE9BfnKxXKV2Zf0z717klZjIYuKYk9ct7ZoO4CBVVgbe56N/ig2EP/RaZkB6AWYbX78eTig3j0jkwYtHy9d2v9pOjK1WhRY5dwwcxVWLuj4m4ALwSd3tj7Uyya2564qWP0pcNTGI9PwKRH/sKGvTV45e6uuHREqpzWsgFLGpLCiaTbaWWR58ruKwPjF+AJCLj9+S2ut7/PITd9qsF8vI0GI0tPL47j5guC8EwzeXRHMQxzkyRJ10ZEoAYSR0DleI/b2fE87buZ43BxTLTusVlXtE+ZOr4VWBJ30mIBTViSaqcH7MHKoMBT7+wW0qUofLJ7vlcUseSLYnRpo8PgHtFNUEgCQtn19xW6MGrGSjG/xE61dNw6nfrJfh2iejw1JZvrnR2NmlqfnFrh+zWlmHF5a9x/ZYcwB/9gCIDfH4DPF4BWqwJDuVooB66Cr9epeAQB0xdtdf/n6wOXAvjmGFtGMh4tj1TJR3IbHHcJBxCwnA9gf6O+2vA8vzgQCFwNoOTsOBr/+yoioPK/0/BM64G+wsMYhrkrNV47ZN6tXYyXDE5ieLUCUnIUoA/6ksgtIACF1eDsnsMBReZUJMDgAFQCtux1YNcBByaOjoeyKbFH9lNRQvJo8P26Ulz11AZ3rcOzOruVseM9k9slnNs7Hkkxarj9Iua8uxsvf5GDB69uj6njM2HUhulmJMDt9qK01Ir4eBM0ZJliADElGtCpwO4vk7Ppe0UBD7y6w/vKsgPXCILwSRMbRCtMB0DZ9juGuBKq2/wVgO2NssyZFQrFMkGSlofKooZ3Z2J4/i0pEFgIYOWZdhBO1nwjoHKyKPv39Ev7Q9rJJIBPASfFA6DoPOL/HRAEisCtDCV3doTKexJo0N/JOcsb+vrSzaRgnH4Mz1+pVnCDx/SN1z8+JZtpn6qXy2ggLRowEKCEWXWsTjBFNcFs+Q2yR7B7tQuSNoBDpR7MW3IQj9+ehYSYwxWp9e/QTGq18AVY3PPSNnz2WxGuHZOOOy/JQopFC8pGV17rxcKP9+HzFcV46uZsTBqWAi689jItzhdAQX4lOI5DeqtgJjlCFdGil+fO5lTI0/cKIu5/ZZvv1S9zCFSWNtqKZLC4S6VQX9kqOT2hS5uOjFqlwd68/dKu/burnF7nS6IoUjLwcKvUCI7jnhIEgbircI6ExMeHWZY1iaJI4lykNeT+i9DiH0QBusEEAJ15nh+YFKseGWdWdTUbVFqKClZS6jY68X4Rbp8Aj1cQ3Z6Ax+0XrG4/vB5fgPX5QUpVHytJ1QwjuTwByaJTITUtwWjs1MrITBicgHN7J0BBfh4GCpsnAAAgAElEQVQaBaQ4E2Csq6EV4kI8PjD51WB9gUZijwgofZAMbhSUefH+1yWYMDIO2ZmEdU00gjcXL3vT/ra1ErPf2IWX7u6KHm2iUOvw4UCxE39uqcDXq0th1vGYPrkNBneJPRzI5ClJKC+zorLSgahYA/ysAskxGnAcA5FigFQ82NJgbeZmQIWCjy6JNVlm9urUvcMFg0ejb6deUPBBTkgQBazeug5LvnpH2LFv94uiGHgiLG2CkuO4XwRgHgQhPK0lvUrxCAQu+f+gM3RapxLhVE4r+Y8YnG7mRJZl78pM1KVdNjLVMH5wMh8fq4GGZ8FzTCilAOSvuyBJCAgSAqRnEAG/R4DPJ8DrF+DzB5WZoiShxu5HXJQKiXFqRKkVMjAxHAMpSgdYDLI+4jAOxesHc6hStqTUJZMOKmYlQOGVs+a7RQGL3s3HqEEx6N7eGM7LHL4o+t7b9Sio9GL8rDXonGnCTeNaYfM+q5xLdu8hO/pkR+PWCZno3sYEo0bR4AMT1pPX60duTpm87u+32JEYr8Olw1PAcyxE8rAl1bDDQ6kmmwKVGLDsyxlJqWPuvuIOQ4/23Rm1KlgsLbyJkoiyynLc+/yDtn2H9k0H8G7d3zmF4n1BkrYgEFjwzzoy/7zZREDln7EnFPZ/rkajuLNjK1O/KWMy1GP6xiPFogke/MYVcOp2re73cuqS0C8b7ahEL9ddHsoVS+kK9KogZ6JWBNMRkM5DxgzSfXjBlNWCcfvCxqY+RLkMR0DlQ06xG28tK8a4YRb072KqB7rDSClJkAIMRLsGu/M8mPnaDhwscUGjYsCzHBJjVOibHYVze8ajQ4YB2pBPTHPbYa91If9QJfYUubC/CrjvinbgGSrhLEEid32/AMkvgldwsvVnxuId3teW7b1KELCZ5/nnurbtctG9V09j2qRnHWmZajTon1tWSY+/MW+/1WolnUsB/Znn+ZlgGEvA77/3n3Fk/rmziIDK6d0bYpuHK5XcNT3bRE2cdE6a5pIhSUhNUAJsAOAkgA0ZJMJ3Kpj0FRDZoL1CoH85QCLRKJhRvq7JDmIkHhBXQmZiSmDN0QMhczFVDPQHAE8gGD9DpmOBOg31Q2Ci8MMDL/aV2rBjvxN2l4BB3c3omNWMyCPLE4Cjise735Tgyz+L0SHdiHsubQMFz8rKXJOeRDmac8s2oLrKjqKiGiz9swwTzs1Cz7ZBK5OcFIpnIfkCkEQpCCp+AdNe2Op+6/sDD6tUmuEj+wwfPf2KqZzZYG7RYA6nA4+/MRe/rf/jUQAkBkGhUFwjAiMFv58SS0XaUSgQAZXTdzzMYNlHTDrlbbePz1Q9eE0HRmYclD4wOm+ofGhLtid0KwUG8PGAm2J16sAl9CWny2fWBEuPknWGXiFdidsLuP1g/UI9t8JIDHyCiJwiBzyiD1UeJ3JKnFi7zQqjnsfNk1LQtpUO5C7f5OzkkoSkRlbBYecwe8lOjOqTgHN7xNXrg8JJTo9/+WchslL06NKq+UtfXW1HQUENXvuxGDOvbI/0lOCzMqioOUgu/2GgctOzm8UPfzkkTBg2lr/nyjuhVqtbQky5T1EU8f2qn/HYa3M2QZKoLKuL47gLRYa5QQoEJpy+I3NmjNxiQp8ZyzkjZkkmkiFmg3rW0O4xg+6a2FbRLzsaKiUV5PLI2dOC9YiPd2vodtGNYIIpHH0KwK8IcjChJsOPLAoFn20YgWohC8Eqg7wIl1/Aik3VYBgJGg0Ls4FHfKwKFrNC1mE02ep0LpSQyaWRk13ThSfXfeJOmluNyDGY8MAqjO4bh9suat3sBtpsThw8WIU3firG9Esy0Y5ifkIKXInQ2O2TrUMqlQJOr4Dr5m2CH50w/bLbYDY2Cm5swTEpKC3EDY9OramxV5MItIlCCFiWHSOKIjnCRVqEU/nHnAHyHp0WY9Lc8ei1beMuHZnKWkxqQBJCmdMoHeLfMFdZPAoZlQlcPOTP0QAuTYOCCPB+QE/AIgf1BOfSIvFECrqOeShaWBUEskZK0OZWRaJKzxt/xcVDkvDkTR2bdXZ3Ojw4kFOO934twcUDE9CvZyo4jg3qVHgWpKl2Ot3Q6zWwuQK4ft52TBo9G+1btTkhgvp8PtzwxFTPntw9VJr1o2ApNZBGuLmkUic0ztn40t9xhM9GupyMNWkVnOLZzm2MUxZN66rqlx0Drs4NXukFDE04mAW/xaGL3ZR2NowHkf/cxHZSNK8PcNcogpnXGJKAmPqfYFG/Ot8UMo76AF0IWJphSkIsQnBwGbyovo8KEEh+a/mR8gZEPP/JPsx5by+uHpWKxTN6NGSobbQDHrcPOTll+GJ1OdqlaHHhsEyoNcp6Cw7FJVlrahEdY0Slw4+rn9yNqZc+idTEsAx0x7GrpCC/b8HswG+bVjwEEc9GYntaTryWn4CW9xl58kgKJILl5o8bkDD5iRs7qbq0CmPHjyhuHgYUpJsIsEFFLP3IytUw8CAlKu0gKXN5EWBJsRtm7Ql15fIIWPZ/FfB5GDACB1bkoFCw0Co5mPQK2dwcH62BWcvLYCOLQkqfnB4SHI0R1medzoR0OAQmAV5OZ1A3LzJzy1OqS1HQzGlw+wJyXpVH3tqNoV1joOA5vDO7V7Og4vMHkLO/FOv32VBu9eG6sZmIjjbWj0N/ryizISHBjEOVHlz3dA5m3/g0LFF1TnLHdyzJND3nP88Kny9fRsmYHmxUD+n4OvuXPR0BlZO/4SR3PNA23fz4D88M4DPidY0C8wgIAoDRKacPqP/6+1nArQT8dVHBR9squvTUD+lFfICaKpY3LIxEBLeXso8AogAILh4+lxJen4SyMhdW76rGrjwHWiVqceGABLRLN4Krk3uoTwKtOj9d0tnQj1QnThGr0zC3j5cXYH+hE50yDejTIQpJZBavB8MgLnp9Acz7YC8+/KUIb9zXDfkVbnyzshSfzukHBJqWt/wBAbn7S1Fa48EXqysx8/LWiEuIkkUgauTHUlpSg+SUGOzId+D2hcV4curTJ6RPof44lsOLH70mvv3Vu4sBkLds45pIJ//knJoR6NSRp/DqRiVvT3j0CKicMOkOe5G8NUlzaAFA/5s2ilxU6cSnJsfo7vnm2QHp3bKimqc3E5BNt3ITiAOgS8selzhR76DG+YN1jelHZnAa2aNl6w8X1LUQp8GwsNp92H2oFnsK7PB5RZhN5EcSjVSLpiF/SviSm1nJB/93CH9ur0JJlQc2px/RBhU6tzIgJYHAFMgrcmL1zkoYtApMnZCJ8/ok4IvfC/HO9/n4+rmBQMhpr/G2CFT17EAZvB4/XvimEPde0gqtsyxQkOMeANK5lJZZkZYeixVbKzHvQx8eu/UJ6LWNkkW1cL95jsfLS1+Xlnzx9msA7mrktt/CXk7rYzEsy95H9adFUVx2lFIlSpbnH2MkaYAgCLND4NIiTVpzq4uAyonvO53WbgA/WMWjV7RR3SY2io/TqJUqngej4Tie5RlGxUHRPsOonHNzJ0YRHr4vEmfBAKRkpOYXGmlEQltzvDskq2CCph2G9CNqP6Aki1KjjurEGA/foFwFAwGSHCm8bk8NcovtiDOpMaynRf63JVMhj1fy4nV6A8gtcmLjfiv25NXKIgtZgpJj1OiTHYVh3SyINalk79nv15Xgpc9z8MPCwc2CCpl5c3PK4ff5ZWVt3/ZRGDMkA0pV0M2+qsoOq9WJtIxYvPNDPr75y4JZ18+AShmW/+U49vosABVKfTmBYZgpLMuWCYJA/jbNpdY0sDw/k5GkgYIgXAmAgitPuLXknJxw52fpi2QSzuY47kWViu/TJcuouHtia2ZUrzjo9UrZ/f0w92/SMZBuJAz7SY0iUiZ4SoZEqRDpjy4fmOIaMN5AUFxojAFk5agz24b8M+roe7iONvQuzUOU5KLoULsBXSj5e+Mdl8EllO3eR1aiBr0NAcwf2yrx/NK9eOrGTuiYbmzepHzUzQ7pZGjsJlIZ/fBXKRZ9egA/LhwUDINsogmCIIMKmY0359Yip8yH+67Ihk6nkv1KSoprZLEqNSMW972yA06hH26++HoQOJD4dxiT1QJlMok/L338mvjWl+/WcSpnqvjDcRz3hgi0k4LpG5qrLa1keP5HSZIWQhCOlS7iqLsdAZWWIx8h/1ie56/snR09dMLApKih3WORnW6EjgCiHjWOTVL5HkdpAcpUz4V0E0GnDqDSDraKAo7pfoec1yTAZnXC4fDA5xcgCmK9Z33wOZJggnFBsmWHY+UvuD7BDDUV2qJnyFys8QaVr02AlnzZSY9DDnR+PlhUPdR5YaULf2ypRJXdh4sHJYf0JC0n3LGe/Gl9KZ5fuh8/PT+4WZOyrFM5UCpnn7M6/PhqfRVmXN4Bllg9/H4BBw+WQadVI8piwNiZf2FEvxswesC59TRkuKCvDAEQOfjJJDgKuJCi9tl3F4kf/bD0RQAzznBFbQKnUFBCLJ/g998RimpvaluIq2kviiKt94TbsW/ACXd9Vr2YDZadkZ6gnXDHhNbGyeckM4nxLHhVqEInoQTpQbzEah/DH6TOC5SRIFHZzvgwYCGSCQJQZgNb5QxeAkmSWfuKcnvYF5e4oTD61ok8Yb8i4DFnxoH3+mFQK6GneB9CDnJwU4dCABpfKtk9lebABIGFAIZ0LuBA5t+Ne6uxYksFxg1KRKeMlrm8t+QUfLe2RM6hcjTxh7iQA/uo2KAE0q98vroCN16YhdTkKLhcXuTlliMhKQqVLgnnzdiEOVPnoUPrdjAmmGFIMkOt18jA63N5YSuqgbWoGlJAlH/XVCNQefS1OcI3f3w3DyIoXWRdOdaWLOlUPEMTPx7dRybLslReZD6AT5uZ4ECGYR6QJOmi4+z7cE7wVKz+DB6D9CZDYk2aF0b1iW/71E3ZTEaKElB7APKApUZiCf3LcoBVBcavQEAgRyyvbJGIjtaDp5ibxi0kyggx+mA+2PBnKBansBqs3Qv6Qh/Kq5Cjj1vAtYemJMku67GdkuEotcFb40BcnAlms0423YIUudqg96ysa2nu00JiEZmyZXAJxhbllrrx7g8FGNObrEQGmHSUOlImROiIh0zf4ZgXolF9Bv5GtPhweT6+WFGMz+b2a/bqOp0eHMytkLkxosMXqytwxah0pKdEoabGjrISG1q1jsfnK0vw9Ie1eOfZJWjTpz0UWiUc5bVwVNRCEkRoYwwwJUXBXm5F8dZDEAWpSY6FuJh7n5/lX7H+DzInU2Ty8Vzgv+PIs7GxsTqlKJp9LGtRclyyUqHoqOQVrThOYWHAqATBW+b3iXvdfvdqvyTlVFZWEuoeLVfuTQqFYoTf76eE40058XXlOO4lQRDGhaV9OO61RDiV5kmmB8velWHR3vvkLZ3MY/vFwxRFrvTeIDNSRzm5/gwPyZgI0cMgUGCFo7qOswCiY3SITzDLbPumfVZ0zjKFxKXgwLK6Jd4AxJCzbUhpSxyD2wfkV0Fw+Y4fVCiwTqtEyrAOKN90EK5Sm/xF1unVSIg3Qqkip7FgoCDUPkBR58nb1HEgsAj9nv6nxKCy1o91W63YfcCN7h0McqSyRsmB9SiDPithKEXr25dPeU6AdqnGJqm94JN9yCt24aV7ujV7JSora1FaYgv5pUhYtqYSV52XgeREI4qLquX1xcSZccfCTeDiR+K5ufNhLayGragafld4viVAZVAjuVsGnFUOlO0skOXHI9IgiCJufuoO75Y9226l8s/HfbNO/AVtYmxsB47nR3AM38doMGYlWuKSWqWkG5IT0lSxUVGsXqNneI6D3WGXSipKxW37ttl3HNi/x+6qfbOkrOy9o1iqWjM8/7oUCBCoNJX/pQ3HcW8LgkA1rk+4XGwEVJrf/KntW5me+frpQbqseC2YUB6Rxs5lxKdIajMkUyJq6LL9sA9941mUltmDOg6OQWJKDJ5bmoO3f8rHB4/0xpBODQ5ZchQxcQvpscGAv7pGwFLrhnSwHIUF1TLnczQdQMNrQY4hpksqotokoOiPPXBX2OvvOcezSE6Ohl5P1pyQCUj2bfEH3fNbyA5R7hEq2vX9imr8vtaG3m2iMahLHFLjtNCqODkLfqXNi5/WlWFPvgPTJmYihWoyN24MMO3FLchK1GH6xKZd6smiVFBQCYfdI9OgTvy5eXxrGHQqFBdWIzUtGtVuCZMeWYdH5r+DDuZMVB4sr6dZOO1Ir0JiUcaAttjz41b469I8hM3N6Xbhukdv8RwsOTgJAr49cYxo2Zt6wGKKjbuE4dhrNGpNp46ts/WjBp6D3p17MhZzLJRKJViGDVr2whpdYI/Xi5WbVktPv7XAW1NTPbeovHxeMzogLadQLBb8/l8AvN/EzNI4jntPEISbmsjH27KFnEDUWos7PoMfpH06v3Wy8a1F07vFn983Pigu6N0NzmkNNx+iRMmOUgG1AdZaL5Z/sQfnZipRXEJ1fYNib2JyFN77pRgPvLELl49Iwev3dYcyXNyhusCU0S0tJmgNqr/YElBqhaegGiWF1fB6g6aR5sClzsphyoxDbJdUiH4RBSt2IuAM5UYJBeDxPIuoaD3MZq3s5xG0HoU4F0XIi5YLc6ALC0KsD1qUfWkY2TW/1sZg094a5JS4QGCj5Dj4AwEIgoSUeC2GdrVAX1fRsNHBCEDERTPXYNolrXFeb8qWeXiTHffcPuTnV0IgHQjDoMLmxY+brZhxeXvYrATeLFLTLLJpetH3fix+5m3U5lbLOqg6ZXddr3X/n1NyaD+qCwq35MFWWHMETUsry3HtIzdZq6xVFFC48WScZ4vFksAwTD8tzw+Pj0s+r31Gm9Zd23XiemR3Q1ZqJpQKhaxTa0mjdW3YsUl6+s0FBTmHcq4qqahoqjQJw7Ls3QzHdRP8/uuaEJXiFArFf/1+P+mQyBnuhFqEUzmSbOkcx30y79Yuve+8OIv8TACdUy5DcYTuQQYDHRCTJjuQ2ew+/PL57iNAhRSIdi+Dc2esgyCwmHZJMm67KPMwYJE5FoMaoOTTIYcueWqkXymugb/CLluAams9CASEYMh//XkLRhCyCh5RbRNhbpMAXsXDmluO8o0HgybjEFDVm1cZQKNRIM5iksWiYPxPqEMCGNmLloCF/GloImQHD+VwIUCpS68gxx4GrVSUhoW4CLJQlZdaYYkzQk8JqY/C/ezMq8X0l7bgP/f1RKvEIzmZYBpJG6pCFjGayc+bKqFQKXB+zxh4PH4kJkbBFKXDXS9tR0ybiZjQeyz8Hn89oBCAKHUqeO0eiIGgyoGAqN25nVCZU46KA6VHgMrOA7tx85w7irxebx8AxSd0u5p+iYmNjU1UKBTjVBx3dWZyevaQPsMMQ3sOZNMSUxiVSiV7855II7P7R999Kr6+dMnXBwrySIShHMWHNY7jxkmS9KQoisNChdLC/27kef79QCDwRXjWu+OdSwRUDqcYS1HE5/SMm/vZU/00Jvq6kthDwX6NrATBS81Aik4HNMHLYLV58MsXu3FuKyVKQvlS6fcEKjqdGufP3IyhfQbg7S+/xQt3dsTYfokNfh8hZaZIuhUyNct24ND2BAhYrGBqPbKykUBFEETZtFz3HNW/YZOioI41yr4pfqcX+ct3IkC6mVA+JppLOJdT9yU3GDWIizMEuZZw/cLRPpJNnBzqj5TTJSVW2Ukto1U8lJRprplG8T/Xz9uItDgNnryxI1SUtCms1fV36FAlAuQcyBCrL2DRN4W4Y2yKLGZptUqkpseiuMaHy+fsw8zb5yJJaQGZkOX18iwy+raGIc6EQ38dgLWgOmhOZhm0P7cLyveXoCq3QUyS4VOSsHz9Csxc9MhGSBLVY3Yd78Vq4nllTEyMxaBSXaXQaKekWVJbXXnhJH5At74wGY4/NUNz89mTuxfT5t1jLa2u7lNRUdG4pAi91ptXKL4L+P39AeQ06oc2i7xqawFQhYATahFQOZxsUbFG1df/mdln4EUDE4m3D5ahkC09h5NK8rMQNbFATEy9grW80ol13+7FwFQFyisc8gVlOQZpabGUOQyjHtiIuXdPw56cfLz/9TLcMDoel56T2lDNL6QTFSlvLFmFwkUkKpdhdwMOjxwfQ6E+UDCQ6NJSnR4qV1H3vD8AsbAGvjKr/CUnk6vT6ZOVxU0F+pHOQqXiZI7FaNRAo1HVx9S09FQR0NXaXKipccpjWiwGxFoo4K/5UOdfNpVh4sNr8f2zAzEg+8jAPwKoosIquN3kd8YgIAj4cm0lkqKVGNghSo53SkmNgUqjwgOvb0ONsg+mT74dkqMhty6n4hGfnQxDvAmVe0pQmVsejNRW8uhwXhccWp8Le6n1MLClJNj//e5jvPTR4q8BkHn1f2lMamxsT4nnJ8eYLaMG9OzbcWC3fnyP9t0QbYo6QkfyvwxE71ZZq3HnvPt8e/fvmlRcWUnzb9wyeYVidcDvHxsq69r475TOjzicE3b2i4DK4SQdMLx74g9LH+9jjDWqgroUk/NwLoUuvo+ByMUAiTGUvLS+h93bSpC/oRgd4xg4HEHFqlqtQHpGLJweARMe2YGXZ9+HzOQEfPzjH3jo5Xdx09gE3DmxDaLk5M1BE7VI4kSCEYjWh1mE5D+GngmbdN0O1nE15OdCnrlWd7iBCl6vDzXVJD65ZF0HtTquJdzjlLqhejpRZq38r0LBNQsM9B5ddJfTi6pKh6z7oEbAlJQcJb/XnP6n2u7FbQs2Iy1eh7k3dZQTOYU3n8+PoqJquJzBPqmfrbm1yC1zY3zfYEVC0gkRF7hudzXGP7gO7//3M6RxCXDXOOu7ojmyPIt2o7qgbFcRqg9WyKCiNmnQdkRn7P1lK7z2w5Xg/oAfz7z7ApYt/+q5kOPbCd11k8mUqdNopuo0musGdx9kvvLCS9m2Ga0ZEm9aonQ/kUFdbhdmLXpU/GP9yumlFRUvN9FHIs/zfwUCAdKpLD+RMY71TgRUGijEKhTcu7Ovzr5y1pXtGLkWMNUJDstzIpE47lNCVEYBceaG0qBUas/hxeIX1uGcbCPUfne9ziMhwSh/sdfvqcbj/63BksfuRVyUSb6MK7fswtwlHyFKW4vbx2ega2szzDqKZQnqN8RYfdDUTGLBsawylGuWTKdlNjAuXyh53OEecnI6Wn9AjpGx17pll/c6vUxTAENcFmVSC/7wso8LS4mRRAl08VxuPzwuyrgW9Asjy5LJpIHFYqRE0c2ePUpXufCT/fh1YwWWze0HbZiIRCBA8yotscoexLRst0fEtkN2bM514PLBcTDqgvNJSYuVqwjMen0HCmraYMnbb6J6f7nskxK+HpVehQ7nd8OBFbvlvxE2R2XEIL5dMvb+sl1eT/gld7iceOiVx7Fy82oyvR6vOVmRFJOUxav4yTFG8009OnRJvOS88VzHNtn15UBI9JI9fCkjXkhMI7FWTt4tUDhG074zx7rM9Hevz4vHXpmL39b9dv+h4mLKA9O4WRQKxQZRFO8Q/kd3/ObmEwGVBsqkGrSqTZ882S92VM+44FeenNz0xAkGJSEpoIFotgAGbYN7PW2ky4/XX92A1kYOvbK0qKqwy+9TzhLSK3A8hxmvboek6oD50647zBmuoKwSy5avwttffoeMeAbXjc7A+f0ToFbS5aUYIQVAiavpJ1yBWzdvUsJSrtlqp1yigvEHLSTNObRJJDfJua6DHAYpf+32oD4vqE9pIMiRMTN1oQNBvUMdIBE3Y47SwmDQyJzZYXqZRifPFxDw6le5+Pj/CjD/ts6yZaiuUZ92u1tWzJKli9RYxVUefL+xBpmJavTMMsCoCaapTEw2y858n/9RjOc/s+PRmx5Ht5G9IQoCijYfkguOBXVJEuLbJyE6w4J9y3dC8AdkfUpqj1bweXwo2V5wxHwra6pwz4IH/Lty91B+2nUtucz0DClg1Sx/t1arG3vuoJFZ44dfoMxITodeowt6Q3OAKloPdYwWHIV2EEcaUhzL4EK6MLsHzmIbJO+JZQH0eD145OWnpD/WrZhxqLS0qXIi0ZxCsZFjmPt9Pl9znrUtXXKTz0VApYEsF6TFG779/eUhSI/TBU0rWheg8QetqKwJiEoAQlGxda85nD589N8d0DjcmDw0CSVFQR0AXazEJDOiovQ4VO5Erxt/wcsP3o1J5w5qciMKKqrx2iffYtkvqxFj8GHisCQM72lBRpwOWjUH0g2AFMdqFUDmZ5oUmZhdXjBefzDpvqzcJQsMVSwV4fQEUGX3o9zqRUWVG7WuIGei4BlYotRIS9AhMYr8H0Q4bG4ZZCiOhjia8ODF8K84gQ753tClVat56A1BHQyZqY/F0vsEAUt/LcSjb+7E/Fs6Y9LwFHnCsuVLEGGzuVBeboPbK6C4yod1+2woqvZifD8LshI09dxfdLQO8YlmOQ/LJQ9twJgh12LC8AuhjdIirU8bVOWVy45vZPUyp8YgtlUcDq7bB0+NWwYUsgZlDmyPgk0HZVGpsat+XvEh3PPsrKL8svzeLamRnARopbi4i3Va7czszA7ZN1x8DdOncy/ZolYXMa6K1kGbbJRFMW+1G55KJwS3T+aSZEDnWCj0KmiSjOAUHGpzqyAQ2B+LQ210mojLuu/ZBwNrt/11S1lFxVtNHLYonufXSZI0WxCECKj8T/B59Jcp3dkDQ7rFzft2/gDo6StCt0rngqT2Q9JEQzJYgFA1O+qKnLt27a3Cyl9ykaEGzulpQVW5DTarWx6JomeTkqPlkhHv/ZSHx989hBVvzkdqfMOXuakpHSwuxc+rN2PVll0oLC1BlN6HtskqtEvVISlOi8QoFWKMKmjVvMwJkfmWLiEF2ZXZPCir9CC/zIWcEg/KrSJcPkohqYJRq4VaGSygRaZHm9MBr9eBOHMAQ7uacU6vOLSK18qXmxS6ZBqWDzxZo+W0LmzImS/836PlmwzjeEiBWOvF+z8ewud/FOGeyW0wfnByvanZ7fLK8U37DtnkMIAyqw9evxhmzMMAACAASURBVIjsVB26tKorAxIEH4NBLetriqu9uO35zdBoe2P6FVOhC3EDxsQoxGbFyxdT/hhQRricMtiLrfXcmy7OiIT2ychduTdkbj98J9bv2ig99NJjf1TZas49hsJSm2ixDFEpFDd37tB19PmDz1WPHnAuo1Vr5LFpvpxOCV2iEayal4HEV+WE6BUOt+6FD88w0CQaoEs2wbanHP5G+p5j3QHism6fc5f3QF7OuOLy8p+beF7FcdylgiCsasL6c6zuW/T3CKcSJBMPsC8/en32LY9c1yGUqUyCqHdBirMAGnMoFLiBXD//lIO/VuTh5gsyYFIzKC+xyl6vwc8OkJ5ukYGlyubFdfM3YeLoSbhqzPCjWkPqdow8Pj1+P1xeP/KLSrBiw3as2LgN+/IK4HDWykpNjZqXRSS3R4DLJ8r+F0qlFsnxFvTp1A4DumajU+sMmE16qJUK8CwrX+I6bxS/IMLh8WD9tj149t1P4bCXYf5tXeRyGnVJ3ghY671XQu+26FQ1eqig3Ik7Fm3FgUIH3pjRA307RMumdEkKxkjlHqzEl2vKsCPfjYv6xKBtkkauCUQVGRt0I5AtVKlpMeBVCjz0xnb8tl2Lebc/BZMh6P5fr4ugTwRZwkjSE4R6bqDumYwBbeCqcqBib2mTAYVLf/5MeOGDVxb5j1I4TKfTxUcZDHOjDDHjb7j4avOYoaNYnVZX72NCc+H1SpjaWGT/GGdeTYOo01SUeIhmslgJCdpEI5RGDWz7KpoNzWpqL3IL8zD1qbvshWUlfauqqnY3s19hTkknsqPH/EL//Z2egT2S08+H38wfeMF5veJDFhhASiDHtqjgckQJktcPa0ktPl62D1pJwviBCWDFACor7PXermSyTUgwwWTWyUD0wmf78esWDksXPASNIphQ6LgbpWAk643DifIqK4ora2C1O+H2+GDQqmHU62AxG2CJMiHaZIBapQyajlvmjAmrw4kPf/gdby37DgOzlZh6cWu0TdYH89WeYCNOh8SuZStL8OHP+ejQyoiZl7VFZrJeviRkgi6vqMWfm8uwfl+tnMy6eyZVKjzSV4WmICtmU6LBKhR47escvPuTDw9NeRDpyelNz7Bu7XVhS7IOSII+zoi0Xlk4uGov3DbXESBP5uRZLz/m/HXtbzcC+LiJznVJCQmTTTr93QO69+98xQWXokOrdvXgJOtOyOpn0UKXZIarrBbuUnvQBaClogzNlQGiOibCfqi6xWIQjb1u21+Y+cJj+4tz9ve3A1UnuH3/02snfmr+p2H/cS9nxMXovtj4xvDuybFaGVQEUowmmoNikN0DOLwoL7Zh2f/lIzNRi16t9XIsCvmA1FtQWAZxcUbExBhkJ9blm8ow640cPHLbFFwwqFeLuJQWU6apFJEtfvnIB8katXFPDt784ifkFe7CuT2jMbp3PNqmGaChi34sgAqdJI83gL0Fdvzfhgr8sbVCZtsuHZGMCwYkwawNgioBSmFhDZb9WQS7W8CQTibEmSg1w5GNLopGq0RCohm8gsdHywvx5Hv5uPPyuzGgS9+gQrYFrc60nNG/LTy1LpRsk6uZHtEqaipx7aM355dXll/cyD2fTUhI6AVRvL1Xxx4XXXLuONOQnoOh1TQUtq9TbGtTTFBH6+AsssJb7TpmmdXm1m1sY4Gv1gMPgVILAJ5c+j/8bqm0+KM338otOHjL6UrXEAGV4I727J4V89Xq14YlU/FykUy4rWIB0swXVIHxCqhy+DHr9e24YVQyYjUifD6ysgQxp+5+E4cSHWOQ2dcdB2sx6eE1uPqiCXhwyuQWHPt/xiOEHT+s3IBZL72DkvIK9GxnxPiBiejeNgrJsRqoVaxsvaqLayKfFyoIX17txdYDVny6ohBrdtYgJU6DB69qh0uoiHpdcgQCa0FAaVE1PvqtCE6viMsGxTcZq193QZVKFmnpFtkzd8N+K656YgNuuPhejOo34oiMbkejIImUMVnxiGubiL0/bzvCjEzvknD4y7pfMfPFR1ZJkjQeQGWoTz4pPn6STqtfMKzn4IR7r5/G1IlcdWPK+icG0KWaoI4zwLqrDKI70HxaiWNsN61flx7kkkl0agmo+Hw+afYLDzt/2bBqcmlp6Q+n60RFQCVI+QvP75/0/nfzB5nkVI9JJrnAF1PuAOOXcLDchY9+zkOfTC1SohUgD9S6RgpMvUGFmGi9/EWlPGsb91XjkTf3oUenfph1w2TotQ1fs9O10cczLn3xbHYnduXmY+veg9iZm4/8kmLsOZiPxBheXr8rlJ3f7xfhC0hIilahXboeHTP06NkuCtkZJkTpFYfF/dDFrqq04+e1Rdhd6MLF/S1QK4/kNIJATUpZLeLjjeCVPDYdsOLel3ajX7eJmHjuhOOKj5EVpgoemYPaouJAGWryK5vkGskce/+LD4mrN699BABF+kpxUXGdNTr1jE6ZbcZdfsFlxiG9Bsne0eGtjgvSppqhMKhgz61CwNEQxHk8tK8HKQKVtCg5PakjN5ja4Vht+76d0vSnH9hYWVJwYYXTSblVTks79kxPy7RO8aAsO/WGC9JfWHJ/b4XIc5DMKjA1VjCUnIhlsGjpXqSbGFnup1Yn7pjNGhhNOmg0Stmt3SuI+PDnAixYuh+TR1+AO6+4EGZ9E+H+J2F5lTV25BaVoHObDGhUJ5bsualpEYD4AgHkFZfh+kdfRrsUEXvzHah2AK1TEqHXqlFebYMo2nHrhUm4bERCKO/TkUeLRMWtO0uw+LtCTBmVCEsTIk8dhxIdrUWsxSRzRdvzbLj52U1okzESN024HnrtcdCUAIpjQcpZn9OLoq2HghafRo3G3bRnK2Ysml1ZW2sbSGlgkhMSJmvUuocmjLigw6XnT+QTLQlHglEoZsvYOgaMkof9QCXEkDPgsUzsRzsG9ZyKCDjzj82pcAyHR159Svhq+bcvlpSXzTyd2f8joEK1LHl+zsyr2s+667I2jNqggpL3gfXQ2ePw+5YKbNtZgpFdo2VWlhSgxJFYYg3QaNXyF4RMsHnlLrzx9UEs3+zCrZPG49oLh0NxFK/SvxNXbHYXbnziZWzel4feHTLxyoO3INpo+NuGIBDNL63ArXNfg8cTwAWDe+LikX2RaomRgxBrHU58uWI9Fn/yA24bF43LR8RDRb40YY0uSXFxDf7YVAaPX0S/dqYj1DQEYDzPIDbWgOhYgyyOFFa5Mf2FHYCiMx649p4juIRjL1KCpW0iYrMSkPPnHnjt7ib9aQKBAN5Y9pb0/tcffcor+XvioqNvtURb7r1m3BWai0de1KTuRrY2cQz0GdHgNArUEqB4Asf01zn2nIOWLEPrWAQcXrhLjq5TkQFx1xZMmzOj1ON1jimuqNjckjFO1jP/z951gDV1ve83GwJhQyAsBffes3VU/VW71NZZte69raNurda9R9171bq12rr33lsUZYaQQUIIITv3/5ybRAEJBETb2v95Hp9SuOPcc85973e+7/3e72MDFcINj2axWJUsFstNJ+pWb40ll8vdNqRtVNeUNB1GdC2H2tECMKwMKDVG9J93G0NaCRHgxaX39SSdnzBH6Tq+AFKVOprQtf+SDGUiK2BAuy9RrUI0nJckL/6pvHr/GbpPXU4vRL3BiKPLJqJKmZK2G+XW43A1ApEDEIB7Ma9w/Oo9fPtZPZQME4KTy0FKeDsnr93Duj2/Y/6ASJQS5ay3Q9IDXsbKcPKOHFWjPEHnVtmbwzohnB6h0BteXnwarBOkWgxbcg8ct2oY2H4AnYDnarMxfin4RgYgsHQIkh1ENyfPr1ClUWOXTFa+EsdOEfoHNatbrU7LHq278CuUKpfnVoveojEBfoQvOJ5caGLTYLHLLeQGU3qh0MTEbOni+eji2KaNgk+FYJpdaybcp3zmLT1DjWkrf7FeunN1tlgqIVu3/CQlXR3CIh/3MYEKWcUzOBxOVzAYPmaT6TZFUURgp6C0dbaHh9tlPw9OnaqlvbF5Ym34eRBsIsJDadh85AUGthLRmbDh4f6vnZQmyopTN6UYs+IheO4BmDOyJz6tXpF+2d7F7C30TFIUFKoMtBs7H3EpMogC/XBw0TgI/YgwdXYzP9tUFwlYbPV8WPlkHRMH9cTl21AtUopOTXMKLhGN2RfPpTh0Q4GWNfzoYmLZQYXLJRwUonDGprcYYqUOfefehkYfiekDJtLyAIUZVzpq5MtHVP2yED9KRHpCWr4K+ntPHqBW7l6b5iUQoN3nrf0GderLFHgI8r6nXWicRHl4vnyonknpAvGk5ZaWIL/j+fPB8/egCXkmki8l08CsMTr1k9Agy2TCt6IQGc/lr7dTztbGqatnMGvtwgdPX8aQbZutFMPf2P5OUGFFBgZ+TrE4dRNTU2a+S6o12cEw2eypTAZjoJWiljIoKoaiqM+sVispr/CogPEt4+7Ou+TryQk8vfiT1zqqxBy++1iKe8+V+LJBCPwDvcHj2kStrz1TYcuxeDxP4eCrJg3RvvknCA8OLBRJqVjmPJtS07N4MZ7GJ6Nm2SiEBfvbLaVcZA16tu1lSosALK70+ffjl3H7wSnM6VciG8+FglKZiZhYBfZflaNTIyGtaWvrPgUvLzc6FO/mzqNhMF6ahUlrn0BrLoOhnQbD18t1C4X+ylttfJTwWlFQvJRC/lySLyCRMPLYpRNpycburb/H101awY2XTdoz14OTPvJDBHAL9KTp9OY8WK80+Y2waSNsxElLptFGzmPb6PhGtR7aJNXrciG5rTZBlB89Pplxynz7HhP3HBOWTpW9TIzrLVUo3rvspStr4O8CFV5oUGh3voA1lTJScmVSUiOlTRimqC2YzWafsVLUfavFQlK6CbWVhFzI/OelGu64D+GczysT5jUyIsid+eeChmARm5ao1GRkQZyspNP4yZaHw2XTVPhVB1/i93NytGjQED1at0CZCFG+X++iPlCB59FvJKn/Y/vva6PEmfwgbX7byqjaEg4LWVK1wA7ZDjh96xE279uNtaOj4GGP7JA+yuUZeBarwKHraejWNJjOPyL98PXlwz/AJhBFJosowRHNWg9+NQzpNABBfvmnNeToFg1SVrj7eyK0aiTUKSoonqfawsdOoidKtRI7/tqNZFkyBnfujzqVatIJoM4aeRZegAdNo9fEK2FS25ZXbguF7cmDV5Q/9EotdBKi5P/GaiSWiyAqAGn3kkE5EkDtNyTX53i50Vuf9McSmDIMTvsuU8oxdcUMy63Hd1fqJZJJCueFwlycveI57O8AFVaIUNhTGMRbMHiAj/f2HRkv7lxJq6+B5l3Yf1U4XO4Fi9k8zmq1rinE0JRhs9nXvm8R7mu2UNg+uQ69G7U5FZV04amwsAB6sZNsWZJrkqxww7opQ1G9Qilb9b8iNnJtYvUQOYHCmPX07ewWCnmB6J9J1XU6olGAVBvZupB/NLDYQaWYLZYLd59g9W+7sH5MFDzt7FgynjJZBp68kOP43XR0bhwELptJgzUhCtL5SFYKMSmZ6DvnLgSCKpjSd2y+1kLuYXf4Zdz9PBDdsBzS4qSQPLIJwuc1vuR4rU6LNfvWQ6PLwKyR0xHo6xzAHNdncpjwqRhCWxmGNEJsy8mUpa0RLhN+FUUwqLTIJByTbMfQVk6oN9z8PaB8KLZVr8wm9cngMGkHLWW0QvNS4XRtkPD3oq0rrIdOHz6fmJJCKg++JR1ZxKX5zqd9aFDhhInC+pcrxf1p5ChvUUQ4m9Gnn/Tey9uJjd4RZWtxuNxTVovlR4vFssHFUWGCyRnSoJLv/A5Nwrh3X6Rj08RatMQBURwj2bJEv5XLY+NubDomrH2CiLDKGN39O0SHh7zzVufJq2Qcu3QLgzq0Ap9kHrvaaBAhyX5EF4HoMVhBEWEm+ud8QIWACPH3EP1T+mcmGDTAFK/FcvTiLRw5cxgrh0eDw7ItL/KiEQGna3fFOPswHX2/jIS/HwnF8+hoGgHXw5dTsHB3HCqXa4mO/2sPb8+8y3nkNUwOp6x3qB9CKoZDGS+nQYXkQ+UFKATQn8U/x5Y/toE4Ynu07gqRMCTfGSDWDovPgVeZIBgUmchKUefJlCVT4BnpQycQZrxQ0GCf04oBOD5uoMyWHFwWGrQYgFd0AE1j0LyQ24mVb7+iZGu+88jv1m3HfrsqlkkGqFSqgrb4rq6uYjnOJVARCoUleWw2KfC8OVEsPldE+i9bJBR157uxlixY4O/ZuJE7nj83YeBg2YU7DxL/945IG8bhcC5ZLJY1VquVkJayN0LaICKgylz9LhPozz+4/+f65Z4maRhXH6Zhw/iaNKiQrQ9Z7ERXVmu0oNPUaygZWQNzhvcqNg5ITGIKek5dhpXj+qF6uaiCJ9MBGCSq4QAUOlnObKtq6CKogMW2AQuJ3tDKbMVrsczZuBe+vFgM+EaUA3jJS/PopRLnHqSh/9fRdMIgDThMYPWBl1iyNxHfNOmMtk2/gRvXzWUmqsOC8Am3AYo0JgXKVzZ1N2cW4NO4GKw/sBGN6jTED627wMONn7+1aJf59C4VALAYtPM0t7CTYwIJrPtWCrYR4LJVMXj9dxr3cynvEeDhMuEVFQAGkT2IlYPSEzbu268nYSQfPX8MczctkRsyMzuL09Lei3pbwQvS+REugYqPj08JXw/Pcxw3+JgM2KLTmbcbrIbnKpVK7eLNmWEhIW1CQnjLp0zyFTX61BZuvHRZax0zVrn3yfPEru/oqHVncThrrGazP0VR7e0RHw5YaOnvyfvRg8eNlqr1ewwG01R7gWpfLpezqtcXJTouGV4VK/e9RFyKFstGVaPLWhBLhaidpWeZMWLpXZiYJbFsbD/4+7j+9SxoXHRGE/r+vBK1KpTC0E5fFpy8R4CEdkISACGCKSa7hWIHFVqWroDGYNnkL4nFwuLQynWvLRdy6jtshUgC4c3HsZi1fiPm941A+UiHZMGbPhE6v1Znhq+AS+/WkhU6rD0URy0/8JLq8XVPZq823egtp6uNfrHZDPhHBUFYLhQpD5Ogipc7jdgQtbr7Lx5h27Ht+LrpF/jh6842ay2/Zncmu4d6g+fnjvTHqU6TA2lrxoMDj3BfZLyQ247LpzmsE1L4jbBnyYdMTQCFlkbIA1CsFpy6eo5asnV5ilylGCFOTd3r6lh9yONcAhWy3EJFovkN63mMKlOaTZ06oxWniKmrZjM2pMiSLhTgDGWIhMKvhEK3FT+O9An/8gsPhkN8+bfdasu8uemLXyYljyuG2HptNpu9xWw2E2GaX5lMZrdSEYJpHRqFCcUKPY5cTzUqM4zjrSbTNoD1S6Pq/t03jqvFI2UhJq59TJOufu5dERa7Uj158ZbtfYF1R+XYu3ASKpQML7zvI5+ZJOHZtXuP49rjWKwc1wce7s6jDdnrcby2TEwEVMyvt0D5bn0c/bBvgWhQYXNpgCkOUDFZLDh74yFmbdyDzk090LNlCNxyKeNnHwoiPnn6phS/bH9quP5IecrHy7fh3OEzfSqXrujS2rc5pwlTlgFR1Qi4efMheZREyxnQv8/jhSTnnLp2BseuHqcjPM3qNXHJZ+NwnAqi/KGJS6Mds84sIAIqXB938AI9bP4QJ5tkR/+ZpBpAqDd9jl6WSWczE1nJvLdsFhy/fBord65LlihSxqRIpb8Xwzvj0ngX9iBXQQUiv6AGNet4HF+xPMhDq6UYu/dk4sgRjUGmpE5ZjcZZKTIZIZu9pcAd5BdU34PP3jF8hF/Jbt8LwLYzLckXad4ClWHbdvXYZImEhH6Lo/VkcTjTLBbLDh6H06fjZ2EB5++mZiXI9bdAUTFMQM9iMHwql/HusGtSXbfSYQKYKSs6Tb2OVvWC0fuLknReC5n0q8+UGL7sGdZMGYca5aJz9I38XaJQ4cmrJFSMjkCwv0+RAOf6o+eYtWEf1kwaSF8jz5Zt22Pzn5htVorJBJCfHdGf18CRa0qz+1nIy2bf+thAhQOGfRv0OtRcwCw4thvkI2y2mJEsVWLPqcs4cu4qerf0Q/eWIbR2S16NAKlUpadWHniJVYdepqnUhkVErrFBlfp//Dx4oruPwLWi72TtcNw4CKsdBR6Pi4SbL6HPyJspS/pB+nn57hUcOH8Ygzr3RdM6jV1aa+RZmVw2fCuHIEuSAZ3YrrrvxKKjnbRuLHhHBUAdI6cB4q1GBo5o//rz4RHmA8poRka8CpZsAt+5zyH9P3X1LPXL2nl6ndY4SCwXk+qC/7SC8a+77TKoAPCsXjHi2JKlAQ2rVXVnkrozcfEmHD+uo86czUp7/txwQG82b5HJZFcdCOrv718uyN99Q6/u3vV69vRiEqUyRzMYrBgyTKq9dEHfN0WRssulWS74ICaLxSIh5fGf1wuJ9nbnUL+dS/qDMpv3AszoYD/ut19/ElZxdMfSTAIoForC+bsyTN/yDMuGV0XVKNuiTlHqMGjRfdSo3AgT+nSyiUhna0q1BgNmrcG9Z69QISocS8b2RiThqRRy+0CAadCsNZg9/AeUixQVACq2SA9lNr0BFeJPycZVoS9QUB8c/hQ2F4zsoGIPpRc0xAp1Bs7ffoxEiQJxYgnkihSEBVrQ9pNA1K/o9Tokn/06hBQnUxlw7LoUu04mqc/dk500m81rSRU8BoOxre93vdr2bv2DSzIGtOXgwYWoEingxoDkYSKM9soFeRkGBpORzjz+49IxDOsyEE3rNHLpPqT/5F5kW0Io+JpYuUs8VfKs3mWDYCalUcQZtJg1PS1EgtOdA67ADRxvd9oZa5BnwqDU0uFmZ2uHbNmOXz5FrduzJTExNXlKqix1xz8ZUOhnLWgRZfs7IyxINKVPX++JI0f4chyK76TOlVxuwdbtGZZDBzXJmkzrwsSUlA1CoTDYncX+vWs3r2qDBvqwPDxyvpoqlRmdO8vSEuONHcRp4jOF6EdBh/IA5pIZfSoOuPpERZ2/p8iqFOVFNazgw+vwWQS7QpQXg/AnzBSFk7dkGLzwHkZ0iMagNiRawURGlhEjl9+HPDMAa6YMtzNTc96SWCjtxsyH0WQCj8PByvH90LhmxUKDilavR5/pKzGme1vUcOasfW2pvE9QcUGt3z4EMQliDJ+3DtWiKTSu4o3KJT0Q6MsFj21TlsvdNDoTjt+UYuneV+YHMcoYjckyFxYLqUdD/HFRDCbj4fJxi/j1KhM52PwbDSjuXEQ1LEOrqSXdjYPF+KbGT15nH7t8HOfunMfEvmNRtmTpQgEKx4sHz5IBUD9LpSUgXflokD7SUaKoADA5LJhJhQPyO1LsjcWkGbW61AyY1AZbFC8fur7RZMS+k4ewdt/mZK1aMzRJlnLknw4ohQUVBAcGfxEa5r5t945Av8DAnOnfxHK5etWAeQvSLYlJpn0URQmaNOK3mj7NFz4+b5driI014vvvZckZGZn/kziXvStonTn5O3N028ah83w8uIxDV1LRokYAerSKRESwO800ldsVyU7fkqPr5+EY1CYKfB4bBrMFaw7FYfMJJTZO/xGVS5d8g7rZthEZWh1GLNiIe8/jUDZShEWjeiIkIBvrsyBrwd5r4snvMW0FBndohXqVy7wfS8XJ9ge5LRUH07aAEScZySMXrMPP3TxROpwIWr05gbxQJguFLKMZ0jQDdfae1Lrpz6SsR6/UcTqdeRtg3UTkarPdoo2vj9+B32Zthr+PX753pgHFjYOIOtG0LGPCzVhYchHHXl+AAgwmA87duoDTt85gaJeBqFeVVC91rdHbGA4TvuWDoUvLerPtceV0x3izGOB4u4HjYaMLmEgxt0wDrMRysY9ZfiBFSm3sOrbHsnX/jniNNn1Yslz+1z/Vh5J7WApjqcDT0zPIz9vn4E9j/ep/39nzLeQm/ojEJBPWb9BYDUYrxo32YQYEvC2hSN65s2ezMGBo6kNNpqZ5ZmamzJX5KsQxdbwF/JNLh1f2Ik7hp68yEC/R0gW9yL2JxmvZSAH+VzsI9Sv60z4AshXacSIR648pMKFfT/yvXtU3hlwO/odtRYgV6XiVnIqoUCFCA/N4IVwAliy9Ab2JpfJDa9Qon9Nv8+YFsa9AO9Gt0NufYvapkC3bqAXrMK+3FyKD+XSpj3StGSQZ81mCBo9eZeBJQoY1Jj49JUGedUKbZSEhT1LmIj7XV5YBJnN6m8ZfTR7f+8f89VFoPwQQVr0kPX/i+4mwGJ1nA5tNZvx59QQu3LmIIV0GoF7V2oVS3SNSjp6RvmC7cWiNWGfO0/xR0LZ9ytHyCXNnP46wfDfs22I9cfXMFalSMUGed7H1QrwOH/bQQoEK6VqYMKx3tWrc1UuXBrID/PMqGEWKQVG0w9PNjWx53r4FWRjrN6ixYIHyQIo85fsCokdFGREug83Y1fuL6G8XD63yWveUFley5WrZ+mXPHjVaKGw9noBxq59h5fhBaNeswRszObfPwv6ZoSWh7YSlN0+YK2mvAGBJlikxZPYazB3RnbZ48mxvbX9ICJk4ao3ZHLXZFm/2e761qG0EuLeiP/SA2HOCChjtRKmc9gNZDMm0ihsBlDS10Zyq1GsMRosCsDwERR0lAnIFlLfw47vxf1s+bkGLqmWrOL0rTWwDICxrq93z8uJTmLLyF0A6d/s89p89hBlDJqNCqfKFWj/kfmwvN3hH+0P11KbeRg+pCx+JQt3IycFqTQaWbFuJw+ePPaWA7yQSiTPx6uK43Xu5RqFBxcvLyy8y1Pfsz9P8qjRt6u7SPjN3z4n+yKQpKuuhAxkzUhQp0wvglxf1wcO8BbwdA9pENej/TRQ7xM8d3Gzq7CQSkaW3IF6uxabDcaatpxKzqpev5L1nwXgIHAzX13R4OwU+e46Ns17ROSb2Gjh0jk3eQ0zuv+/UFew5dRWrJg6Av9fbvA76FjmiP5Qt+mMxZwMVO1XfcZwzUKEjPwRUHDwVEv0pPE/lRWIK+s9anXbh1sNpYFg1tG/EYiHEQqI0Rv6RrHCzC5NWk3TslAAAIABJREFUM0oUdWjnnI2h+VUzJC+5Z5A3Xfwr+W4cNKQCo5MxJU7NC3cu48jFP9C/Y298VrsRmC5q2NqGmmx7WLSjlWQS66WZ+ZLoXHhGlw8hEa1UhRRLt67SXbx36ZhcqRz0Hix4l/vzLgcWGlTIzSJEorHffuc58+epARyK2IqFbBqNBUOHywzXr2R2SkmTHSzk6YU5vKK7O29OmQjPVp9U8mfVLuODkAB3WmziRZIG5++n4U5MulmSpl/Hd3N7VS6qxPx9C8Yh0NdOcrNX1aJzbOifX1fZctIH8uLakvVeU+CdhFelSjUtrPS/utUwsENLsAta/NnJbwRYTEY7wDjo+QUwrWiOCgEUti2MTH4mNX3tuUCufonvv4jH0Nnrn1+5d68aqfZamMnIdewPTes0Xr9k9DwOAYN8TBVE1isNnVqL1CfJNAPYGahcuX8Vv5/ch2FdB6B+9Xpgk2d0sdFbFSahyQfSCXxqQl6jdWcLv75dvGWOw56+fIZZ6xbgZeLLlVqjYYZMJpMW5Tr/hHOKNGL+nv7lS5f1PLhhfVDpsDCO8xqbzkw8tQVjx8vNN68ZT2cZqLXWLNMlaaaUiAy7Tqd0ffRIjdLWAP4HBqMEh80QWAmx3WxWgWI8AKz7AdwS+vqWCwgIuLV91ghe5agIe36NIwPYzg8hdHhijOf1/jpMZLLo6RfWlldjq5X7Rm6AOLSTUhVYuusISGh68ejedFmNApvDErESar6FFEW2MWopi42mny+j1p5ISIeQ7X2j84AKn/tz6f4zjJq3/tadp8/qu2iROHu0hX3a9hg5oH0fp2uQvOhufnyEVSmB+KsvYDbYKj/mbo5cnk2Ht6DLNx3wVaNWBYr/v3URci+hgCajqZ6kFpuCW0HzSvr+KPYJFmxcmv78Vcy6hNQUkg7zt2uiFNTv/P5eJFAJ8ggScr3ZO6dM9G/asYOg0KBCfBuv4kw4dy6Lunpdr3t0X3dLrWXuZ1j0f6UoFC/eE7iQZyVyCETglMACMd2zZ3byS0dGXp83skelrxrWsGf/EgvFbHuJSezcYa04G9HX5DLCVH2z1aB12plMyNM1OHrpFo5evI3osGAM7tiywIqFr2/1GlQcyYRmO6jQEJlT/iB3/4iVQvpDM2htNXzpvJ9CWinkskcv3cb4ZZsPPYmNa/su21aBh+DcpH7jGjWr3cQ5qIBCibqlYMjUO804Ji/l41dPsXb/Bnzb4mu0//xb8LiFSNC0b3sIVd6zpB+dKGhUEiLd+/ejEAvt0u2rWLXrV1VCasrcxJSUpe/Bv/gu+FCkc4sEKuEhoRPKlOJNXrUqgCcUsgsNKqSntsxS8q5SuHvXQC1fpTbfvpmlYTCZK8Wp4gVE0qRIT1S0k/xD/EJq89yZMwe2/6LmsM5fgFb3IAl7NBWesFjtoFKQvAB5gUl+DdlakDKpNGPVxgPpNX0FiHN25qDv6STCQskeZE8odLBoHdsz2oLKZ2tGJw0Sq+lNX2yaKq45Z7MP6ZbDZ6g5m/aueJGQOKxoQ02fFRwRGnF/4YhZgSVDS+S5BmmHqTsH5VpUQcL1F9BIM/K0UoimyLwtC9G8YRN0b921UFsexzokDFf/yiLo0jKhS1Lnyx15h2d+69QTV05T8zcuMapUqgFieeo/miVbmOcuFKiQQtQIFg0pX5ozeeJEf8+aNUm+SqEu4bRvmZkW3L6jx6HDWZa7d43PlUrrIZ3OcFCaJn3wjnv3PO8ZKhD4w9PrOw93XqfQAO9yoUH+fp58Ps9iNmPusG4Q8DigLIS9as+vyb3FyG2GZ3eUEmuAgAop5cBmQ2MwY8LKnfRLMaZHW0QIAwozR28f64hI2XVY3/h6nPlV7ODxjlnJxLKZtW63efX+E2PFEsnid3iIrnUr19k8b8RMlod7Ti1bxzWJBeId5ofQypF4fvoRLKa3Q8hp6Wn4dc8alI0qTQssEeW2wjTaMUuEq0v604XTM14q3hJNKsz1XDmW3FOTlUlIbdSuw7/HKDIUEyQy2q9YdHEeV278AY8pDCIwRUHBA0qWdP9l6mQfn1q1iPhzYU4v+KnIe0rA5f4DIy5c1FHnzugSkpJNJ0wm3SapUnmjuLZFIT4+kVx3zwV1q5Vp9e1nDfiVS4UzQvx9odHrMW7hJswY3BklAn1tERYHqOR20uYLKjaLgMGxJe1duPccQxdswM7ZP6JSdESeA0FWlEqtASHWRYa4QPnPHhV67efJT0+FtueLZJ1k73Dfn39VH794q8c7ONiJ93Rdx5btevzYdZhT/ggBFRLxIc7T5FtxbxTr7J1RpKdhzf4NCPD1xfCug+Dn41e4SKTdUibFvzjefDqr2Gowu1Rfp+CV7PwIqUKG9fs249iF49ezdNrxqQrFxXf0Tb1Ld97Lua6iAjMsKKRNSBhn87w5AYIa1d9/cSxiqcfHm7BqlRqnT2u1WUbrTGV6xsbMzExSS7PIqO4HePGDRTta1K/21fxRPeDjYf9SkhCzwYgxizbi28Z10KxWeVgNehuoFAQouaeG9mGwAA6XtlY2Hb2AUzcfYvPPw0k5kDwnkpQCXbn3L9x/9gprpw4Bu6CoA82RyanO/mZYHNPqGKZc/JkiLiV1phatR81KiIlNaStPL3IZCMIUPDWu54/V27cgbpm8G7Ecoj4pC9nzVKQnp+UAH1qk6K/f8EL8CovGzIaPF5HLcb05qgm6BXnSspDpMTJYsvJ2Art+1fyPJJyehJRE/LJ6ruH+i0fHxampJEdNVVzX/yddxxVQ4YQFBXUIEPIW/jTGT9iiBR9sdgEaFMX2hEQxzIqHj4zU7j1a/aWL2ruaDMvqLJP+cCG0XHL0Jtjfv3ZIQMC+nXN/DC8dkY1wRlEg9YRX7/kLaap0TO7ZFjAZigVUfj9zHav3n8Ku2aMg9Pd9S7yIvKz7z1zHX5fvYETXb9CgStnCjWBu1qzj7LfIb65Mt/NbX3/0Al0mL7miyczskJaWJi5cJ18fXQrAiXVTVpSsXo5EpfNuXA8eHUqOvxpjSxi0h+ZNFjMOnD6IZ4kxGNfnR0SFlShUNxwsV3d7pIfIGRhVzjOcC3VxJweTHJ6jF/+idh3crYyTiVfojfo1CoVCUhzX/ideo8BVJhT61fP15O+YPt0/qkVzj3fe8jgmNS8tHvI3nY6inbd6PflnhVYLpKstiIsz4+ixLDx5YlQD1EWjQT9dolDcKuyghgQFfV6/coVd22YN9yXJgNkb4aNcufcYC7ccxK+jeyHIy/0NqBTmRtktFTYbyWkZ6DtzFYID/fF9q0aoVCocXBYbCrUGNx4+x5GLt6DJ1GFCn3ZoWLWsy0lvr7tkN0h0BgNeJEtQOjwE7jze2/ZcgbPt/CGJCNOynUexeMfBXSlSae938HN94u3ts2/nL5uChPmIWvMDBQitYvOnEI8+rWNrseCvqydw6MIfmDl0MggTl5TzcLnZ2bmk1jE/xAsZr+S2UhnkAgVZhi7fJOeBZLvz629rqXM3Lj3J0qpHJ8vlJHnWWMTL/StOy3eZEemC4ACPXf37eVXt/oNXkaI82UeBhJI3bVFTx47qKIvFajGbGHIGk0HBap9RJkUZ9VaLycqwmAwWo9FMGXVZDIPFbNVZwchisaxaBoUMK4NKZVLWZ4mpqUSoplAErOCA4KaVS0fs/n3+mEBB9hrH9q+6LC0dA2asRO+vGqNlnYpg0JoluSIreS3A7I5aO6g4fCpgcaDUaLH0t2N48DweJDeVDDx5UUkf6lUpi65fNIa/K3yVfJbVw9h41O82Cte3LUbFUpHFugC1Oj1dofDcrYeTJVLprHfwb31Xq3LtTSvGLhA4I/yR7YlfVCC8g30Qd/UFDSjkg/Mw9hG2Ht2O/h36oGndRoUq0E47ZdlM8IUCmo9C5B6N6e/PQtHpdaRqILVh39aMBzEPzzMY7EnJ0uSHxTop/9CLOQUVokvLYbHWd+7o1XT4UB+GQOC8bIGrz0YskLHjFNRff2nvsrgMf8pMzaUoxh0KNlouA2bKYmGamEymhWW2mHQsi4ljNhsyTCY9h8MxuLu7m1JSUggFnMRQiyRSE+LvX95TIDi0c9ao0jm0Ye2gYDKbsXjLAajS1ZjSqy14dKg2j3CtA1jy2mIQf0o2Ry2YNt6KwWxGukYLdaaOTmB053HoWsukHnGBjFoXBvnmkxdo2G0UHuxdhXIlw1w4w/VDEiVydPppgTlBpmgplUqLqotK5nl4n+96zBnYri/vrYQ7e3dIAl9QhVBYzRYoYqU0qMSlxGHt/o1o3ewrtPnsK9etObt1wuSybNooPDYyE5S06LTNQHkH8y2P4SOZSsmpKdh19Hfr2RvnYtPSlYszsrJ2q9Xqj9J/ktcKynNERSIRn00x1zRpwv9+8SJ/Zn4+FAffxGKhoM6wwM+XVJjLe6KMRiv69ZdT169njWdwGcEsoGGWwdD6A+8v3UODg7e1a9bw27kjuzNIxT26t9miKQ9fxGPmml2YO7gTIvy934hK5+W7yP07Bx3ewVMhNWTIz8UsMJ3XZF689xjNev+EZ4fXISo02HXEKOBIMsdnbj+mhsxaHfsiPr7GOzA+2Xw+f9nkfuMH/K/OZwxbqmCebyZogVdSOAAUVOkqzNmyAOVLlcXonsPhznMhUOBI7qYocH3d4VU6AEa1DpqXafmKIhV10MgYWSkrbty7SS3cutyaIBEfz1QpBqfr9SQ7+z/V8nr7eREhIaPq1PX8adoUH6/w8Ldj/wTcaRBRWxH70ojbt424fCXT4O3NYS+YF8CyZSe/3YjTtXtPufXh46xhGZkZe/wFPiutoF4kScTTPuQ+MzQgoIxAINjauVXjur3bNofQ39umJ+qwVkwmjJy7Do2qlUG7JrVppTWaTVtQ0Ok1o5Zjcyw6yG+OfJXC7P8LuwwZwOELN9B1/HzEHFoLEiIvrkbkDRZu3W9ef+DU/HixeMI7XJcf4Bvwx+LRc5uWL1mAM9o+FzqjHhsObaF9eWN6jaDLnxbY7NnnNr1YT5BaPXqFli6tAVLUq5itEwImD58/waEzf1jO3Dz3SKvRrtQa9b8XNZhQ4PP9ww/IDSqM0ODg7sFC9xXz5vrxa9bgMYh5SOaA8Aa0WgpSqRkvXphoLsn9B3pTktiaqFaazprN1ovevuwBs2f612vSxDNPU0WrtaJbd7k15rl+QLIkeV1AQEBZdx5vA2U2/5osle78kGMVFBRUxZPPn1k+MrRli3pVOTXKlqQTCVUZmbj1JBZ7Tlw2V4gMZi77sSeT9qs4VOyd5djQ7FSHWr0dVGiqPtk22qsCvk9QAbD+4Aks3XEIlzfNh5dn3qSyooyxMkOL/jOXp1+6HfO1XCW/VJRr2M8RhovCr/06bnGJkMCCLSlCY9976gASZIkY32c0REEFn0Pfx64D6xnlB7POBINcS3NQSCvu7U6qXIr9pw/jrwsnZanpsq2ZWu1ylUpFImNF2p6/w9j+Y07N8fKHB4Y0cvdlbR03yjeyRXM+DAZAkWamYmMN1nt3zMY79436xCRTVpberGSBec9itR6UyCTEm02kAamQoJBu/v7cNXt+E7qLRG+LMzlA5cVz44BESeI6ohEQHhzcncliTdSZTN/JZDLCni0yB6UIo+oRGhzczkoxujIYVAk+h8M1mc0mMJnJbgzGsUA/r56bpg0uVyLQz1Zfh66346R7juxkugQG501NHUf2cTF/HXM/KwmHz1izE3ESGTZOHUEXki+udjcmDn2nrbiXkpzcUqbVvkv2bOXyJctfWjp2npefd/6WFIn0XHl4HVuPbMOMYZNRo0L1wgECvXsivjDbEndW9rQoY0Q+sIQVe+/ZfeuaPZsyYxJin1iNxp/sRLb3kRRblG7+bee8BpUAPl/k4eW7WxjCqV+lCpelVFmpNJVJk5XJeKRSm65lplseMcCWMFlUqoEySBUKBdHQyFFqUSAQBHi4exwY2M/vk8GDvJFd6Jo8YR6gQn7tFh4smsBkseprdNqeSqXSVqvyAzY/+Hlxfax+cHPz4Fit+kyTSRGiUuksEWEzmtetNnbOsG7gkR1dvtIHjiQ9e34NTYnPllvznkGFOID7zViOTp83wrfNGhTb6JFuz9l8wLJu/4nl8UlJY96R/flZ7cq1js4b/oubgE/yOp23J6+eYvORbejbvgc+qdmg0Dk9xTYAeVzo5JUzOHz2KGLin19NUyqXWnXaM6k2Uub/t2yJO4JQkWg5l8EMM5nxkmJanpqN1kd6s/6lWq0mphyxHV1CYB83txKlSwdfmTXXL6RO7ZwONSegQiaCFy4SbaTATExOSZ7o6r3e9wyWEArrcbncM9tmjXCvUbqE3edSQH6NIwP4Azhmsz///RdxGDFvDY4smwpPdxccmS4OnliWhjYjZitl6entxKmpZ108zdlhP7So32z9lL4/cdzdnPeRhGPnb1uM2lVqoPe33QtnobxjB52dThyxj2OfYuOBLbjx6E58li5rqUQqJZq7rhbUe089++dd1mGpkO8w+eeKYleBTxEaGDq+yWf8ScQv4+nxhpaelWVFtx/k1qfPdYPEEnGOQurBwcEVuCz2DovFvFSc+o/J2HSPFIbt7N+u+Tcjun7D5NJbivefX1PgAOdxwJIdB3EvJh6bZ4wotg0k2VKt23cCszfsuaiVy1qr35VWzmRO7dCs9eQRXYeyuCQvKo+m1WVh/cFNYDCtmNBvrGuO2aIMmIvnZOmyaHr9nxdOGo5eOBafodVcNlHUL1Kp9JWTS3BEIhHxJvOZBoNFz2BkKBQKIrPxn2nFG6S3D5uHh4cwJMB3fZcuXl8NGewNLtcWDSIM2V695dSd+9oREqlkea43lCUSir7gcJhzTEbjyBSZ7MQ/YRZ8fHwiq5aJPr9sdK+IilHhdmFb0rPc+TXZflcESYGiPiuBuGSpHB3HzsHYHu3QpinRTiqelqpQYci8dZZr95/3TpWnbn1XfxeTw9rcp3WPbr1a/8DMi5dDM2avnMDZO+cxa9g0lAiL/FutlNiEl9h+5DfrrUe3MhTqjJUGnWZXqlJJQsQORqxdc4Ieb2ZIQEANNoPRg2Kzq7MBAZhMi9FsjrMyGHNSU1NJQux/or0XUCEjFyoUfibwcTuycom/e82abnQUifBU+vaTU9dv6kZLZGKSOv/WZz9MJJrKpKg6Ro2mxz9lnyoKClrZ59uW/af0bf/G+5kf+e0DLR0yeGqtFoNmrqQp7OumDC/WqM++M1es01ftvvjk5cvPc/vPivKIHA7n5JgfRjZv+9nXeYLFK3E8Vu9bi+HdBqFu5dpwymMpys1dPIckK8YlJ1CHzx61/nXxpCpdm/4nKOo3WBl+LB67BoPBKsVicfhEa9JqNqVZzOYnFoPlMtzYX3h7+3YrWbVGYKmadeATEgqjVouYG5dx8/gfiRq5plG6Pj3BxW78qw97b6ACgBMqEk3+qpXn2MkTfXkCAZvO6Rk2TEGdO6edKJaL5zrxnXiHi8IWUkxoDQbDRLlc/rdL64UEBjYKFfpvWz91WIQz6YK/YxVkGY1Y8dsRHD13Hct/GoQqZQqXXJdfnzN1OvSetjL9yt0nQyQKGamK966N6+bmdnv2sBmVPq32tjWlVKvw6941qFGxCnq0+QEcJ9nc79oJZ+eT8PWzuBc4de2s9eLNC5Kk1NRnFljEPB6P6ycU1YksVzEiODKa7R0QCJ47n+bmaTXpUIiTqVfPHmVJY2Pcan3ZhtWwXWcwaW1c2/cyM12FjaMHWjKVygFWk+lYkkJBytEUi5vhfY3Fu173fYIKXScoQuTz19y5gdUbfcKnQYXQ9P88lvlzioLW4szT+Rvu61uJ4eax32o1rUiWSnNvk971mYtyPksUEjKzVrlSY9dPHcz0c6Z8X5QrZzvHwU52xkjOfnm9yYyVu49g2x9nsH7KcNQsH11sWwXCYiW+lLmbDpwwZKR3kxZPXSYfgafg2a8/LRGWj8pJfCOVHjcf2QqxIgXzfvwFvl7exfYsBU0JCQ8npiRi15/7qNNXz2Sp9drnTItVw+W6lw0pVc6nwTdtOdUaNWd4+fgyCDOarsJot1JpFq3VCovZhHN7tuPS4d/x7ehJ8BOFvr5tatxL7Jg8hrJSVKbBaFAxLOZzmQbDXKVS+aSgvv1b//5eQYXsM0WBooHVq/PmrFwR5EnyhyZNVlJ/HNL8kiSnWbROCUIiv6D/cXisnymLZXKiTHby7x5gHx+fEkG+vidnDOoS3bZpXYYrL35h+kwWKKl4uOXwKbRuWo8u/O7t6QGOQ6CaougERFKA7FlcMlbvPYYnLxMxY3BXfFa7quu5MAV0ytGPbhOXaFUZGZ2kCsUfhXmOfI6N9vH2vbdtxnrPkABhjsOuPLiGg+cOYVL/n1A+upCyD0XoHHlGUgEwUZJExJJw/MopqzJdpWVz2AY/kci9fI0GbnU+/4YVUaEyePlEqbLf2mgwYO/SWZBJkvD10DFgczggKoJX9u9G3P3b+HLwKKjlMtw/d9Ly9MKFTQkpiQM/VovlfYOKraqhwGvPgAG+jfr09sLsOSpqz+6MucnylEkFsA6ZYSEhQxkMRktVRsYPdnGmIiyh4jslQhj6VcUyoRtXThgcGCH0L74L2zV7xfI0/H78Io5dugkWi4noMBFKRYYixN8HRNbgVYoMT2MTIFOp0bRWFXRq1RjlIkMLl/5fQK+JtsvUVTsth87eXJKUSs+RvpgetI5IGHply/TVLF+vN8Q3nUGPOZvn48vGn6Nt82+K6VbOL0MW/JNXMTh4+ghuPrqNVEUqKAbDWrpKLWvt5l+yoqvXYgSGRYDLI1KphWkMXD9+CAeWz0WPucvh7uWFzPR0HFg4E7W/bINy9T6hnfs3/thnOb153YZ4cfKgj5V1+95BhUxLcHBwq1Il3fcuXeTP/32PltqxXbsgWZZIckjy3Vv6At5eYRErGBTFixcn9XqHRLbCrI78jvUIDRKtbPNZ7W5zRnRnuhdSE9WlTjAAtUZLq9Yfv3IbsQli6HR6sNhMCAP8Ub9KOXT836colV1gyqULF3wQ8QLs/POcdcb6fVdj4+KaFYdzNttdW5WOiD62Yeoq8O26tEajEesObqTJDOP7jobAw0lBtYK7XuARVosVydJkHDx7DAdOHYLOoAObzUF4mYpo2r4barZoRf9/URsZu6tH9+OPdcvww+zFcPcUIPHJI1zYvQ0dxk8H180NWnU6dkwdr0mJez5YIpMRoeuPsn0QUCHboMjIsKXdOnn2NxjA3rUzyyVQISMu8vcvx3Hj77BS2JWUkkT8KzlYvB96Vki+kqeb265RXdtU79WmGdy4RV+I+fWdLFIS0TGazCARCRI9I8LOpA40kxDrirmRexFltx8XbUoRSxQDUxTSw8V8iy6VS1fcvnbSCnA4HFoL5cr9a1h3cAMWj5uHSqUrFPPtbJfTG/QkmoNTV89YT107y5CrFAwe3wMlKlRBw2/ao0LdT8AXeL2zD8doNOD3RTORpc9Ci5796Kz0M1vXw00gQMNvO9G+l9t/HqZObFx7UafWd5Rr5aSa40fZPhSoIMDbu1ZklNeeMtG8yIuXjAuSUwu2VBwjHhAQUMuDy11lMpuHp8hkV/7umRD6+dUThQYfnDu4m/CzOpX/7u4Uy/1fJEkwcNZqxCamnFNnZrbTaDRpxXJhx0WYGFq7Yq1ly8cuoCn3CpUCS39bifYt2+Dzhi2KdQvnuGWSRIzNh7bh8v3rOqVKlUlZLb7RVaqzv+47DCUqVIVHMTqEY+7cwK750/H1iLEIEIXCZDBg9y+TUa/1dyhduwF0Wg32zZluenH/9mCJVEry3j7a9sFAheT4RAhDZ/Pc2cNMBvPceIl4ciH2lAxRsGgwm8lqrzPpe8vl8ti/e0aCgoK6lg0PXTR35A+BtcpFv5eX4kM9Y5pag5/X7KbrECWkyvS3H79ao9FnTS3G1H1iWk1tWqfxlLnDZtBj9dvxPUhVSbBgzOxCKbgVNCYGgwGxSa9w7uYFy6Fzf8qUSrmaw+HwAiNKhn36TXtOg6/awdOHaG8XT94qsUDEsc+xa8E0iMqWw6cdutJdJKCyf8FM6DIyEBARiTJ1GuDi7zsM4phnP4jltGLhR9s+JKggJCSkJg/Mk2AxlsYnJ88sBKiAFIb3EQgWUmC6pWekDyn2L2nhp5gvCgoeVLZE6NTJ/Tp6NqxWDkTw6d/W5OkZmLV+L7RaHab17QBZuppatPWw7sLDZ4csJuMiiUJxryDflwvPzAITC1s1bDn85/4T8FIch7UHNtAktzqVa7lwesGHmEwmPHrxGCevnqGu3r2alKqQ3rZQlLtPQFCVWp9/E9yoTSeGMDySUZiC7QXdlQDK8zvXsXvhz4isWhP1WreDu6fNL0RZrUiXy6CWpiLh8QPEP7wLD29f6unNK0fVGRk9NRoNKfP7UbYPCiqEEBcuDP/OwrLcS0lJeVaEEXWPDAs7azKa/0yRpU4vwvnFfkp4cOjAIH+f5asnDWBVL1uy2K//Pi9IwtM/LdsGonT3+y8jIbCXK9FodZjw6w7riRsPtBQY200G3U4WxeKkpiueA0gpwmeesMFWfte8Tb/hnQdi+rpZqFquEn7sMbxYLLz45AQs3Loc1x/cMIDB2GA1m7cxKWplUInoqv1mr2BGlqtIRG6LfSjTZVKsGNUXperURb22HV8LdGe/Ea2Ny2TizLYN0KarkPz8iVb8Mm6oXCknyYgfZfvQoPLOgxgSGPgph+M202g1TUt996zZd+4PAcoQYUiPYH/vKf3btQxt37wBw7sYBZKKo4N5XYNseVb8dhRiqRJjun6NiODAHIeZTGbcfBqLyw9iqPN3nhpVJgp+QcG6dJVSmaVUxeu06vsmq/WmmaJuyGQyQj/PL5JHsgdXf/9Fx54Nq9bF7lN7MO/HmYgUFVGcmwJIMbG7T+9Tp66dMz94/CBGnpl22GxsRNUDAAAgAElEQVS1XueCWTcoPKzHp22/D2nYuiND4ONrL7FLwWwywmwx0vwRsv3hcN3h5lZUMSsGjm1aidgn99Gq/zBwSfUCJ40Ay7Orl3DnxFGUbdDYem77uj9evHjR/kOqHb6vdZTXdf91oAKAFRoS2pvNZo0x6kwdJQrJnQ85YE7uxQ3yC2ri7yv45fP61WqM7PINM7SYeSzF9Yzke034MHM37sftJy+xaHh3VC/n3MIyGE0Yvngz/Op9jvpffkfTzpWpYiQ/f0bF3Lquffn4TlxWpva61Wo+kCqXn3LyohDSx/ouX3bqYrYa0aJBU3zZqGWRZB3FqSk4deMsdfXODWNM0vMHGekZ2/Q60xk2n+3N5/EmVWrYrEmr7n3dI8tVpglo5IU2mQww6LWwWEwgZVgczcPTD1xuYfkotrPNRiN+HTsQJWvURqXGnxVoccU/vIczW9ahzY8TcGzlooxXD+81Estk94trXv9J1/k3ggoZP35kSNgWMCm9GRghFouLN1JRxBny8/MLc+e4LSoRGtRqYt92Hg0ql2V4Zi8DUsTrFtdp5AVLkimomev2Gk9duX0nwN+v4q9jentVdlLOw0pROH3jAaZtP47hyzciODIKVqsFhPMBJkULSCc+fUTT02Nu37ColfLTukzNYoZefyvFFj1y7DncwWRuqFWhWufggEDMH/MLfAQ+Lj0WLWOqy4IsTYozNy9ZDp08pJTIpS8pJnOjRCrZIQQYvODg7zw8BCvqt+ko+LLvMHh4CmgwIX01GLJg0GfamfW25U4SFdlsN3h4+NBgQMT+9FotDHod7WAlf+dwecQycwoWJMy/euxghFepgipN849ekb7E3rqOS3t3osPEn3Fu+yY8OHN8VLyYTqr96Nq/FVRAE+NCQzdQFPUoMSWF+FeKf9NchOkmDmUvN48vAny9fqxdtWylPq2bsclLSyIrxa2PWpjukdIj1x4+x/wth7Iev0rcqNdkLBIKhTvnD+9W75Oq5fO8VJxYiklrdiO8aRv8r0svmEx6+qtPUW+yKwgfw2qxQK1IQ/zD+7h27LBK/PLJA11m1nZ1VuZBu0OSz+FwNgUHBHYY0qU/vv+yY4FKbgajEanyVFy+f426dv+6ISE5PlmhVh81GPWHMrTaBxqNRiUSCPy4np6Tw8tV6fJl36F+5WvXZ5BkPwJEZrMRep0GVquZBhjH2Nt+ZsLDk1SKZCIx9hme3LhCA0ugKBwCHz+wOWy4eXiiZNmKrysj5jVAZ37bgntXzqDVwBHgewqcTofJaMDxdb+C7yXAJx264eTGVbh78sSPSZKkRYWZw3/Lsf9aUCEDHOTnV9+Nw/nVambOSE6T7P8HDTpD5OsbDnf3Qf6ebgM/b1Dba0C7/6GEKGfOy4fqr9FiwaaDp7Bu36kMuUo5VSyVrifs5HLR0Zum9Wnf4+tP347AaHUGjF62FZbwivh+7HRa41WXlQmjUWur855NT8ZR1plQY80mM2Lv3KZObF2rT3zx9C4sloXJMtlpgUCwoVJ0ue/WTluOAL+Atx6dXI9YCNI0Ga7dv4kLty7i8ctnepVaed5ssWw2WiwXFNkyfGnRdDZ7dfk6jT7tPHYqSxhRgrYqiHVl0GlgMGhzgInNRLGJKbjzvSFLTsZfOzciLLosqn/aBAHBoWBxuLaEQRebOk2OzdPHQqfX4vNeg+AX+natJaNBj1Mb1yBNkozWw8eCw3PD3rkzDC/v3fykKBU2Xeza33qY6yP4t3bT+c3DRaJeTLDGWwxZXZLT0v5xQjiioKAGDAujj2+AT5N2zeuGNalZiVM2MhR+3oL3GoImX2sSLr777BX124mLunM3Hl4lddJSFalHHaNZumTJyWM6fzWt25dNmLa6NRRd7OxhbALWHTkHRmg5fDdkNPyC39ScNuizYDRm0ZbA68WT7UUk1+Fy+TBk6XD96EHcOfWXMTnuxZ96fVaJHm26Vh3UqR9MJiNNkyfi0RmZGshVCoglKdaYhGfae88eS+QKSawZzAegLEdSZLJrubLZmSGBIQ29/Hxm1frs8/qtB41hefn60QBCrA0CJmaTo2hl9uVtq9uhVWsQ9+QJpEkJqNfiS4RFl8nhZynsMpcmxePI2mWQJsejZquv6Rwfh1Vk0GXh4u4dSCTO3H7DICwZjbtnTljPbVt/7PmL59/9v6O2sKP94Y53DwsWjWOxGJXM4oz+YhQzE7R4nsMzTCgsyeXx2nl7enaICg2MalyrMqd5ncqMsOBAmupfmC+ksy7R2bdmM5JS5Th74yFOXr1riBfLH8szMlYxbFoehBr+2lNZMjx8Rp0KpSZ80bAGk3BsiAP33vMkyIxA9Vbfou7nX9NEsezbNlqewUrSB4ww6jPp7YW9GLHdGLDtQkkYlcXkQp+pxZVjh6xnd22gmtX8lMV340Mql1pUmUqDOkuny8zMUBsM+hi9Tn/HYDLeMZupZ2xzVmpyRkZGHhEldkhQUEdPgfesVr0GhzX5tjOT5NgQADUadTAZiTPWksN/kn2sEp8/x4Mrl1D9k6aIqlAF7sWQa0SeloDH7VPHcGb3FnzWox/Cytq2k0+vXcKto4fwRf9h8BWFgjhrj6xYIFelKQZIJP8oy7p4Vrn9Kv96S8X+HF4RorCtlMXyOEkqmVoMZK1iHeTsFxMIBP4CgeBzDsXo6cZ3q1k+UsRvUqcyu2GVcswSoUKGmzsPhNRhq7dENgX2EtZ0yQlb1T7yX1JvmJSgNpOi9lk6vEySULcfx1Ln7jw2P0tIydJos+6bTdZ1EpnkGJxoy5aMiFgWVqrcUGL2k1KjPkFClK/7Cao1agbvQOEbSySP0bBpv1hhNOho64A4RWkwoVeUrfYxaUwmhy5rcnjVYkjiX0H88jn0Gepki8VMpC8uaORyhRogAFJQnRxWWFBQG76Pz8quY2cIa3/+NX19i8UMXVYGLBZHSljOJU16YTWbEXPvLl49eogvu/WDb0DO8HlxTDZ5/j/WLcfdS6fw/eTZsFBW7PllCmq0/BKVPvkMiY8fUAdXLMjKkIinJclkxEFb0PMWR7f+lmt8LKCCMKGwLofNWWWxUmsSJeIN/2RgITMtFAo9WFZrGYrJrMViMiv6CARVgv29I4P9fIIC/bz5ft4CpgffDW48Lu1YJC8pETMyGk3QGYzIzNJRKpXGpNRkZKRlZKXJ0jQJGm3mU7PV/ILNZN4ySKWP5UC+qnmlo6Nnfjdk3IT6X7dnEAYoCcGySea1E6KYDUhsTs/s1gsJ1RI9EaNJB6vFZAcX+9KiHS5Muv4Oh+NGU9pv/HXI+uDa+RhVivigxczYkyJPeUSY7fm8Ae4ioahPUHj4lA7DJwRUb9LidWTHZNRlcxy/vZw16em4e+EMOBx3NGzVGl6+xStZkb3Pz25dxa+j+6PnvBXQKNNwbNVitB//M+QJcdTF37ZKZMkJC5IkklXFKCfxt4BGQTf9aECFfB7DgoLagsOZBLN5YLJUer2gh/+H/J3MAcfHx4dPUZSfJ4cTyWSwI5lsVhiLxQpgMigBxWAxGZTFagIzi0FZsmBhppthkpusVinTYpEYrNZUiqI0KpWKOBPIy+lSJKxkWMkh3/QfsuSLXkNY2fkbzsZFr83EX9vW4tM2HeEf/EbdzGGVkG0ICeEaDVn0i54z4mJbajyeJ9hsLpJjY6gLB38z3/zriDIzM3Mvw2reJFEoCG8jN4mOFSYUDgoMjfi56/hfvMvVbsAgWy69XgOLxUjjn7OomlaTgdN7d6NirYao3rApmKz3m0YR//QhFg3sgh9mLUX8wzt4fOEMytRriCt7dimzsjJHilNTf/tY/SjZ18zHBCr0c0WEhI63Mhh1MzIzemVkZJCCZ//25ngTCFC4BBauPnDJ4OD2jdt139R5/HQPBzDkd65KLsPa8YPRfdIcBJeIzvNQBz9Er9PSIWhH+Jm8+I57sFgc8Nw9wWJykPziKU5sX299ef92pjJNdtpsMOygmMynFotFSVGU1p3F/UpYosSyLj/N9C9bqx6DOIr1OnW2cshvL2ECbqkJCTi9bxeaf9cV5WvUdXVI3um4R9cuYO1Pw9Bn8a+4e/wYXty6RmkzVAp1WlrvFKn0yDtd/F908kcHKkEeHkI3H59loJCVmCIm6lqOUMC/aFo+SFeJ83hh2Zr1e4xatZ3LcpRnzefWrx7ew54lv6Df7OXwLaCuMa3dajHTVguJFpH2xqKwRWLYHBsBjTg6H1w6i60zx1lDokpplRJxWoZCJaYoayrfS/Bpz2kLgyo3bAIdsU7MBtv2zEnol9zjyc1rSH75Cp988S2Cwz9MmQ9C/T+4aiFePnmAduOm0FoqsbevUxnytIuvEl81L2B790Em/EPd5KMDFTJwAQEBZQQ83nETRS1KTkn59WN2ihVloQT7+VVkc7nLheElGlstFua4jXvhExCU76WIz+X49vWIvXsDfX5ZCq6bO7Iy0uloi7e/c8cngQ+TQU87U62UOVcY2kZEc+f74NCvixD78A7aT5gOi9GIpJineHLpPK3vWvmTpmjZow/4AkG+1H6T0YhrJ48hIy0d3/YeQquvfaj26uFdbJs1Aa0GjUBwVGmc27EZiY/uw6DNNKbEx/0klkqWFLel+aGerbD3+ShBhQxCqFD4FYPFGWk1Gyf/E4SdCjsx7+l4T5F/UHN/kWh61cYtKjXv3J25fdYkfNapJ2o0/V++t9RnZWH12IGILF8J3wwYRVsdh9cspstLtxs2lgaX/Br5OwEWM21pWN+AA0UhLVWCXbOnoU6bDihTu34OI0SWmIBTm9agRIUKaNWzf563IFZRWmoKYu7chqfAF03adHxPw5f3ZdUKGXbOnwaelxea/dCHfrZrh/Yi9vYN1Gj5Fc5uXW9USsRjkm2kQ5vZ9hG3jxZUSOJhWLDoRzaD2VqhSW+bWTxlJv61S8EL8PMShkz19vP/oeOYKd5VPm3GIFue7bMmg83loNvEX/L12EgT47FwUBf0mDyXDjsTy+XPTauQqVbh+zHT6K1OQc1qJcl9xGpJz7GDuXxoL55cv4bvxk15qyoAuc/NY4eQ8vwJuk+Z/dbHnoTW71+5gJg7d9Cqa2+IIqLoKFZeLaffKDcxznZGYVMp0uVyrJ88HBwPPpr3HABPb1tO06OLZ3Ht4B50njILGTIpdXDxHFWaJHlyUmoqsZw/6vYxgwpEAkEAx9NzlZWiNJrU1FHpQPpHPZt5PxzT39OzrJd/4IzoarW+ajdkDC+iXEVa55a8ZNeOHcTR9SswYetB2/Yij0aOu3niD5zduw0jlm2mi2kR6+DQmsU0B6XdsHEFWiqOy9LMV5MRWVlq2olLok4bJ49DuYaNUenTpm/dnYDKrWOHIIt7iS4Tp9PEO4dLRa8z4PyhvfANCMGnX34LN1pQ2xb2Jv+1UlYa/EhfyX9tES5bouHbjQEmqevDYtMC2OTnggBGKZVg39LZSE9PQ8t+Q+Hl/yb9IPVVLPYv/AUdJ8yg6fsx1y7ij5VLE1UpSfUVWVlEk+ajbR81qJBZCwwMLM3jcFbDgoPJ0hQinP1falyRUPgt31Mw4dPWHSs3/75njlAwGYgMlRJzerRFx9FTUeWTpnm+SCR/ZcfsyYgoXwnNO/WwZwBbsX/FXPD4AnzTbzj9shemkcREXZYGjy6fwYUDe/HFoJEg1f9yNweoyONfosuE6XQqAZvFAZNFCHsWKGUyBNE5N6Qukvk1iNCAQkDLagMYGiDsuT/O+kleBnI0HZ1y8wSP5+70kcSvXuDAygUAi4mm3XrD0ydn1rUuU0Nr1Db+vgdKVq6OhxdO4/ialU9SXok/00IrLcxY/duO/ehBhUwISTx053JXa3W6Xgq1+va/bZKK2F+38KCgMYKAoNEdRk4W1Gv5NanU+RZoKKWpmNPrO5SuVgs/TJoDnvvbLxLxV6ybMBQ9psxHcIkoujvk679r7hQIS0Sj+fe9nBLmnPWdWBPqNBlmd2+Nml99h9pftM5TZsABKtLY5+g+fR7NMCaAYbWQ7GNitbyJsmfnxeS+b0FWR3ZLivzMZLIh8ArIs08KcTLWTRoGd19ftOw7FG4eHm+NK+nXX+tWQBhREiWq1aB2TZ+QniZO7C+Wy/cUcT7/Naf9J0AFADdMFDaSxaA6aA2G7xUKRcy/ZoYK31GmUCis7eHu8VN0papffd1/JLtU1Zp5vhxZmgz8tmC69fLR/VdCS5auNGzpRp8A0duZtrfPHMf1Y/vRa/pCWhKANPLSbJg8CiTUW7dV60L3klgc147ux77lc/DDrCV0ikBejYDXjSP7oUpOQOfx015vfxzHugoWhekgeTaS8SzwCnpr3Ijls33OZGgyVGjWsx/c+B55X5rBwK2/jiDh3h1KKZPqZbGx8xNlKXP+CxSH/wqowNfX19uTx1vEZDJ56VrtULVarSrMQvuXHOsRGRTany1w6/f5971Lfdq2E8s7QOhUaOjc/p3Wg78uvJmWktzVNyh4yrfDx3Vp0rYL4dS/flzygm3+eRxEUaXR4vtecAhHE1BY+WM/NO/cE+VrNyj08Chlqdg8fQzKfdoY5es3ctpHotVycc8OUCYj2gwaUazK+/lZUWw2D+7u3rTkQ3YOj0Gvx5Ih3dG4aw+ERJd2/twMBu6d/BMnNq7SmQz66RlZWWvS09P/Ez69/wyo2GffL1IUtsdstvwulklIeK9wjoBCvzof7ARWcHBwOQ6HMyFYFNG5zeDRjOpN/uf8RbVa8OjqeWyY/GNyplrVXSyVngkPCvo8ILzEzrHrdvtlJ7YpU1OwaHA39Jw6H9FVarx+IMIJWT6yNzqOmoTQQtY/JpB1fMta3L9yho6OkC2Os0ZIZcfXrURY6TL4tE279zigjmRNsvVhge/hg5ePH9KK+HWatXw9lgRUFg/uhmY9+yMosoTT/hAL69iqJYa7p47PTk6lRcT+M+2/BioIDQhuynZjLzGbzRPEqW+0Rf6lM84IDg6O5FjxnXdwaP9an30e1aJbHxaRQXS2LSCL/dGV89ixYLpCIU6cKJZINpN8FFLz2pfP3/PNoNGNvug5ECwWm3ZyXv5jL07t2IBRq3bAy+9NMp5MnET7VHpMnZcv+S33uJL7xz++T28hGrb/HqVq1sl36Emi4qFFs9Cs8w+IqlzdHt3JDkLZrao3l7InSzu9ds6cSZIgSfxNLDryw3PzoJ21SpkUl/7Yh1Zd+7wWtiaW29rxwxAQVRK1Wjmv/Zz87Al2z56coFEq232sYkzOBvc/ByoA2OHBwf3ZLNZgk9ncMVkqffgvBRSWSCjsyGIyfypbo07pNoPHukWUrZivqjuhxr+4dwsbpo3OkiYlDJdIaUB5TTCJEIlaBIZGHho4/1f3sFLlaL3W7bMngsXhoMu4GWCxiSiDTd/g+l+H8ejKOXSbMKuAe+Yc3TSJGCtG9EFkjZpo1KEbWGxWvsNPyG/nt21A75mL6QxjAgYkNEz+EYAiRDqyFSPRJ1uomPzeEVa2hZDfbmTZEyBh0uBJAITF4tJbO+JLIf9II9bYmf078elX7cC31/Mhv79+/AiOb1uD9j9NB9/b+63LE+7O/vkzkfDo4bJkqWTcx56VnHsA/ougQsaAFRkavsxKWXySUlL6AdD+S4CFFeLjE8bkcJryPbzai0qXa16v1TfcOq3a0CU886ttQ8LC986dxN7l8xRySdIMiVS6Oq+M2aiw8A2N23fr0X7UJGa6PBXrxg9Dq16DUaVhk9dDRNixxB8SFB6Jr3oPzVfHNfu4khyfg6sWITnuBVr1GwqPXGHYvKyaC79tBQcstB85ERwiy5BPs1kfBHBs0pGkOYMUBzg6ACSvyxLQunr8D1T7pAk8BF6vD8lUp2PTtDFw9/VBky49c/QrU6XCiS1rLTGXzu9Ti5P6qQD1h1pbxG/IBTecyTRbmEajTKzRkITaYk1CdeVZ/qugglB3vzCOr9syykLdSZBK5v2TU9LJYuFz+BXApFrx+fwvIypVKVu32Zf8Sp9+xiA5O/m9GGQREJX483u2Uyd3bkpQSMWTJTLZXmdfzxDvgJr+4RG7Bi38tZRJp2Mc3bgCgxasyRHlIGU6Znb9mn7RazZr5co6o8lxJ3dswO2zf+KLgSPhF/JGotLZBYgmyY7JY/Dd0HGo2fyLAsloLnWkMAdRFG6cOY6KdRrkABWyBXp+7ya2z5qIJl17Irp6LdrqSRMn4fjG1daEJw9Op6en901PTyf1kD5EY0aIRPUZLNboQG//ykwGRSnV/8feVYA3dbXh98bTNm3SJE3qQnF3dx/uzrAxbMgYOmy4bTjDBwy34e4MGO5QtKUWa9OmadN4/ufcUmihCmX/NnKeh4cHcux+59zvnvPJ++rCU02mow6LaW+sVhv1d0wifYwvVqkQAXhLvetw2Iw9Zof9W4VCsf//odXfW2yyHuTszfTx8WHFx8f7eEtknayUvbcrz6VwkUrVGM16f0sVKlshT98fsvmT9TrH9jlTHH+dPvzEbLD0idPF3cxlg1EBUulYeeHis8rUakDjrHQeNSlTcFv4o/tY+E1nTN5+lKbtyK2QLz6h8dizeDY6jp+GwJJlcmtCf14J+dado4cwZt1OGuX+c7iPc5oIUYR/Ht6HSg2awfX9aGOKgTM7fsPN00fQfuxkJGnjcXjZQiRpNPbkhIRVr2OjRv1dHyovL69CHDZ7d4+vOpcf2LEvLadrD25g44GtjsfPw3SUw/ZtpFJ5gHxfchV8AVT4opUKsa/4yuU9GExmX8pkHx0Zp/i7AuOI4uDK3NwEbD7f3UFRUorJlDss9iAGEwFsnou/wNMzVOwbEBAQWtQ9sHhpZkDRUpD6B9DZwXmh8LRaLHj81yXHyd/Xpb64c3OPwWb6Wa1WE4S17F0tbzaUWCz2deHz93iKvap2/n4yVbFhs7dbjSiqk1vW4e7FUxi1bFPafHIpt8+dwOH1y1GldXsUrVoz15MV6S5BqcChZQtQu20nVPuqA036lduJLLd55Pd3rUaFiwd20zlF3CyeMzFOjU3Tx6FozVp4cPEshF5yFK1Sw7F34ewD2qeaXhpockTey+98sqrvS7imBB6Lm9Ru2HJsn1FcLucdU2JCUiL+unsN+04d1D1+8eRQqsmwWBEXR8j3PuuV6EtXKmSdGP4+fvOYFBUQERPVswBwLzgeHh6uHA5HQlGUF5diiR2A1GG3yOwUQ8KgKKHDbhMyGEx3BovtzmFzha4eAoFQ5uciDwjgyQJD2PLAEErqGwh3iRQu7u5gs3O2JWTcbGS3EOqI01vW4cqhPerkpMSZyUbjJq1WS3Bg81xkYnHDkCIlDgxc8KurdwZAJkOyHpt+Govi1WqjXofuufZHIBZ3/jwDFZq3Qum6DfNof6Fw7eBeRD26h95TZ4PF5oDHcwWP55bH9rlOK9cKhCxsz6+/oHS1OihRqWqWpyTCCvDHsvm4duIA/EuUQeP+xGvGxG/jv7v38unTxsnJyZpcB/q0CgJfuXxNg8r1Oo3uN5wpE2cNXxGtjMXOY7vt+88efJFiNK5UqFRrPmcQnlOppOGv+LhwOBscFHUrKiZmZk4CD/DwEJmZTB+Gw6GPTUggiWHp3hNWoK/vNLbAvSmfzQtkcdluHA6Py+HxGORrzhe4g+/qDoGHEAKxGB5SL4ikcohkcriLvcB3caW9LGlo9bkeJj7YiqRdakoyosIeO/at/Fn/8v6NG3Y7Y0qsOvbKR+xbyk8un1y9RfupPSfMZGT8Skc+e4ytcyZh8PxVEEqzx2AhV4dnt69jy+yJKF67Pqq36ZiGf5tLIc+hjY3G4RW/oNnXA1DkrcuZsArywSOIcUzWZ7sKkWC7OJUCV48dgMBTggbtumb7YSfyJrw/xAvW/ad58CtSHIQ4bMvEH3TPwx5Uj4+Pf5Lb837C70x/b98RhfyDZs//YTZXJpaCzWJnKxeS3nDm2gVs+mOrNSI24mqyQf8LLJbb7+3hT5jOu6ZOpfJGFr4yWTUmm73RZnPMilHEbM3qmiCRSATufJf5UpGweZIhRZOSYlwXqYjZ5OrqKhS6uZUQuHosazloWImilWqCw3ehqTPJi0RiH4g7lmTAMglOKvXObVkQq0jyYMIfP8DZHRusj65diTToEuYbk5L2q1M+LnHNxcXFx1PoeWXQ7CWBlRp9lWGKFC4f3I0Hl8/j2znL6GjTrAoxDF8/dgAX9m1DsVr1ULZBE3B4eeMs1idosX/RXPiHFkGzfgMzXDuImxi0DPkE55bD+wCA+1NkSZSgOiYS9y5fgCE5CWVr1EVQ0ZLv3OhZdP7ywW2sGjMEnn4B6DJpBn1KIdfOXXOm2p7dutlCoVac+JQ55dTWzc1NKvEQHSlfomwldzcPis/lolKpCqhepgqEHqIsKV9oLqiEONx6fAeHzx1PCosIe5GsS7pohf0Po9V6LyEhgVzXPjkg1KlUMqycv7d3UwrUzMSU5O5JSUnP319UT0/PkjXKlLywfOI34rAXUY5pq3eaYpWqs3aKWVzq4eZrY3PZfab/QpWoUutz7aUP+iUJgUc3LMfNEwf1+mT9mqSUlLlvqEY/eg4yT88uXn4BmydtOcTxyMAmSLh8SL5PSOlyqNeR3BQ/LJroSOxeMhvhD++iyYChCK1UNc+2EEIGdnHbJkSHPcLXP82FQCj6gHOIjEgC1Qg6PmEa/FQ7CzkZvXp8H+f+2AmBpxhVGjRFQOHidL85GYZNBLRqwjA8v3Mdpeo1wleDRtBZ0+QZDiya53h4+VKPWFXs9o9ehFwa+slkwykmc2Hp0AB2l6a1kZiUjH3nCJceD0O6fIM6lbPfgzQ/lNmEJ6+e4vD5o/bLN6+kanTxr63AeQAH1Wo1Od3qP3buTqWSWXKcAB+fn8BkFjLEp46IM8Qp3vxMyQAXnq/voF4t6s//cWBnBpOicOqvexi3aBP6tmuIlvWqYsTCTfhq5DQUqfh5gX93Qw8AACAASURBVJYJHkn082d4eP2S/ebRQzHRr8LO2x32zbEqFdkUuaMl5bxbXIL8/Ze1+GZUnxZ9BzEykpwRzp7NMyeg54SZ8C/yjn+ZbFLC1EeAiW6dOwE3sScqt2oPWWBwnvclCcd/cOEMHl84gzZDR8EnNDQHc2KanZEErXG4rjT1B3Hp5oOxlG6fGB+H62eOgcAUkDicoCLF6H5yK4S/6NjGldDERkESGARV+Ct0pU8qLJDnOLLiFzy8cPqb1wo6FaSgC8NXIvuKw+durFuhpHjmsO7wlnrSlldtYhJ2nbyMY5fvomhIebSp/xWKBhXO1iqbTl0bpYzB7cd38CT8KaKV0VZNgiYyPj7xbqJed99qs0Q4WIxoiqJeKpXK6LzsL6dSeW/JxXy+r4tQspFB2Z6k6qyz2FwqGGxGCxaDqgQWs5S/VOzXrXlt9G3TkF6s7xdsQIBcigGdm6HvtF/RbORUFCmfc+j5x+4ysmHjYqNxbtdmx4PLZ5O0KvVxU7JpqUVruV9Qnga5WFzFt0ixfePX7PYRiERv9wdtuFw0C4nxGvSZMh88FwKIRNj5UnD73Cnavcrm8VC1bSf4hhYFm8/PkYwsowyIHePhn+dwdfcOdBk9CUUqVcmaCzmT4NKD2yiwWVzw+O5vbC15ky657mxdPBsVajdE0fKV8mQMJzJ4ef8W/lixAK6enqjXvS90GhX2zJ+BblNmQR4cSiuVY6uX4v7pE0NfK2l85AItUqGwHI/vtlEocCmzatIgqkrJwpmoUKw2G2LU8Vj3x2ncfBKDDo3bo2G1ehDkwsZIrkYWq5Wmo9UlJzlilLF4HvnCev/ZQ8uL1+EpqgS1ym6xnki1mtfExcU9y+mhnErlQ+kw5BJ5XT6LsYXic0wygUBevkQhXpVSoRQhWI9Va7Hw9/1Y9EM/1CxTDFcfPMWafScxY0RvDJ61nlYqRQuQEoJebJMJivCXjksHdlrvnD2u0yXEnbbY7UvVavWNvHw58rOr/X39Fzbs0vP7zqMmUxlPKQRTZdGQHnaSCtB9/EyKw+NRxBB7YvMaaFWxqNqmI0rUqpdr1Ov7cyHP9+TKRVzetRXN+g5EjRadaduE2WyEMTUpjVaVLllv1XQ8FXLCcHH1eHNqyX1bEyPr7wuno9+Ps8FKTz/IRlBkDOI+PrPtN1w9ug+VW7RFxWatwOHzYTYasWfuVMiCQulAOKLqDi2Z53j85/m+kUrlpvzIPg91GcF+Qb9KRKJ+AlcWa/vc0RC7p0FRvF9MZjNOXr2LJduPwNXFE42rN0S1MlUg8RSDy+LSHEjvk8Jl1Y/NbkeKIQWPXz7BH6cP2a8/uaVJSUmZZzSb12o0WbvMc5d+Hp70P1SF4SMWt/IQuY9rULFMpXpVyrArFAuBt0QEDptFB3icu/EAYxdtxNet6qNWueLw95Zi3OLNGN69Jaat24cGQyaiRJWanywSspHJi/zk+mU8uHLBFvng9iOtRnXEAhxXKBQkgK3AAZQlEklRP9/A032n/+xXpEKVt19AGtPk2H7HlnlT7zDZnJQaX7WtkZyoZWqUMQguUx7FqteGh5cs3x4ZszEV98+dwpPLF1CzdQdUbtISrm7pdhRCuJ5GGma1kJitNFqP7EoacyKDdjsTD1FuheT1rJ05AZ0Hj4Ykh+hecvJ49NclnN62ARxXPso3bQnvQkUyGXAVL57h1KY1aDl0NPgCAbZPHaeLfPq4UUEnEorF4ioVipY62qp+S/HmAxuxa94PCPDOgcnA4YAiLhGX7z7BzccvEKnUgc12g0zsjWC/QBTyD0awbxCE7h65rh2RfArhjH58F1sP7Uy5+fTu6piYmElZeUqdSiXD7iOGWD+p9OC4vu2D29arQhFFkm6sszrsuHznCaas3A6tTg+ZWIgUgxFdm9WmCdHrVCiJXeduoEyXQahQL2dk+pw2POEmjn7xFDdPHsGts8et+oS4O1aDYX18Ssr+lJSU+II+mWSYC8/by2t1rRYdevWaPJfiZHD/Gg0pWD1hROrtCycGsNlsFw6Lt6xi85a8yi3b0e7xjzGWmlJTcWXPNtw9fRxdxpIrT1VwuS4ZlEoaEBT5YzSmwGzUE+bUNG7pHE4U5CdXVxHYHH6ONhbS762LZ6BVxKJRpx5vcWIydk3qhN24ivVTvkfFlm1QsWnLLIPgiLrbNWcKytZvgpd3btrvnT21zRId+W1swSl+ho+XV3UWRS3v0rJr2TYNWlDfzRqJtZMHo1zR3O1WJOGSnDiIMTcsIhbXHz7FzcevEKnUgsN2QZXSldC0ZkOUKFTsA+Dx90VNZBKljHZMXDYt4f7Tx+00Gs3F9+s4lco7iVCBfn67vm3XuP3wnq0YvDcBZyaLFS+ilPjjzFWcvHYXNcsUR69WdRHo7UWfWuZs2IfShfxRsWQoXsaogeJ10Khbn9w+lPTvJB6FuC9JiLc68rXj+YOb1hc3riVGvgyLsaam3rcyqH2xsbHnCJRsnjr8hEreEkkFgUC0f8iiNf7FKlXL1BMhEft17MBH8S9imhv5cLjz3VaUqtewZaOvv2GQL3N+CrGfaBUxuLJ3Jww6LVoPGg7vkFD6JMJkceFGn1TeGUvT8gIdMJtTYTQm54qFSzY9oVV1E5Cw/pyNrqTu0S3rUaVRM0i9P0S8IyepjTPGw8PHG5VbtgfzTfby+89LeI1+n/SDw2hITk5QKu6kWiwjNRrNnfzIJZu6PLlcXojPZHf1kogGxOuSvEb1/o7RqFoD9J88CBMHtELjqmVzVLTZzYHsa41WhzvPXuHirUd49CoGgd6F0aNlVxQNLpLj1Akkxm8Hfnes3bN5bkRUxESnUsleXJxQ/8BHM4b1CO3YuDrsNjuehEdj/YEzePQqEnXKl0Tr+tUQ7C2BwIVPn8Qv3HyEH1dsRdnCgShVJAjeYhF23ldhwKylb5Dbsx6MpOYrXj3DrTPH8PTWVUeCWqM36nX3DMn6P0xm400HkxmlVCrVn+OKk83jU8H+/gvqde07vMPQMeyMNgaCB/v7jAnWP4/8MTcqJoqADVklAkkRNyF/T/V2XUrX7NgtT0ZOMi75Yj65egmXdvyOYhUro3anbiDYL+mFwA8Q3p6slAGNwm+1wGRMhtVqzPEqRDGYcHeX5KhU0uPUCefx45t/onXf4bTbLONXVhMTiXVTvkebkWPhKvTMUnSkn1vHD+H0+l/vWS3muak224W4uDjlp4bC83i8YKnQczSPx2nStl7loFYNa7C/n78OI3qNRL3KtTFm4UR8VTMU3ZrWzvXqkpOGIPM3Gs1QJuhw5MINnLj6BJOG/IgQ3+wBqKw2K5Zt+dW2++S+8eFRUQudSiUHCft6+w7yk4pmFg8J8NQbDJQqXofiQb7o26YBKpQIBSvDlypep8cPizbCRyKCOjEJTauVR7VyxTBs3jrUHzQRJarV+eD4TYLCnt+5gfN7t9te3Lqu0uvibwLUcaPNci4+Pj6sAL5sH9WFj1Ba3qdwyNlhizcK5RnQzMiL/PzeTSwe0itGn6RrqUlMvJs+gIeHR4iX2OtQg34Di5Vv2CybMLi02sQmo9fG4frBfQi/ewt1O3ZDxSbNPwgsI4Ftbm6eNPJadoUkOBoJn7IxBXCkxWllpFMlJxviYn5nm/mwJxoxH4A7C+Ax7diydjUKV6+HwMLv3OSkVZJWg5VjhqD+1wMgCw754ERA5KN4+Qy7Zk9FUqJ2cozio7PdyXRYEomEw2Uyq7gJBF0rFS/f7rUiXDyhXzs0qVYWBpMZbUfMQreWX6N1vRZYtmUl5J5GfNuRoNIVzIXDYDRj5rpdiI1zYPaIaWBnw5/0173rjp9Wzn4VExPZTJOU9MKpVHJ+7ViEgMxLIpo2qH0TXs1yxVAk2Bc0DH2GkpJqxNo/TmHToXOoVa4Yrj98gcqlCmP6sB6YtHiz40ZknLXzyIms0LKVKOJ6TdEl0HEl108dNt4+d+xhqk5/ArDvidFo7uclwe+jNEUeG4kAD4Hcd3Ojnn1bth08msHhvot8JXaP7Qum4tL+nZti1GpCD5gxy5UZ5Of/u8BT3KVR/8GMwhUqg8nKTOJFQtYTFApEPrqHZ9evwtXDA7XadkRwyTJZ5vCQ4DqBgCDY5wzclJGn2WYzZ+LxIbErxL1MopjfD15LX0YuBXhwAA4DMDso3A97jisnDqPtgO8y2RSI2/n09g24dvwwWg0f/QFcA0HVv7R1HeR2AyJilVHhserNdrv9pDEp6ZkmJYVgmViyOLHQyaRerq7ubFdhiB2WQmwWpzCXw/K32e2hFqutcpuGLbhDOg+kpv86CT+P6knb70xWK3pM+Bm1KzVH9xadcfj8MWji72B0r7Zvr2UpRhMUGi3Ix1BvSKXtUUTdCNxcIPEQQOrpAaGbS442sAu3H2Hsou3YNGc1xMJ3SH9kOyWnJOPq/etYtX2tOlIROStapSIu8w/iogpGxeVxA/8LqjECfXymDWjTeMK4AR1ZGV2q6XO32GyYsXonrj58io4Na9Dh0CmpJlx/9Bwje7V2jJi3XqHQJMx3c3WdJPH18+R7CKlEtdKuUyktJlPqlFSdbrP68xpc8yNmZoDc5wdpQODMset2stxF5MrwbktEPH6A1eOGaF+8eFpDr9dnYiDwk8mq+hYpcaxC/SbC83u3Up3HT4Nv0RJ0VClxgUc/fYzbJ44g8uF9+IUWpalSvYIC4IA1+2sJRZSKmI43ya2ku5IJ2htNEvYGlIlQaxDllJ1C4TMAMTcNPpK0URuBZIJw9/NMtBvwHUQZ8ploI3FKMlZP+A5cdzc0Gzj87QuZpNVi34LpkFJmrJ48GPoUg2PL4fPWbccv6VONRjVFMV/YKMdzBoMRxwC0FEVxYbd7mu12P5adEcRkU34cDkdcqnBJl4aV67GDA4IZcdo4as3uDVTjGg3QsGp9bNq/HPNH9Ya7Cw9Wux3fzVsNP3k5fNOxD67du46bD49j0sBONFYG8e4s237E/iQ82p6aakwBg/GKwWQYYAUPTISyWUwXb4mIWbtiSapD/WpUsJ8MbNY7wjSicOMSdZiyYjvidQz8PHY2MmY8v4qKwMrtqx23n9zVJukS+sTExZ3MDtrBqVQy715WoI/vkhlDug7q3rIBg7DvpRdiPX8Vq8bKHUcQpY7HxH4dUa5oCKx2G6av2oGLdx7Dg89PefgyYlqUUrnQ09OzBJ/Fqu1gMDyYDkek2Wi8ptLpCGhP/rMFc3vDPvJ3mUhUyt1Tsr3PtAWlKtZvmqkX8kLtXjrHcmbbhmWvY2JGZ/xRIBBIRG7uRzuMGFu5QeevaXcrgTcQevsiJVELU0oKDerkX6QEStWoi0KlK4Dv5obUVD2MqfocbAAU3ARi+pRRkCV9FYlCEXEAFjONnVFvdiDRmgYb+fuCn9B2wDCIZd4fDE0iiddOGoXWI8ZA7OOHmOdPcG7rRjp50I8HrJs8GG58HkjgWZRCg/svIhERq4Y2SY9UoxmpJjN9muBzORC48eHpLsCrGCVuPIpAmwZt0bp+C7i7CcBkMDH25x9RuVRFSD0lOHR2G2YO60GHNJD5zlizE6kWMUb1HorzNy7h2asLaN+wOjYdOGM5duXOi6Rkwz6bzXLKnpoapk5JIcZ9stcoLy8vD6ad6cdgoBKD4aji4uJSIVAu8Q2USwVSsYgFh4NSaxOpJ69jKIeDg35te0EsEiNel+CIiHntePwqzPj4edjrJGPyMbvRuEGp1T7OaX2cSiWzdBj+cvn3TWpWmjljcDeul6cHbQ+IUsXh9LX7OHzpJkqG+GNgx6YIkKVRXF668xhLtx9B+WIh2Hbk/KvklJR20Wo1udb8w4vIo1Cw55r6nfu0bzd0FIts6IxFFRmOxd/1CldERHRVxseTpJL0wvD38hooCwpdNmrFZpZALIFOq8TNU0dhTjVC6OUFn5Ci8A4oBBeBO50AmB5vTzw4KckJ2WfSUhRcXT1pqIOCLESpcChyQgHYJKGT3EtsdqiMaW/dk1vXEHb7Glr3GZwlDzNROgsGdkG19l1g1Otx68QhBJQsQ+c1PdixAWsn9IXILQP/D30KSsfSBaw2O32iJbYPOuCMwYDJZMbp6/ex4/hlgCFAh0ZtUbVsZYycPQbdWnRGeEwEdhzdiVKF/NCqbmXUr1wKO47/iUcRJowfMApLtqzEi9d3kZRiSHoaEbPJZjKtVSUk5AVvme3p6Slns9mFGTaEUCxK5LBRIhaTEcxkUF48jguPy+PAYrOkGowGlcVsjbA7bI+tDsd1jUbzKi8Jh06l8t7u9fLwKMTju2wrEuRboWrpoowEfTJ1/eELSuDKxfi+HVGvYkn63k2+HGqtDt0m/IIuTWrSNpWeE395pE5MbJmYmBhRkC/FZ+iL6evtPS2oaKkJg+avZErfIxAjQWcbpox2XDu+f1WMWj0y4zFXLpcH8bi8PUPmrahYsno96PVxbw2mZJ4EkZ64c7O6wtis5jf132QFvvdg5Abj6iYEh5M78FNeZUL6ZFGAjE8YStMUClm7JLMdOouDVigXD+3F12Omgu+WtXucYOvO6dcBHBdXRD9+hK+GjECpOg1AMqpPL5uP1aO6ws8rs/0hr/Mjka+r957E74cvom7lunj8MgxTBk/Aur0bUSQoFHyeCzbu34IyhX1QIiQAL2Os6NO6O4bMHGlP1CUqzTbLCKVGQ+BB/zHFqVSyWApPT09/Vza7MRiMQnYHurauUyVk4sBO8PZM48slX77wGBVmr99DG76+790GK3Ycc2w/cXF1ZEwMeQn/Fti+j9xFBIW/j09g8IKvpywQES6fjMFr5IV7cuMylg7/JsFkTG7yflSon8x7RMWGTWZ/M3u5i4WOHcl4nXGAyeTSnpesAuJsNiuSkzS0azmrDGAyNuHbIUqloKAjiZGdXHlc2TQHB21/0SXqcPveI4Q9vE8Dhleo1whCcfaRqfcvn8e6SSMRUKIUanToSpOIEWMysbccXb4Qs7rUy1MQWnbrRex0tx+/xNyN+8DjijFl0ER8O30Yvu00AMS+EqmIwpELx3Dm2jmajpXP4xsev3hyGmbHnBit6tqnuq8/ch9l28ypVHKWKMla3tCwarkeP3zdFiHeXjBZLPjr4XOs2n0chfzkGNe3A+6EvcTohevjo+PiGyVmcLsW9GIVRH8+Xj6NRV6StX2mzvMvVbUOgxzFMxaS0r91/hTbn4f2LYhVKUgY9lt8DR9PT39Pn8AzfabMCS1ZvQ6l18XBZrdkSmgjIfI8niBLpUCMqvqkONpbk51Syan9xzw/741hlsViIDY6CheOH0FUdAwKVahO23zEXvIsrzzpYyUlxNOUIl6FCqFG+65w9XhHxE44iU6uW4G+Ff3Rul6VTwJpNFutGDF/PbzERdGuYWt0/qEXpn83GQ2rprEYEJS57Uf2YPXeDQlmi3meTq9fp9frSYT1P644lUouS0JItjxcXX/2cHGrERIk90wxmKzPIxWCHi1qc8d93R66ZINj/LLNhiu3ns6OUsUQrtx/jCH2vUdjyiWS2kJP8ZZ2Q8b41m7fNUvX7f3L5x2/Tfv+wZMnT+oQZMoMffD95PLlNVq079d93HQwWCykJKcxQBAFke6NIYZWNvsdTqoxNRUWsxECjzRjI2ljtZKDXNZbj8SYkNNKQZxUyImSb06GOvIFwu7fg1qpQOkKFVG4WgOYKVauWL8Wiwlntm/ClaP70GncVBreM2MhtpaT61eiR2k5OjSqkWt/OW21BH0KWg2fiUFdh0AoEGLk3B8Q4heARtUaI8Q/BHef3rftO7lfaUhNXRCtUhB6lX/sadipVPKm5138RbIQB4vh52DYzQ6KOWlwxyb1q5Yuio0Hz1qu3A4LMxhM7dQ69cu8dff31/Lx8mrsJpQuatn32xL1OvWksgKsJt6M1WOHGG9fPD01Vq1ekPFY7eft3Uwolm0avGClV0ipckjUqmF3WN7GdaQn9HkIMycWxkS8xOMbV9CwQw9aUaQadDCZDFkrDQcJ1efAlQ6Ayx3XJCcpEjvI8/u3oX31BAKBG8pXqQ6Zjw/sTA40ptzSEwFCXn/xj+24cfoITXFK4BzeL6TOsWULMKtrfZQvXuiTFvVZZCw6jVmApRN/wf1nj3HwzC70b9cYK3cdg1KbGGez2P6wWs2/xajVJJmUxL/8Y4tTqXzE0sglknouXO4+MJhss8X6M8VgFnZQ9uTomJihnzHh7yNmmtZE5iFr4CH12Np++Div2m27MrLKYSFK4fzuLdj580+39EZjm/j4+JgMA3oWCgra3fH7yfXqd+jBIPCVa2eNR8OOXSGRp/H30Dk3bD4EAlGmeSYn6XBky1q07TeMZjIkkbAE0iC76w8JXiOnnU9RKuRasn/dMoQE+qLxV63g4upG90fmGGd0INWefb4zYSmMehaGvUvnIOpFGNqMHAffImlIcO+X8Ht3cH/3BmyaMhgiQQbvz0es1LnbjzBl+U6smrYCWw7tRHLyK6SaLfjzxoPXBoPhm1it9sLfRfnxEdPP1MSpVD5Sgj4iUYDd4WAoExNfk2Q8Doe/xmq1rolRKzb8g74kHF+xvJtA6jWzzcChfjVbd84WK1YdHYllowZYla+efRulUpFnSC+Uv5fXqFK1Gs3sP2Mhn8nm4Mrxg9AnxqFWq7ZvsUjIC8t3EYLHSwNvSi8EOmD/+uVo1LEH3D2ldGJgqiExS6mTPogB1E0gyTVbNrtlS1CrcOaP7ShWsgwaNaoH9ptAOvrqZXYgIVP8Z5rhliR0xr58hognD/D68T3EqxSIj41Gidr1UL9Hvw9sLqRN5JNHuLR5Lfo2rIAezeumYQ9/ZCFz2378Eo7/9QpTBk3A3PW/4PK9qwmpBuPvdrPp19j/YwrHxzySU6l8jNQ+bEP5yGQtOQzWVJPV/L0ii3TwghkmX724+fn4DJb6Bo3uNHycV9k6DaicIlVPbVln27/qlyPJqYbuKpXqLQ2sr1jcUCj32TlgxiLPYlVqUI9uXEVsxAtUrN8gw4ufBkotcJd+ELhG7Bpn9mxBiUo14BMUQhscU5KzsS8SrxCD8Uap5B5V+740SFrBoU2rUapKNVSrWhWuLAIwThQHYLbZEW96E1NOAt8S4/E67DGeXLtE4+majEYI5XIElS4H/xKloY54RSc+hlQgiY89aEAmUlKTk2lQqQcnD6F1lRL4tkNjuLnkHeUuqxUkRtqZa3dDlUCBx+Hbzv914UFCcvI4qGP/LED4hHxtnk+p7FQqnyK999r6+fhMpYByNqBHbGxsgYMo5XWqXq6uMhehcK7EP6h336kLGIVKl8+xqSYmGvP6d46JCX/2VUJKytvAPYLYLnIRbGrSs3/zdt+NBYvLwfFtv6Fk1epw83jn4Uk7YbAgcCd5Ox9+sW9dOAOhVIpCJcqAdivr495kcX+4/ci1KO2kkr1SyZiKxciA3fTi4V3ERYejVbsO4FDvDMipVgfizGlQE8QNfPv8CZzZvhEJagWCy1ZE6XqN4FesBLh8l0zGVpLbc2jpPJSs0wjFa9ZxPL95zXHj4F5wTCmMCf07oHmtilmi1ud1nUhgpZFAVEYqHGMWb7Y8fx2ts1ocu5OTtAt1RmN4Xvv5p9VzKpUCXBHiKRIKhCscDIcmJi20PbUAu89LV9wgH/9mFIc5smrjljUa9xrIIURgOZOQ27B55kT7pYO7NscolcMyktX7+/qOLlO1zrS+0392cxOKEPk8DDfOnUDDTt0AhzUN1v6NPYXLcwOfn7Ur+eWj+zSfc4mKVd94gBJhsaRmaVfJq1IhqsuNBfCZJFI1TTSHd+9AmfLlUahIMXocAjGRZAFSbAR2wY6XD+7g8JqlsMGOotVqwa9ocbhLvHKk4Xhw4Swubt/oYHH5mkRF7Fmr1WSVi0VNa1cqJalcIpQqHuwHuUQEDzcX+ipI05bQBPFviOLfWzWKyaB5pZWaBPx5N8xx6c4jkpD6QqPVbTEbrXuVWiXBf/1HG2Jz24hOpZKbhPL5u1QqLcfhcP5w2GzTY9MwSv8WF7NcLK7MZrFG8t2FrVsPHOFao2VHyiUXACXy4t09fwprJw5X6QzJ9TLCL3jwPIIDiwSd6zN1YWCJqrXodIV9a5YiuEQphJYt8wFYEqHLyC5oTREZDuXrCJSvXZ++ilgsRtq1nKaTMm/BvCgV0krMIbAFaaHvtGKzO7B13a9o0aEzhJ5iWGwOJJgy+F3tdiwd1R9CH19Ub0dsS7kH2BHdcO/McZxcu+KWKcnQz56gfhEL2H2EwuIsnksrDofXwk3ACRW6unpIhe5MmUQIqdADcvpvd7i7uYDvwgOHw4LFYkNCYhJeRCnw8HkkHr6MtMbrkh6kGE2bkxMSDuiMRkKi/qlMCPncrZ+nulOpfAa5+sh82nCZzO8NNvMwlUqVl3yMj50F00voVcrVld1b5O3Xr1jlGsJmX38LL7/APPVHwszXT/neeu/K+Z8UKhVhZqSLh4eHyMNVsKNR9z5N2gweDS6XB0NyMrb8MgNdh4+lXcmZI70oOoo2Y3xKxglo1Urcv3oRDdp1owPfiGJJSlKDeJEyeYFysamQl5wcSjy5gAsr8zWLxL7s2rgB7br3BsXmI8ECWBzvVJYm6jV+mzUOXw0ZDYEos4cqK2ERA7My/AWOr12uVYU97fVaozyaRT2GSCTyc+PxijsoqrDN7gimKEoOBzzsdjvfbrWzKAbFZLMYLJvDbnPY7WaHg5HIZDLCKBbjdExMzNW/EYgrT3uiICo5lUpBSPHDPtgBcp8fKQajrC42um8ikLW749PGZvhIZX2EEvHYas3bF6rZuiNL6veGwD2P/d46c9y+dfaky7GqmNaJiYnpc2TIveSD/EMKLR65dCObZOWSQuJNHhDF0KEbDMkJGQ4YxHZBPDbZQxYkJWhxdt82dBg0AjZLWoCuwZBEo7hlVCrptpm0vrLGVBGyATd2WmJexkLQzvIluwAAIABJREFU4PZt2YKmnbojGby3YcBptSiEP7qHQxuWotnA78B1ydn9m6hR48G5k7hz+mRiUpxyQZRC8QsBSMuDWGmwJRnAMotELBerlWVzuDKsPCuLaTTajEymRafTkaA18ueTmQDzMJ//SxWnUvlMYqf5g0SiPZTDcS5SQYe7F+Q1iPKVy3sLJbJVPSfM4JWt3TDfcR3Ei7FoSO+kZw9ufqPUaHali0EikRQRiUR7hyxYXbJ4per0/iAv++1LZ+HhKYZ3cAjMpnfKgPyWG9JaSrIeRzavQech7xAUCDRkcrKWvkalK4i3fZGI2gwG33TDbFrI/bvEwIxLR65nanUcbG6esGeBTatP1OLX8UNoTBTCY51e0iOBiZ0jLvI17l84g+fXL5sTVIorVqt1ikKjuVzAa/eZdtw/p1unUvmMa+Hj5VWTw+YuMtmtcxUKxb4CHMojwNt7U4fvxrdp3HNAvhUKeQHP0YFu0/9MNqZ202q1hHmO/qQH+PgsqdGq09CvJ81mpGPFkkjbY9t+Q51W7UExCTxkxmsLiU8RgcvNPrOY8AsrXofT/MgZX2aTMQWpqe8wvQm2rKurB1gsbuYTDPn8A5BwKXBIynEWhRhl403ZB7YRzOGlI/ujRN0GKFq1+tsedHFqvLh1g0anS9XraVT9V/dv3zfp9W2U//xs8wLcUgXXlVOpFJwss+qJ8pf59KWY6BkZG9vmU/hpM3YulUrlnu7C3d+v3l4rsFipfCepKiPDsXx4H5PidXjvGI1md3oHQd7ezTy9/Xd9O3+FgJCGpZ8gyPXl9J7f0ax7X5jMybQ55d31gwF3D68ccVLTTwMfoLE57DCbjDQbIQl6I8mEJKI205XozYN7stMyjbOOxAX0ZjsNuJR22fmwEEV6cPUiRL56irYjx4Og+qtfh+PE2uU0yHnllm0RWKosElUKbJ087rbZoG8dnTmq+PPulP9Q706l8vkXUxDk67vQ7gA3NTZmmAZI/sghWVKpVMJiscpyWKyadru9V5/J84JqtOiQLw5hgoR+cNUS+7FNqw9ExUZ1S09Mk7i4+HAEwgMdh42u1OzrQZlOPyTa9tGNK6jSpBnMGfN2yNWHQ7h63mXufsyzZad0SF/k6kNw4KS8NMS29wtpa7I5oH6TXpfdhib1nt25jq3zJqPzxBmIj4nCkRWLUKxGbVRv2xku7u5018kJWmwYMyQiQa1uH1swNBsfI5J/dRunUvkblo+4mfks7iE7bMOjFYo/8jsk8ca48Fy+Frm5tK1QIrh8iSB/t5fRKkakzRWD56+ASzbgQlmNE/74PtZNGBURHfGyqyqexuKgi49c3rdo2YpLBi9YJXD3TEO1Sy/hYY+QoFYitFxZ2G1m+iyQpggoOqM4p6tPfp81q/ouTEDEpbIMNLPZHUg0O+hYlNw2c0qSDktH9kPx2vXx/MZVOuCtUvM2mVIXiNdn55zJuqfX/+qhjIs7UhDz/9L6yG0dvjR5fLbn9fX1LedITY2P1WpJPEKei9TdvTCP77oyJMCn4Ziv26BhlTLgcNjUyygluv24BJ3Gz0bZ2g3yBBWQakjG8pHfWJ/cvj4rVhlLXMjpcRGCIkVKXh08d0mJYpVrfnDDeHw7DQfIt1Dwm/iUNKXCIMl/bgTlLWf0+zw/bBYVieoSsgABJ6urjwN0tGweso5J18QYu3zUN2BwWTRqW8cxU8ElHE4ZChnvwpYN5st7doyLVCkWf8rcv9S2TqXyD115EiIv4Lk0kUrFP7aqVaHooI5NGXKp59uvMdn8246cx47rL9F90jxIff1zfBJDsh6H1y6zn9qx4ZLNYOgdm5AQmd6AoLmVrllnYf8ZS1huHh6Z+iFemDsXz9D0Gl7+Pm9xU4hS4fEFNHdxQWCfZDt5ByDlUuARA+17u5XYQsi1x5whHiUnIRBS9mUj+4PJ48LVXYSmA4dmYeSmcOfkEdvJ9b8ufxUZQVD8nCWfEnAqlXwK7G+oLvCVyOo6GNSwwsG+1Sf27ehevUwRuPDeAR+lzyHZYMT0tbvx1MBCn6nzIciGRY/UP7VtAw6uXfEwXqHsok1+h4ZOsq1ZboI/B89Z5le2TiPq/ZB+8u+rJ49A6usLT28vOjcm/erj7kFydAoW+f79UwPJ7ZHzKbCYmbcqgaTUmRzQ5+HaQ/okcyaxKptmjEdgmXK0Mqnfo+/bVIN341K4emCP7eK2DT+/iowc9zes939uCKdS+T8vKSHz4krlNXhsVj0Oh1WGzWGF+Eo9g5pWr8Dp3LQWpCJ3MAkC+3vBXunTjlHHY9ySzdC7ytBm0Gj4Fin2FuCZeDx08Rqc27kRZ3ZsfJCUkjLsPUJtjo/M+6eSVaqPH77kN7AzkLKn909evisnDsHLzw8iuRcoolRAge/iThOqf85TCo3cRgESPuHxebdQREGQa088Me/koZATTUpSInYu/AlWAoIdHAKdRo363ftkUipEXiSK9sCi+fFxka96R2s0WUXR5mHEL7uKU6n8n9ffTyobL5F4TqxXqYRb2cLBCPSWwt/HiyKcMbcevYRen2xvWbcKVTTIN9u1UsYn4tfdx3AvWgffijXhExhMZ/nGK2Ic9y+dS3x5/8Yls9m8IFajuZIxkEvm4REsEEp2fTN3WaWytetnLQmKwoO/LkEklcJV6E5MtGBx+HAtIMjHnMRPlIqYdiUzMl19zNY3xlmLFQa9DiZDCoiB1Wp+p2VIOgCBMyA8REqCPnf9MhhcDn06ef3wPjSvw9Go77e0UiFt9XEavLx9A9cP7dNqVbHLDWbzwri4OP3/eXv8K4d3KpX/87L5evsO5LJZC8VCd7dAmRjuAhdEKeMRrYqzGy2W0xwWI/XHAZ1ad29WN0cUIIvViihlHFbtOY5DF29ZzFargqJwM9Vsnq9SqQgH8geYpr5e3gOrN2+9tP+MRVw6uzabQuAKzGYTjKk6OnqWJA/m1zj7Fq4gI24BGfINdMH7o5P/JgFvcj7e2j3ozGMHEGeh8OjGNRzZsALRz57AkJyUBlngIHXfJBjSdx6A48KDb+ESqN6xG+RBIWByOHh08Sxin4WhevuuiH3+BA8vnndEPrzrSDYkPzOnmAeoE9TEMv2fSO77f2xvp1L5f0g985hsmUxWjOVwEBwWOcVkcimHIxF2++1Ytfp28eDgVXNH9uzVonbVPEGLXbr9yDF4zqqTmsSk/vHx8YrsQsxdXFy8gwKCzvb96edipWumIbbnVGxWC42FQjBkyZUor9ceWoeQl5tBkgABwpTBZFA0TYfVDljsgNEGWIlOyLAbycOKyCmFNHxjEzHbgKfPnmPHykXQqmLgV7w0pP6BcBUJweLwaIAoxhv2QRINTPBfeK5udK5PRiX48MIZx8kNvyaBYjw16hJe2YBnNoq6b0uy/alOUatyk4Xz95wl4FQq/+AdIhOJSocGBZxcO3WovEhAGhZsTsVosWDIrFWOc9fuTopSqebkFGrr6+X1fcmqteYOmLWE/X5cSm7j5Od3olTcmICA/Y4dMGN7cvqw2h20cjHbAdubkwzJ8+Gz0mxJJAQ/xeaAKj4Ba6aOAZPLRo2O3SDyktPJjPnlxnh2/YrjjyXzDiQlJQ2Ni4tL+D/g3uRHhP+6uk6l8g9dMpFI5OHG5e3v2rxOvcnfdIELL3cq0Cfh0Wg5YpbNbDLWV2g0l7J7NG+hMJArEJzqN/XnwlWatcpULePtJP2Hj9kk6f14MIklOo3IKz+FgCqlwUACOkua2/j+xTM49vsqdBg3jQbR/tjy7MY1+75Fs7aEh4f3dSYLfqwUs2+Xv5Uu+PGdPWYhAVdXV5mnh3Beg8qle8wa2oMlk4hyjRYlBPJr/zjlmLt6z3WD3dREq9W+y9TLPAblJ5cPLVG5xoIhv6zj8d5gr6ZXIS8y8d7y38Sz0VeTNz/mdbOkKxQBE3DnZJ1V/P5j0wG6cNAnFXJiMVodMNnfXIvIm2+zYdPM8RAHBKBco+Y57htisCUxKVaTCSwOB2wuj74WEfyWRI2GuIzNjy+emxMZG/1Tvo85zh2bqwTyuk9y7chZoWAkIHV1lbuIRGubVyvfaAohiRe552mN4rRJGLVwfeqJ63faaLXaUznMxjUkOGRfv2kLG1Vs2DyTeTY9z0bEJTaQtGGtDgcSjGlW3jxN5M1bSlzBIh71xh2e/WxsRHEQrFYbaCVCrkEEIyJdMaWPmZKchF8G90TDPgNpt3lWhZB7vbh1DbeOH4I+nuDgpvXC5nBpRHyr1eowJGj1Kcn6I0a9+UeVTvWvxYEtmN32eXrJ6z75PKM7e80kAS8vrzICPv/nRlXLNBzfryMl4PPwNDIWUQoNgn1lKF80OIsI0DQk+8v3n+K7eetuPAgLq5bTkd7Ly6tpqco1dw1d8Ks74RFOOx+kFXJLEXE+hBegkehT04BTc7vFkL44JLaER4H1nkeJvORkrsQoa7alnUTI9YYgtNGobjnsRlV0BBYN/RqdJ0yD+L3oYQJonahS4erB3VC+fI5C5SsjoGRp8AUCKJ4/w/ktG2BMNZgtZvsEq8VwUpWQ8Mh5Qvl8L59TqXw+2earZ7lcXkXkzlvUtXH9qt90bMJ88jISmw6cxaPwKFQrXQQTB3SExWyDqwsXIoEb3Xe8Tg+jyQxfLzFW7z5mn79x35LXCsX3OQzMC/IN2Nl28MhWTXoNpAh2SLpScWEAHhyATd7s9zQHHWxmSQs2Ix6a7DYNfdKhAE8OwGG+C9gj7cmJhGQTG94oEfJvWpm96Sy3jfj09jVsmjUB3SbPhrv4XcIjUSgxz8Nw6rfVNIxmldYdIPbzf6t8lRGvcGzxbDBMqZZwlaa/QqH4PV8L46ycbwnktpb57tDZIP8SIF4eFy73+NCerX0Gd/4KZ67dc0xeud2UqE+2lS0a7PrrhG/BZrHI9QbNalRAt6a1kWo2YdSCDY5C/t4Y3bsNNWPNTsuGg+fGxyhiCPRhlkUqlZb3FHqeH7Vyi3tQcYLDkvZiu5IsYM67eJCsGtPI9GYHkt6AIGbcOBmNuzJydXqjUOjrhwMwkGA1yzv8xPxuOuIevnJ4L05sXYduU2bRbuL0khQfh30LZtJcPXW79QKLndmgrVXE4vyqn9GkTCHH4q3710QpFCSfJy/QkPlfSGcLWgL5XV+n2ApYAq6urnJvL6/VX39Vt3XvNg1x+MJ1rNhx9JUuxXDHz8uz+YoJg12CfL0wecU2x4krt+3zR/ZhtKhdkVq99wQWbPojoUmN8oIlYwawVu05YVu89QBB8J+ezRRZvt7eP1Wp/9WEPtMXUFxeWnYucfd6cAjpVu4PZrcTT4wdydZ3XMQZoR7dWQCPRL++iSshxla9Nc1W8ibGLfMg5ESUHsiS4/AUdi2aCUXUK7QYOvptOgEJqz++ehltxG06cFiWaQZx0VG4uPoXrBrdw9Fr4uKnT1/GttYkaZ7n/rTOGh8rAadS+VjJFVA7by+v9nXKl9gwd3R/j80HzmDL8XMPDTrTeAebMWz64C5Nujety1iy47Bj9c6jj134PNbvs0YVEXkIqMFzftXfCwv/qXzxQj/+9tNw0eHzNxwz1+5eEhETNSqrqYnFYl93F8Geb+csrVauXmPatkHiyiTcNPAjgktitJG8HoDLSLOHZGU/IfVI3g1RFqQuuUARTxFBZUu7OaUFthGKUZ31HTBv+kYjCiBFl4BEjQp6XSL9VfOU+8DT2w9sdtbJiclJiVgxagAKV6+F8k1avMVV0SoV2D17KloN/wHehQpnGZD38u5NhO37HTvnjsKouWsshy9eHxKtUq0roOVzdpOFBJxK5f+8LYL8/ObUKl9ydGJikvnBq8iryTrdcHC5jrKFg47tmDsmUJ2go/pNXa6PUqoGh/r5jN3z87jSV+8/c4xfsumAOjFxRLEg/7MbZ48Kvf/4JX5YtPm3iKjX/bJ6JG+ptE5AaJEdY9bv8XZzF9JKhY5YZRMlAGjNDhjfEJcTqAEufYXJWjjp7t93Hpp3dW2EUpRckzJAO5JrkDk1FcrICFw9shdPrl+GQZ9I47EQrcKgKBQpXxUNuvaFLCCQZgpMj9glUbw3Tx7GwXXL0H3aHLi9ycQmY988egDPb15DhzGTweZmxrW1W60wmYw4uXY5qklYmDigM34/fN4xZ/3ei89fhzf5t5Cd/5+350cN71QqHyW2gmskl8vr8djc1kaj4R7TZjsTo9VGB3p7d+jeou6WGcN68dbvPWlfsOXg1qSEhJ+rlS95bMvc0d5z1u4zbTx0apxCpVpXLDR0z7Kx3zQzmM34YcGGrc9fh/fManZ+EtmAep17L+0+YRqfQTHoUwbBfSUKhaCmEQ8MKSTfRsqjwH4PaiAvT0yuRwkmOwyZrjsUXj64jdPbNiBOEY2AUmXhU7goPCRSOnyeDEuS+cLv30HE3TvwCghE5SYtEVq2Ek1Tevf8SVw6sBNlGjWj6UnTN6zVbML+xfOgiY5Ekco14CYSge/qBhaHC5MhGZqoKEQ+eYhaIV4Y0e0r2pgdo9Him+nLUh88j+6t1Cj35OWZnHXyLwGnUsm/zD5HC2KIeEvhUTQkYNXEfl0Gtqhbher8w/y4B88i2gFWqnndKkeWTxwsGDbz15QT1+72V6lUu3zlvt/XLV9sdtXyJTiLtxxYGx4ZOTCrCRYNLbqjx/jpnao0a00bPbKKnCX/SaAbPQl0Y07+3SwGIMF38UbA+KZjsrEI0trNU4exd/lCFK5cBTU6dIOrwB2gMkMZpHenj4/H9cP78PSvP0GMs4S+w8GgUKdLb5SoWQdM1rvrEbk+bf9pAmoV8QMoBxSaBKQYjDBZreBzuAgNlKNNvSqoWqoIuOw0MG0ytaU7jjgW/vbHBYVG2Q6fh4/pc+yPf1WfTqXyD1yuEqGhf84b8XVNZZwW09fsPJ6YrO/pznUt07xOpUNzxvZ37TV6QdztJ2Hd1VrtKT+x2JfB5c6jWKyidpPp5yiVakcWj+RRsVKVe9/OWxlIUPKzK2mnFwpuJNAkj4VcbSwEJ9aUplDSW5pNJlzYuw3ndm1C9XZdULJO/Ww5ixNUSihePIUq/CVIO0uqgeZeFsm8UbRKTYj9/cHh8kARFzgZz2TC3TPHobh8Cr9NGwKJyIMe2G62wmqz0Z4yUtdh+5CvK0oVj85j5qtj1JqesWp1TkGCeZSAs9r7Esj77nHK7m+TQPHQkJPt6lVvfPKvu6ZYTVyXWJXqoMzTs2r9amWPj+7d3qPv1KXP4zT6dkqtkgRxQSgUCl0oyj02IYFk2H4AceAjktYqXKny2UHzVrJFXrIclYqMl2ZPyUshCoV4eAjFKAloIyW95bXjB3Fy2zo06DWAvu6kx8Rk7JcYdKOfPMTZ39fDxc0dQeUqwE0ohtWUCuK1Ubx6juSEeLiLpfAuXBQibx8QW0nEvbuwa6Lw04D2qFQiNM8Z02Rs4jFavfu4dfH2w7+9jIwc5Mz9yctK569O3nZP/vp01v5ECfjIZG14PN58i9W6KyomZirZ+G5ubl6+Esl2gcCtklqt2RCpUk3Ia7yFj9xnWMW6jZb1m/4zbXfI6aRC4ky47/EUZ6yf5gEmuCYOpFgB3XsBceR3rTIGS4f3Q/nmrVG2QZMsr1JEIRFMk+0zf0T1dl1RqXlL2kCbXogfypxqhDripWPvwhlxeq32IpPJlgCU2I3PKfHrpEEMcrVh5sUX/t4Dv4hWYMC05cqw56/qxun1zz5xuZzN35OAU6n8M7cEy0ck8olNSCB4KCQ6nj4EyD09izPZ7BCDSnUpAdDlceoMP7l8bYPOvft1HjWJzoHJSamQuBUhJ3ubisVmh8lGAtpAe4voiWXYRUaDAXuXzoUyOgIth40GzzVr3mKz0YhTG36lMU8a9BxAe2+yKurI146tU8dcUChi2+t0Or0n31PuKuT/1qdNg0aje7WBG5+XRzG8q2YwmjB7/R7b5mMXVsbGxhIX/H+W1zjfwimABk6lUgBC/Id3wfWVSE73mbawVq02nXO8KqQbb13fACoRbFzyf+RUQjKHSbIfUSj0G5hNeP2LB3ewYcr3aDV8DHwKFck2vFIZ/hLH1yynI2QznlDel2XUk4eOXTOmHtTqtb3S4R1lMo9gTzfJkYn9OxXr0qxWFszJOa8IOSXdePzc0W/qCmOKLrFuVHz8jX/4Gv6rpudUKv+q5cr/ZMm1SezhcXX8+j0hwaXK5dpBRq8Q9eYfGRHZMuiTD/oiymf/ioVISNCgQe+cOZ4fnDuNJ1cvoeuUWbSdJLvy4u4t+96503alvI4YoAJS0ut5e3s383B1XT1zSHf/FrUrUCwmK1/h4UazGSMXbMCRP28tUqgU5Cr5gS0qV2E5K2QpAadS+Y9vDJFIVEoi8bo4a89JkbvYK9enpSk60u0Udjtt2MxriQx7hE1zJqJxv8E03EBKghY8gTskfv4feH4u7NgMU6oBTfsPhTnVQJ+g2DweHZuSXohd5fLubbYLW39bFqlSEbqMjPj5XB+ZrF2Qt3TZ+P6dJc1rVsiXUiFj3HsegQFTl9+Ljo/vqNFoXuT1OZ31cpaAU6n8x3eIr0zWQB4QcnDK9iOu6fk+7z8yOWEQRHp1VASe376OVw/vwpSagqCS5VCxwVeQB2UFuZC5F4JIv2biMCijImnIAXXESzpTmNBjECzZWp26QRoQlIZvy2Di2OolSFDFOlhMtk2nUdsYTCblXbgYq3TdhpTEP5AimLKayHDsnjszJSFO8a1Crd6a1VL5ensPDPKVzV85fqB78WB/ikTn5rlQwNhFv9n2nL06KTI6dm6e2zkr5iiBfKyAU5L/RgnIxOKqUm+fk1O3H3cXiDwznQJMBgNUkeF02PyT61dgSNFDJPeGp48fWBw21K8jEBcZgUZd+6Jqs9aZgs8yyoLQYdw9fxobpoyiTyal6jZE0SrV4Sr0hCFJh8d/XkDUk4cIrVQVRavWANfFDYeWzTdHPLh/2eGwHbbabOEMB4PFYjGrcQWCmlJv32AWj8/WRL1W6RPithqt1sUajSY7Ynuuj8xnoL+PePrsIT2ENcoWB5uVdxrW09fuY+zPG8JiY2MbxBkMxDDuLJ8oAadS+UQB/tObCwQCsbub4FL/qfOL12jZAWAwkZKUgEd/nsfVY39AFfEKskKFadevV2AIuC4uYJAIVIL6ZjHj8Z8XcXXfDgxbtBa+IUWyfNykRC1WjRmMV/dvo8mAISjToGmmjGEC76h6HY4re7ZD9foVneujT9Seik9IGKTT6Qj6Wrophy2VSsVWq1XCZ7HYdoslQZmYGJPBA5aduHneXt6dQv1ky+eO6OVetXTRPC9Lgj4FQ+eusfx578mPsbGxC/Lc0FkxWwk4lcp/f3NQvnL5IO/A4NkVGzb3MBoM1OvH92GxWWl0NJI3IyN8OCwWTaoVHxuDuOhIGtM1oFgpcF1dcXT1MkikMnT4bhxtK8lYCB/Q8d9+xcnf16JE7bpoPmhkFuh0aX7np9evOA4unhdpSNJNoEymkzF6fXxBit9f6jPUP0A29aeBnaW1K5QAK4/E8Seu3sHwBeuf65KTW8XFxT0tyDl9iX05lcqXsepsuVTejs1kVGEyqe41OnT3rti8FVw9hG9dzKl6PW6dOISXt2/CVSikjaceUhnqdutDk3WRbN9arTqh2ldtweWnxZ6kJifh7M7fcfy3lXCXeqHJN0PB5fMhlHmD7ybIJFldXBx2zpmcqg5/OSlKoViWh9PHx6wM39fbt3egl3jmmL7taONtXhSLPiUV381bYzpz4/5PCpVqvjNu5WNE/66NU6l8mvz+ba1dg/39L7cZNbFssWq13gatkbvHuS0b8ODcSXT7aR7kQaGIj43ClkljUKN9Z1Rs3hrhD+5g18zJKFGlBtoOGQMOj0cHuT24fJ4+5YSUq4TnN/+iqUcJhmzniT/RthlSCIbKmc1rcW3/7otRajWBHfis7lt/H//WQoHL9g3ThrkQXN/cColbefgqyv71xEUv7z9/XgeAMrc2zt+zl4BTqXxZu4Pr7+d/vOXgkfXK1m9MPzkxpJ7fuhGJaiUa9xsEoVSGG8cOOG4c2herT9Ad9fTzbdHxh0k+koAgaCJeIezqJRpWAA4bBGIJYl88I7zEDrvdFmGzWCba7fYwO4P1lUTmM7J2l+6SUnUaUHptPPbOn26KevakrUKjOf43iJzlL5N18vTw+GVsv46yDg2rUrmdWG6HvcSAn1bYE3Qpu6KUMf2JaP6Gef4nh3Aqlf/ksmZvQwvw85tXoUmLHxr07E/pVApc3LUVppRkNO4/BGJfP1zatcVx4+j+GwadbnSqRvPAzctrdmilakNaDvuBxiwhpw6SQeywO/DX/t20kklOiE+0mIzDI9+BSrN8pfJ2Qql4ZrnGXxUm16wLOzf/+fTp04af6dqT1QOzvb28WgXK5YtGf93Gv139qjnu9a3HLuCX348iOSXFaLYYR0cplaud16CPezmcSuXj5PavbSV1dy8sEIt3SQOCCyWpVS4+hYsxW303mgaMvnf+hOPEhtXPjEZjX7VafZU8pJerq4zv4Xm0bKMm5Wp37skg9hSzMRV3Th/Fs2tX4Fe0OG4cPXA3MSWlaXJysjqjYHyk0lpMJnsBi8MOsJots6KUsSv/bsH5yHy6+UqEi1dMGCgtUzQ42xPL0u2HEaF04EXUKzx++vSlCZYuCoXi1t893//CeE6l8l9Yxfw9AxUglxe326mibC67m3dIkRb+pcvwUvV6x9Orl6OTtdqhMXHKYxkhAXy9vQe5uAqWSP0COMSIa0hKoo28VVq3x73Txx03T59Yo1ApvsvqFCIQCCTuLi6hZrs9QqPR/D9sFTxvmXdPb4nn0jnf9eDXr1QqS+/U2r0n8VrDQvUyVTBmwUSr0WLcFxkbS65B2cXH5E/qX1Btp1L5ghY7i0f18JVKm3C43Lp2B6UzpaZsU2q1j98HhvOWSmvLAwtUQyyLAAAMMUlEQVQdrtejjzuTzaJ5dyT+wYh5+hgHF89L0sRGNVbGx1//B4uSJZfLuxf1lS1bNPYb9zKFgzJNlbwEGw+dQ1iUDcO6fYNRc8fh1pN7Vpvd9mN0bCzxBjlLPiTgVCr5ENYXXFUQ5Oc3Ux4Y2j20SlVPgUjMSIxT28MuX1SoY2JWxyhjZvwLZMPw8ZJPKl8kaMyckX3cgnylsNns9B+CFrfx4DkkGgQY0XMIlm/7FWEvb+JRRKwqKSmpZ6xKddYJ5pT3FXYqlbzL6ouuSdDleGx2DT6PV5PBZntaTaZ4o9V6VqVS/fVv8ZQIhcJAAZ+/q2iQf5UiAT4wWSwwmi1INVkQo9aiTcN26NeuF9bt3YjD5w8gKdng0KWk3rbYLIsoA3VKlazKZDN6syFITgDBCye4N3nPvvwP7yanUvkPL67z0T6UgL+3d20mh7O3WqmK4mY1GzPc3TwgcHHDr7vWom6lWujSvCM27NsEbWICKpWuhOsPruPS9cuWeJ32kcFq/l6pVJ4ntM8uLi4yqbuwHcVmNmA6HB5WiqmxWc1HDCbTQa1WS+wwX6yCcSoV55v3xUnAVyZr6CP1XtyzTdeStcrXoGw2B6avnoNWdZujTYOW2Hp4B6KUMWjfqA0MplTEKGNw/M9T9tsP7j612CzT7BTlLRV59q9RrmrJ0MAQBp/Lh96QjKcvnpkv3vnzjj5ZP02h0Zz4UkngnUrli3ulnA9MThoysayeq4C/wlMgLMbncaFNTMS4AaPRpHpD/HH2INbsXAcPQRqpGZPJgFanR1JKqoPFZKUwKYo5qs9wXtMaDSkayoEg5BH4CLMZZ/4661i+Y9XTuLi4rjFq9b0vUdpOpfIlrrrzmWkJePL5fm6entu/qlm++rPXambf9t+gUfX6OH31LK7fO4kp33akM6qtNjuGzF6DkoWroEmNhhj7yyTIxTKM7T8K/nK/TC5qwnW0ZMsK7Dm+b294THT3L5EJ0alUnC/YFy0Bb4mkgru7+3o2i1Xux28noF7l2rhy9xrOXt2HxWP60hAQ245dwB/nwzB92I+QCCUYOnME2KxUJKeyMWXweAR4+7+VITmxvI6NxKj5E5KjFJFdY5TKI1+agJ1K5UtbcefzfiABiURSwYXH29ezRdeAQV36417YA+roxR1YOqYvEpKS0W70HHT76mt0atoOTyOeY+FvczB/ZC/8snk/JOIiGNTlG5rALL2Q082qneuweveGk/9r79yjmrjyOP5NCAFCEkCSDCGIKAgFZdVSrbVqF89aq1bbuj66oOILVIjFR8UHKK9VkSoIgoiyBdpaFberVVeLWo+rVLtSXyxabX0gJiHhjaBiALNn6BJg4dhSATPhzr+Zuff7/fwm33MyuXN/2oaGqU0bdvcU9CRUekqlic/nEqB7WtsKrJPXBKx8RcDjs785R4fKPFy6eReBm3YjKTQBImtbrIhdjdFDHLHkLxPx410FonYdQrg8CpStuNX4twvvYMG6wLuVleXvaSoq8nsSfhIqPanaxOvzCLBlYrvZ9pQ0adKYiZZl5bewdYUfDpy8gL9/m4f4kFhcuHYR67ZH4Ov4tejvKEXNk1qEJe2Bq/MITB83pfFhbdNBP7QN3hxS9X1u7mxNpeZwT0JPQqUnVZt4/TUCZk69e8eYmXKDPhjzOidi8YesLekHYcFzgc+7M5C8Zxcqqn7CluVzGn/u0J0Gsk5+h8yj3yM1fDsszJs7LNITfXrwi7rUA2kbChWKyF+b2Jg+J6FiTNUkXl6YgINQ2IvFE35iJxFOXOk3hTp1IR8+kxbCUeqADamb4fPOQLz12kD9rro3CxTwWRuPTUv/ilc9hrSa/4f8S7rQhMjTebdujO/GLR9emMGLDkBC5UUJkuuNkYCpVET5mZubJjnaO5glhyVCp3uGmN0xiFs+HbbWQr3nx1otZq6Jh9fAUVgwdW7jX9BNh7pEg2WbV9b850besLKamh+NEVR7nkio9JRKE58dJWAik0pD3Pu6RSeHxZkUl5ciZV8C0sMDQPckankcPpuLfdnXECkPg7XAWv9R7dNabM1MfHbo2yPpiqKioK7eRrOjBrvqfBIqXUWWjMt4AnYi0Vvu/dxOJYbFcRRFSnx5NA0ZkYH6fiJNBh8/fYr5ESmY+vZMjB46Uu+bfnD7U8HP+GjjypqyqrL5SrX6QE9Yuk9ChfG3PjHQVQRE4Ekt7ISpHs4Dxo70esP8QVEeUsIWQdfQ9l3BpP3HcPXnKkTL14HTYs0KrS0r+ytdYmZKzpPHWl9VuepBV+k1lHFJqBhKJYgOgyRA8fkSMz5/MdfcMsDby90uOXRRU6fpVnrvKTUI27EPQz29Me3t98HlcvWfa7VabElPrDt69vhnVQ+ql5ej/KFBmu0kUSRUOgkkGcaoCXDsJZIxttZWybFL5ziPHT6ozfeG7kd97vJ1LNn8KSKCQjHK681WQOil+6u3htbeUhREFRUV0X2bmxe1GBk6EipGVlBip8sIsO3FYj+Jjc3OXRFyLt1PiH47ueVB7yC370QODp7Ow0e+cni4uLd6vnIx/xKikzeUaEo1ixTFxf/oMqUveWASKi+5AGR6RhGwtKeosLHDBy3bKJ9tRtk2/9PT5EJbV4+EL48g51ohQgNWoa9D83649GK5I2eO63bsTb1Sqnrgo6quNsoWqyRUGHVPE7EGQMDEyb730SCfCeOCfd5lsRvfY2590D+FQuIzkHe7BHEhMaBEEv0JdfV1SNqTiqxvDuQWKJV0H6RqA/DUqRJIqHQqTjJYTyAg6SUZIRUJ0yMCfV0njPSCSTuPbssqHyIm4xC09UJ8PCcY5uYWv6DRAZoyDaJSNtXnXr+8TatSRWiAR8bEjYSKMVWTeOkuAiYyiSTAra99QmLIYlM3J5m+L3VLAQpNKVbEZ8Kz/3D4T5vbajOnAkUBVmxZW3Ln/h1/TVnZ190lvDvmIaHSHZTJHMZIwMRJJtv957Fv+oYvnMHlmZm18aiDDuev3sSSzWlYvzgMbwx5HWwWW3/esbMnEJ+5PV9Zqp5YUVFRaCyQSKgYSyWJj24nQFlZ9ROLxZ8tnTl5xOxJ3qyW7/00iaH/Edr5VTYuXi9FZOBa8C35ep3Vj2oal/EfO3Ms60l9fYCxbOZEQqXbb0UyoTERcLCzG89mm+xNC5dbeQ/1bOexLfDoSS3mRuyE/9TFGOw+SG+fXsavKlYjMDq4RlmskivV6kxjYENCxRiqSDy8TAKmMoqSD37FJSzUf5rNMA+XNt8pepVbwp7DKK40R/AseatnK/Ral8On/4m4jPgz6nv3PqgEKl+mmc6Ym4RKZ1AkY/R0AqZ9ZLJVnq59Vm2S+/Hd+srQ/OQEjTvCZf/7GnZm/Qvxq7eAz7NsxethTTXWJ0U/On/pu/kPNJr9TIdJQoXpFST6DYWAub2d/VqpjXD5hiWzeKNe9WBxuRyw/veD6PLNuwhJ2Ittq7a2WrdCi6dD59i5bMTs/uT67fv3RwMoNxRTv0cHCZXfQ41cQwi0T0DgQElnOFCi5d7DPN2mjBnO9nDuDTMuFzlXbyAq9RAS1sRBZGPb5mqFWon54UENpWXlE1TFqhNMBkxChcnVI9oNkQDLgaIGsjicv1kL+EO93PrBxdEOV27dgwPlho/nLQPHpLmdR5MBeqVt6LZInDx/ar26tDTaEI39Vk0kVH4rKXIeIdABAjKxeDCbw8mwseo14A+uAzme/QdgsvcEWAvbvi/0y7A6fHF4P7Z/viOtUKNayOQG7yRUOnCjkFMJgY4QoCjK08rCIra/k+s7QR8GYIjH4OdenpV9EHEZ2z6/r1TOA1DfkbkM6VwSKoZUDaLF6AgIgV4CqTTU1spm1vTx00UTRv2JJbERt9nnVltXh8iUTTh+LntjkUYTymQQJFSYXD2inTEEpBLJOFNTU39nR6cRfxzqLXnNfbCJVEyBz+Pjme4Zfsi/jA1psRVVlY8mq0pUOYwx1o5QEipMrh7RziQCLLFYbMmqq3MWCKwWsLlcX2ueQGBtJWDTW95qSoorqqrKghXFxfsANDDJ2P9rJaHC5OoR7UwlwBbxeHYcodDVpKGhD4vDaqjXsa+o1Wq6N1DbXbUZ5pKECsMKRuQSAoZOgISKoVeI6CMEGEaAhArDCkbkEgKGToCEiqFXiOgjBBhG4L+EtlzlXGSsQgAAAABJRU5ErkJggg=="/>
          <p:cNvSpPr>
            <a:spLocks noChangeAspect="1" noChangeArrowheads="1"/>
          </p:cNvSpPr>
          <p:nvPr/>
        </p:nvSpPr>
        <p:spPr bwMode="auto">
          <a:xfrm>
            <a:off x="245857" y="-144463"/>
            <a:ext cx="214517"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data:image/png;base64,iVBORw0KGgoAAAANSUhEUgAAARUAAAEXCAYAAACDJtDpAAAAAXNSR0IArs4c6QAAIABJREFUeF7sXQd4FNXafqdsrymb3kioofdeRUREBAXsFSsq2FAQuwKiImJDvdivBRv29ouiUqX3mhDSe3azvczM/3yzm2QJCQSugOCe++RybzJzynfOeefrH4NIi1AgQoEIBf5GCjB/Y1+RriIUiFAgQgFEQCVyCM42CrAAeAC+s21hZ8p6IqBypuxUZJ7NUUADYBDADjWb1H1iDYpUBc8qap2B6pJq10ZREH4A8AsAV4SEp4YCEVA5NXSOjHJyKBDHstxjWcn6iycOT4nt3zGGTYvXMEqOQVmNT1q/u1p654dDVXsK7W+IgcBDJ2cKkV4bUyACKpEzcaZSIInnmQ+G90gc+tydXZgYoxK7DtgkSZLQJlXPWKLU0Co5bMyx4fp5f7l3HrDeDOBDAOKZuuAzZd4RUDlTdioyz3AKMDzPPzCmf+Iji+7qqlm1vUp66u1dzrJqz3IJ8MealL2HdolLmX1tOzY1Xst88mshrnxqfRFEYRiAAxFSnlwKREDl5NI30vvJoYA5I8m46pPH+3ZIsqiZSQ+ts67ZUX4TANKfECeSynHczAGdY6789LG+SlEC+tz6u7+wrPYaAB+fnClFeq2jQARUImfhzKOAQtF9QLuodZ/P7a/Yc6hWuujB1Str7d7zCEwA5AIIAEgB2K+ev7Nrj9svzsLUZzcJb/6Y9yhEcS4A6cxb9Jkz4wionDl7FZlpAwV69OsUt+bzuf2UhaVuafzsP3eWV/ufZRhmfCAQuB1ACSC7S9xy0eDUl//7cG/us18LxSnPbnxNFIS7I+bmk3uUIqBycukb6f3kUEAXbdT8eO/kNgPGDU1inn5/r/TpimJRkMS/BL9/YghUaOS03tmxO76YN8CwY79NuvjhNR+43b5bAThPzrQivRIFIqASOQdnKgUGMjx/d2a8NluUJBSUe3MDkvAaBOH7MAuPuUtr0+7P5w1KKCtzS+ffv+pzu8t7AwD7mbroM2HeEVA5E3YpMsemKEBn1xD6ob8T91HbyGQc26119O5l8wfG5uTbpQsfXPux2+0h07IjQtKTR4EIqJw82kZ6Pv0U6DSoa9z6z+cOUK9YXyZe8eRfbwmCcCcAz+mf2tk7gwionL17G1kZy067ZHDqwrdm92Dve3Gb8J9vDz4BiE9FHOBO7tGIgMrJpW+k99NHAR0Y5usHr8kecetFmehzy2/+0gr31YCw9PRN6d8xcgRU/h37/G9c5VCDRvHJt88OjsspceKGuevzIInkUXvo30iMU7nmCKicSmpHxjpVFEhUKpXvPHZN2xFjh6bwU+aud67fXXUVgK8jos/J34IIqJx8GkdGOJwCRgDJADLJA5Zl+SSGk8wcBwMHTiFKgksQGbcoiDZRFGsAVAKgf6tCP9aQotUf8pwVAHAAlACiAPTWaFT3TByS3H/u1I7c42/sEt7+Me8DQRCujWzEqaFABFRODZ3/7aPQhc8Gyw426hTnJEape6Rb1Jb4WK0yLlrNGLQ8NBoeKp6FyyvA5xPgcAVQ6/BLdqdfsjq8gWqn4La7ArYat6/M5xLL3F5fuU9gyIRMPic6hYJNjDEpO2TFa9udPyBRM25QErPkm4NY/GXOr26PfyqAvf/2TThV64+Ayqmi9L93HAKUJ8BwU4Z1jTPPuKI11zc7htFoOHBgwDIAwzBBL0z6LykYmEMpDCQJEBkJosSAHNwEnwib04fiSo9UafNKNocfVVYfTHoFEmLUTJtUPeJi1AzDMZj7zh5pwdJ9Vq/XPwjArmbIT1xTF4BLBQSKF9oHYAcA4n4i7QQpEAGVEyRc5LVjUoBEkhE6jerhkb3jBtw8rhU3rJsFGgX9+gQagYwMPGEARP+/LjSQAQRRQn6pE899uj/w4Y/5q21O73QAW8JGiwHQV6FQnBNtVA1IilFlxUWrTGadQhEIQKqqdXsPlTvLiip8f/h8frIS/RrxaTn+vYqAyvHTLPLGsSnAguOuTLOoHpk2sX3WVaNSGItJhRAcHPvt8CeIXSHtKscCShaMVwDTRIyx3y/gm7UlWPTpfs/aXdbP/H7/0yEOhZ7WAThfpVRe2z7N2G/swPjY/p1i0C5FD7NeCY2ahShKcHoE5Je5sHxzhfTf7w9V7jpkpTQJ88JiiY5v7v/SpyOg8i/d+JO4bAWASxOitYufv7OLftLwVHBMM8csBBjN5SEIciaApFECWiVQ6wbnb0jcRiKSyydgX4EdCz/eLyxdUZDv9wsLAbwUtr5WCoXiUUuU8po7JmQxN43LhE7Lw026G0GSgU7BAloFCwXP1otiewtqcf38TeL6XTVLBcF/SyReqOUnJgIqLadV5MmWUeCyrATjggXTuySN7pMAJU/J7Rs1WW8igRQqEolD9EOcCP0wLMACkl8A4/EBQghy/AL9WhZ/ApKE8moP1uyswrLfi3x/bK/OLa1wfhEQReIsdoesQmoAY2LMqocmDkvtPG1ia16l5PDn1kr8vqncd7DE7bE6fU66ACadUts2Xacb2TOeJxEtVuaqgJwSB25bsMX+68bS+0RRfKNly488FQGVyBn4OykwMDVev/Tl6d2TxvRPYDjSwh4mygSVIPQfMUoPmLWAipeBQtbY0lX2C0BlLRi7BwgIYMPYGJEB9hfaseSbPPyysULMK3Xss9m9LwP4MeTURspWajzATtVqFA+/ene32IuGJGLTXhsefGOHuPOQbZ3D4fsPgD2hAER63sCybD+jTnFT+3Rjh8euz2bO6RknA8uyVcW4cd76IpvD1xNA2d9JrLO1rwionK07e+rXla5Usl/NvCq76/2Xt5OTTsuNRBxGBDgBEiNAUqogxcYARm1D5g16JiAAdg+YSjsYTwBMCJBI11FU6cbmAzX4cU2p/8tVJfmlVe7tgEQpDj4L+bCEr1bJsriufauo+S/c3tk8pHscPvutEFPmbyz3ev0kGr0aBiaNqZQE8FPjLarrFtzeJenSoSnMoXInht/5p1BQbr8AwE+nnqxn3ogRUDnz9uyfOGMdy3HPTxycMuW1+7tzJp0STNAwDHB+QB2s6yWIOiDBAmjVQe4kiDqA2weU1YJ1eGUQor+Q1ENg8tWqEumzFfmu7Xn2XQ5H4MtAIEBcyf5Q+oLG6hgOHHdVqzjNwhemdzef3yee+W1rJaY+t6k4p8h5KyD8DMB7DAKSTmh8Rrxh4WdP9Utum67HmBmrxZVbK+4BxEX/ROL/0+YUAZV/2o6cmfPpnhSv+/6PF4cmZCboQ84mEqDyAjovJJGB5NBCSkkEDKTqqMOTIIfC5JaD9Qky0JDyVWCBz38tkh57Z7e4N9+2E6L4KID/a0HGts5qFf/pWzN7tZs8gtLVAhc9sCbw3driOYD42HGQVg1wi6dPbH3dM3d0wQ3zNkof/JT3JCDPI9KOQYEIqESOyP9KAZ1Rp/ro0euzL5g+qQ0bVMuKgMoDaIMciuRQQ4yyAHGmw8dy+cAUVoHxBmSrC/mZbNhbjZeX5eKblcV/1joD7wPCpwDINf9YTalVKv5zyyVZVzx9UyeeZRksXV6Am5/bvNLl9l4BoOAoHZDJuSuA1aFnSFv80CXDUx9/7+HemPTwWun7VcWzAZHMy5EWAZXIGTjJFJjUNj3qw2/m9edbJ+vBkH5E4QUMnqDy1cVBFI2Q0iyAiiSLUBNEoLgGrNUVFHeoNumGcty3eLt196FaqihICtii4wgAvKxXduwb7z/U29Au2YBKmxdjH1iFv/ZWz4AoLjhKBn0ly7IzRFLuiuLjodkZAOath67Nnjh1YmsMuW2FcKDQRgGJkfIeLThMEU6lBUSKPNIsBXQMw3z0wFXZFz5+bXsoyDTMBAC9C1CI5GMPyaaBGBMFxJuC5uK65vCAya8EKwLegIhvVxdjyjMby2rtgYcB4a3jdJVvrVAoli++p1vadaMzZHXN2t3VGDdrjbfK6uoVcr1vbhGDeJ7/WAQ+EAMBSuCkZll2UlaS7qlvnxkUVVTlwSWz19prat3UD7nxR1qEU4mcgZNIgXOyko0f/P7S0PikGE3QZV7pBvQ+yG6vXl7WpYit4gB9mC6FJlRmA1teK4s9y1YV4d5XtpXnFbluA4TvWqBMDV8SD5adMapXwhMfPNKbjzGoZDHq7R/ycNfLW35xufxktQnKYU01jrtMq1L8R8GJNpvD/xfHsjGDulq6PXxte2PP9lGYvmhT4ONfihb6fIHZACgyOtIioBI5Ay2kAOkVegMsfZGNAJMLCL8DONjM+8TlPnnHpLYPLJrWjSerMSQRMNkBPmSUcagg+dQQ2yYAyjDRhzrMKwdr96La6cc501Y4tuVY7wLwZgvnGv5YZqJF++03Tw9s1z3LzBJI+QIiHnh9W+DVzw7c7j+201oPrVb9ad/25lZDu8diQMcYdGsThaIaN/P0e3ulz34vWin4/ZcAqDiBuf0rX4mIP//Kba9ftAZAB5blh8fHaa5NjdFkp1o0nFLJotrqQ26Zq7qw1PmW2+t7O+QsFl7cXGkyqH5+f3afIWP7J5LZBuC9gJlySlN0nwTU6iBBCbFNQtBrtq4JAtj9paiq8uCaeRvEH9eUvAqIs04gyz3VVH7k8nPTHltyf08oSO5hgFqXH1c99Zf121VF5wDY1IItHg6GmR6lV7dKitMYyTcmr9hpc3sD2wG5oiF56UZaCykQAZUWEuosfCyB5bgHo03qcZcOSUy8fHSGIi1By5jUvOwt7/WKKKhySYu/OBD4z495u0SfSJX/VoXRIatPduyaT5/oZ0m1aINObhonoAs5tfrodushsVwQVJR8w6suL9iDFXjnhzzc/MymYkEIDD3Bwukmk1Gz9s37e7S/aGAS2FAEc4nVgwsfWFWwaW/VEOKJWrh3lAYhFgABLTUq+UHcSaTwWAsJWPdYBFSOk2BnweN0u89Tq9l5fTvEdeze1sw4nQGx2ukVE0wadlC3WHZEj1gm1qiS9R0UsPfKslxp3n93bbHWeifXXX6WZe+7cWzW/IXTurAanhS0AmB0ALKUQ/oUDrDrIDEsxNZxgJrSqoQ8bKsdqNxVhqvmrHcuX19CRdO/OAG60tmdPrxn4nOfz+3HGTJigzoaQcKeEjvG3LtyZ16xfSSA0hPoO/LK/0CBCKj8D8Q7A1/Vsix7fYdU/f29OsSm5pU53Zv22X63O30bQlG4JrWa73VOd8vAuy5tox/aNRY8y6LWHcDsJdsDb36b94nH46eyoQEFp/hl4fSuA24d1wosyRysHzC75GDAIKjwgIPEHwZiRmyDolYUgaIqfPtdLq6fs2GV1eUdfIIF05NYlv3m9ft79bj+qo6QBBFsjUsGwo0HrBhzz8o1FTbXWADVZ+A+ndFTjoDKGb19xzV5spLcmxClfeyJGzuoFn58QNhfZF8YCAQo74gt5A9CkKDjWfYmg0E15/Mn+qmGdrPIog1F7I6ZsTpwoNBGoLJcwfObf1ow2Ex/l/Ob8D7A5Aq539dxKnrZICSmxQAmivUh+0lANiXPWrhJenbpvucgiveHrYLOI/E6ZGVpLiNC3ePnxMVqP17/9qjYpPYWMMXWYPAhw2DljkqMfWD18lqH5+KjxPkcF/EiD7ecAhFQaTmtzvQnR6XF699aPKNH8m8bK8UXP9v/qc/vn9KMzkAJlr1vRDfLQ2/N6qVJi9PBL4h49qN9eHjJ9m8kSVoSZdJ8umnJCGV6nC6oTyEPWr03DFRYwE6gwkBMMAGxVKEUgMsLprAa50373bF8QwnVNSaP2Shw3Fi9WjFGrUCs2yuWeHzCr4IgLG/OE5Zl2QemT2z7+DOz+6qgVYEtrKkPQlyxqRwXPbT2R7vTM+kElL9n+j6f9vlHQOW0b8EpmQBrMqg+e+S69uOuGJXOXfTAqoq/dlWR/8b6o4yuiTaqv3nxrm7nXHFOmvxYaY0b59698tDOg7V/9u8cc8XPCwaxOkpdQEyFxg1oyD8ldKRIX2vTQ5JYiCYNkBwd9LCtsqM2pxJ9blqel1NkvwjANpbnn+7fKfqWG0ZnmGPMKpRVu/HtqlLHLxsqNrq93jnkbNuIc1EmxWl+WPpwv+H9xrRhyB2XLa6RRR9q368twWWP//W1w+W9nGDslFA4Mkg9BSKg8u84DO06ZZo2fj5noI7Mpeffv2pzXlHtqFD5C6KAhWXZq0RRJNNxQ5wNy95+8wWtnl98f0+l7IfCAnct3CK8/FWuZ9olrbULbu8csrdIgM4FqElqCR0pUQLsWtK+yImYxHQyrADMoSps31OFgVP/WO/yeMYBiM7ONK9cMrNXVGaKgWQvaJQsnN4AXvk8B4+/u6fG6/VdCeCHsK3q2Kt9zLovnh6gS+ydDji9YIutQVBhgG9Xl+CKJ/76yuGSY34ioHKKz3gEVE4xwU/TcEMHdo3/denjfVlKnTh+9pqqNdur7wAESuzMsSxLl/ZyURTHNxI3BvfvaFn666IhiaqQnwl5qk5/aRveuLcbLhuZFtJ8SEHXfFUYqJBI5FABXjUkloFoMQION1iXD1+tLMbkR9f9GAgEJrMc90zvDtE367W8q6DUo06MUXGDu8Tg6lFpTHK8Fku+yhWfen/Pmkqrm2JvZPMwy7LTLx6aunDJg70YXedkOc1kPahEOJXTdMQaho2AymnfglMygdYd082bP53bT986SY+PlhdK9726tbrS6i1kwHMcjzRI0ha/3z+xkedox/QE4xfrXh/WNs4cdLP/v41luOXZTfhqbn90zjIfBVQoDz0HOMkCBEjE01CuFAZ45csc3Pni1k8gCNM4jluTFq9LK6x0fyQExJEsxxoYEbvG9I/vvfi+HjBqeUxduDHw358OPSaKIFEIDMN/8/D17cfOuqEj+LaJgNV5GKj8trkc42eu/dHuiehUTsnpajRIBFROB9VPw5hqteqNyUMSr73+wlZKrZqX87t+/WcJduTZJavdVxoIBOaIovh6KL9r3Qw7ZiQal617a2SbGIMCTEDEX/tqMOPlbfhybj9E1+dGaYJTISgJkAOcDhApZWTDohd9dgB3v7r1YwjCLJZT7J0+MUvxfxvKaitsPm1trb/U7fNdYNarF7xyV/dzLhuZwn70awGmPr95S63D259SPyqUio3fzhuQOmJICkBxRTYX2PzqekXtH9sqcNGsNT/bHB4CSSo2FmmnkAIRUDmFxD7NQ2VyHHcX1btRcZzCEwjYHR4hXxSR6/P5SBFK3rKNA+YG9e8c98nyj8cmKjgWbKkNW3JteP3LXCya3hUqcnqTW1OgEnJ0cyoAjzYs0xsQBiq3Mwz/+ZUjUwanxGu437dWBTburfnY55Oz11939fmZC96e2VO9I8eGMTNX1RSXO3sDaN861fTl2sXDeFOSCUiPkdNQsnmV9YraNXuqMeaeP3+3Ob0kzrUkF8tp3pqza/gIqJxd+/n3robjrr1uTKvFS966QCN5/GAOVmLbARvufWkrvpo3AHpNnes9gYpb1qmQKoWyt1GSJBlsiFuxUTa4htifMFAhb1qJ47glIthxEAO/S5JEfjCUYPrCAV3j3v3lpWFRVRVOnHffKu+ug9aRYNkrrhudcdubs3pCNOqAlCjZTM3mVtTXFdqYY8WYu1esrbD5yPmNajBH2imkQARUTiGxz7ChGING+d78B/tdefPtvRgZVHIrsG5HBR58fQe+e2YgtPXxPAQqTkAVwMEiD1ZusuLqCxNDTAwpbJWywrYun0ojUCHuiBCHHFlIVKkrOTqiU+voj9a8OTKussyJ0TNWuvYeso3nOO7hz57oN5hifYRoXdBU7QuAyS0DSzWBGAY78msxZsbKzYWljtEAys8wup/x042Ayhm/hSdtAcmtU41r/rv4vNSe/VNDF7cCP6wqxMuf5+Cr+QOhrE9eLYasPwHkFHrw27oa3HhJUoNo5CNHOMqsEORWKJBwyvz1X0qSdNlRcqfIoLL6zXPi9u6rwbiZa0tLqhxT2qebXv/9pWEpFqMSApX4SI2mjNpg8irAuvwyqOwrduDCGSt37S+spSjlSOzPSTsiTXccAZVTTPAzZDgeHPf8VaMzb3/p+RGsPlYHeHxg8yvx2if7sD23Fq/c06NB90pOLMSpKAXsO+TCn5usmDIhuWGpxHvYNYAQDCr8aHkBrp27/ttAIEAer5Qroak2dmDnuHd/fmlo9Fe/FeKW5zZu8PrFH++a1PqBp2/uoiA5S9Apgcy4oAWquBpcdTBMIL/ChbH3rcnZkVc1DEDhGULzs2aaEVA5a7byb13IEI1K9dW3rwwzDx7bDoyCB1we2XFtypz16N8pGjePzQwbkCKUKYWkgB05Duzc78SloxMa/k6KFqcK8GhkK1ALQWXKpOHpL777SG/tQ6/vFF/8bM8X8dG6Ph8+1idtcMdYOTRAUPNAVkLQU7faDrbIJpusS6xejL1/Vf7mvZWU+uDQ30gZSovQKpRWsq5w2d/Y/dnRVQRUzo59/DtXYWRZ7rXbJ2Rd+sxjA1me4nYoR77djb0rD+LaORuxZEYPdM0Kz4wvACaHXBdw055aVFT7cN5Auvh106IAQ+qD8kkzLQIVtVrx0aLpXSddOiKNO++eP63rd1flje6X1OWDh3qxVFeIQEVUcpBaJwTLpZJX7UFS1lKBQx8mPri65I/t5YMA5P6NxBnM8/wnoii+Iori8xFv3Yj48zeerbO5K3b6oG4xc76cO1BnIm9VrUq+wN4SK+5+6E+4PQG8cnd3GDSh9JB1EcpGt+zGv3qrFSoFg57ZjcpxkAhUowMY/ligQoqXq/p3in3lvYf66H7dWC5Nf3Gby6hVsJ8/2VczoHNM0MpDoEK1mNvGAwoF4PWDPVAmR0zXOPyY/Nja8uXrS4hT2fs37hZ5AI5gGOYOhmHyxGD2/Ugp1EYEjnAqf+OJO8O7YsFhXIrFsPjVu7omnD8qM6gEZVlIoohNy3Nw5b2/49V7u+OcHnFyljW5kWijdQGaoJL0x5UVaJ+pQ0ZSKNVBGLMCmwYIKPHm9wdx87MbloUUteFJqanTYRqN4u1X7u6ePqSrBefPWCXllbkw+8q2ePDqDgxfV59ZoupCEiRKAKVRBesu7y8FE5BQ6/Hj6qfWVX+zspgyyu04CfuSxfP8AlEUS0VRvCfCsRxO4QionIQTd4Z22V/BcR8+N61bxm0XZ4EhXYUcgQwIXj9eWbAWBw/ZsPDOruDqVLRy/hISfSjZNdVWl7D4o0JcPS4RUcZGia6pI5sakk+BJ/+7F4+9ufM9QLw+rK4PncVOBrXqg0emdOg09eIsZu67e/HMx/sxrGsM3n+4N+JMqsNIS/4wYmoUYNbLFiAZVPwiXN4Abnh6Q+0nv+UPb2GO2sZbRnqTdgAoeVVNM+VCuvA8vzQQCJCj3h9n6J6flGlHQOWkkPWM63SgxaR97r4rWve+/ZI2nCrJDMRRQv3Q8ah1wbWvHIGAiCh9KC2kzKVQSQ4PYPTIeVO+XVGO8hofrhmXBPLAPaJZ1fB6eNz2/Ba88/3BhYD8ladGZUYnxJgUD957abvsaZOz2JXbqnDj/E3Bchsze2JkzzDuqJ77kSDE6IDEKPk37L5SMD4BLl8Atz2/0fH+j4fGAPjzBHajp0KhuDsgScmMKH4miiJl+W9spWJYnqckU05RlEuqhicFP4Ehz55XIqBy9uzliayE9BfnKxXKV2Zf0z717klZjIYuKYk9ct7ZoO4CBVVgbe56N/ig2EP/RaZkB6AWYbX78eTig3j0jkwYtHy9d2v9pOjK1WhRY5dwwcxVWLuj4m4ALwSd3tj7Uyya2564qWP0pcNTGI9PwKRH/sKGvTV45e6uuHREqpzWsgFLGpLCiaTbaWWR58ruKwPjF+AJCLj9+S2ut7/PITd9qsF8vI0GI0tPL47j5guC8EwzeXRHMQxzkyRJ10ZEoAYSR0DleI/b2fE87buZ43BxTLTusVlXtE+ZOr4VWBJ30mIBTViSaqcH7MHKoMBT7+wW0qUofLJ7vlcUseSLYnRpo8PgHtFNUEgCQtn19xW6MGrGSjG/xE61dNw6nfrJfh2iejw1JZvrnR2NmlqfnFrh+zWlmHF5a9x/ZYcwB/9gCIDfH4DPF4BWqwJDuVooB66Cr9epeAQB0xdtdf/n6wOXAvjmGFtGMh4tj1TJR3IbHHcJBxCwnA9gf6O+2vA8vzgQCFwNoOTsOBr/+yoioPK/0/BM64G+wsMYhrkrNV47ZN6tXYyXDE5ieLUCUnIUoA/6ksgtIACF1eDsnsMBReZUJMDgAFQCtux1YNcBByaOjoeyKbFH9lNRQvJo8P26Ulz11AZ3rcOzOruVseM9k9slnNs7Hkkxarj9Iua8uxsvf5GDB69uj6njM2HUhulmJMDt9qK01Ir4eBM0ZJliADElGtCpwO4vk7Ppe0UBD7y6w/vKsgPXCILwSRMbRCtMB0DZ9juGuBKq2/wVgO2NssyZFQrFMkGSlofKooZ3Z2J4/i0pEFgIYOWZdhBO1nwjoHKyKPv39Ev7Q9rJJIBPASfFA6DoPOL/HRAEisCtDCV3doTKexJo0N/JOcsb+vrSzaRgnH4Mz1+pVnCDx/SN1z8+JZtpn6qXy2ggLRowEKCEWXWsTjBFNcFs+Q2yR7B7tQuSNoBDpR7MW3IQj9+ehYSYwxWp9e/QTGq18AVY3PPSNnz2WxGuHZOOOy/JQopFC8pGV17rxcKP9+HzFcV46uZsTBqWAi689jItzhdAQX4lOI5DeqtgJjlCFdGil+fO5lTI0/cKIu5/ZZvv1S9zCFSWNtqKZLC4S6VQX9kqOT2hS5uOjFqlwd68/dKu/burnF7nS6IoUjLwcKvUCI7jnhIEgbircI6ExMeHWZY1iaJI4lykNeT+i9DiH0QBusEEAJ15nh+YFKseGWdWdTUbVFqKClZS6jY68X4Rbp8Aj1cQ3Z6Ax+0XrG4/vB5fgPX5QUpVHytJ1QwjuTwByaJTITUtwWjs1MrITBicgHN7J0BBfh4GCpsnAAAgAElEQVQaBaQ4E2Csq6EV4kI8PjD51WB9gUZijwgofZAMbhSUefH+1yWYMDIO2ZmEdU00gjcXL3vT/ra1ErPf2IWX7u6KHm2iUOvw4UCxE39uqcDXq0th1vGYPrkNBneJPRzI5ClJKC+zorLSgahYA/ysAskxGnAcA5FigFQ82NJgbeZmQIWCjy6JNVlm9urUvcMFg0ejb6deUPBBTkgQBazeug5LvnpH2LFv94uiGHgiLG2CkuO4XwRgHgQhPK0lvUrxCAQu+f+gM3RapxLhVE4r+Y8YnG7mRJZl78pM1KVdNjLVMH5wMh8fq4GGZ8FzTCilAOSvuyBJCAgSAqRnEAG/R4DPJ8DrF+DzB5WZoiShxu5HXJQKiXFqRKkVMjAxHAMpSgdYDLI+4jAOxesHc6hStqTUJZMOKmYlQOGVs+a7RQGL3s3HqEEx6N7eGM7LHL4o+t7b9Sio9GL8rDXonGnCTeNaYfM+q5xLdu8hO/pkR+PWCZno3sYEo0bR4AMT1pPX60duTpm87u+32JEYr8Olw1PAcyxE8rAl1bDDQ6kmmwKVGLDsyxlJqWPuvuIOQ4/23Rm1KlgsLbyJkoiyynLc+/yDtn2H9k0H8G7d3zmF4n1BkrYgEFjwzzoy/7zZREDln7EnFPZ/rkajuLNjK1O/KWMy1GP6xiPFogke/MYVcOp2re73cuqS0C8b7ahEL9ddHsoVS+kK9KogZ6JWBNMRkM5DxgzSfXjBlNWCcfvCxqY+RLkMR0DlQ06xG28tK8a4YRb072KqB7rDSClJkAIMRLsGu/M8mPnaDhwscUGjYsCzHBJjVOibHYVze8ajQ4YB2pBPTHPbYa91If9QJfYUubC/CrjvinbgGSrhLEEid32/AMkvgldwsvVnxuId3teW7b1KELCZ5/nnurbtctG9V09j2qRnHWmZajTon1tWSY+/MW+/1WolnUsB/Znn+ZlgGEvA77/3n3Fk/rmziIDK6d0bYpuHK5XcNT3bRE2cdE6a5pIhSUhNUAJsAOAkgA0ZJMJ3Kpj0FRDZoL1CoH85QCLRKJhRvq7JDmIkHhBXQmZiSmDN0QMhczFVDPQHAE8gGD9DpmOBOg31Q2Ci8MMDL/aV2rBjvxN2l4BB3c3omNWMyCPLE4Cjise735Tgyz+L0SHdiHsubQMFz8rKXJOeRDmac8s2oLrKjqKiGiz9swwTzs1Cz7ZBK5OcFIpnIfkCkEQpCCp+AdNe2Op+6/sDD6tUmuEj+wwfPf2KqZzZYG7RYA6nA4+/MRe/rf/jUQAkBkGhUFwjAiMFv58SS0XaUSgQAZXTdzzMYNlHTDrlbbePz1Q9eE0HRmYclD4wOm+ofGhLtid0KwUG8PGAm2J16sAl9CWny2fWBEuPknWGXiFdidsLuP1g/UI9t8JIDHyCiJwiBzyiD1UeJ3JKnFi7zQqjnsfNk1LQtpUO5C7f5OzkkoSkRlbBYecwe8lOjOqTgHN7xNXrg8JJTo9/+WchslL06NKq+UtfXW1HQUENXvuxGDOvbI/0lOCzMqioOUgu/2GgctOzm8UPfzkkTBg2lr/nyjuhVqtbQky5T1EU8f2qn/HYa3M2QZKoLKuL47gLRYa5QQoEJpy+I3NmjNxiQp8ZyzkjZkkmkiFmg3rW0O4xg+6a2FbRLzsaKiUV5PLI2dOC9YiPd2vodtGNYIIpHH0KwK8IcjChJsOPLAoFn20YgWohC8Eqg7wIl1/Aik3VYBgJGg0Ls4FHfKwKFrNC1mE02ep0LpSQyaWRk13ThSfXfeJOmluNyDGY8MAqjO4bh9suat3sBtpsThw8WIU3firG9Esy0Y5ifkIKXInQ2O2TrUMqlQJOr4Dr5m2CH50w/bLbYDY2Cm5swTEpKC3EDY9OramxV5MItIlCCFiWHSOKIjnCRVqEU/nHnAHyHp0WY9Lc8ei1beMuHZnKWkxqQBJCmdMoHeLfMFdZPAoZlQlcPOTP0QAuTYOCCPB+QE/AIgf1BOfSIvFECrqOeShaWBUEskZK0OZWRaJKzxt/xcVDkvDkTR2bdXZ3Ojw4kFOO934twcUDE9CvZyo4jg3qVHgWpKl2Ot3Q6zWwuQK4ft52TBo9G+1btTkhgvp8PtzwxFTPntw9VJr1o2ApNZBGuLmkUic0ztn40t9xhM9GupyMNWkVnOLZzm2MUxZN66rqlx0Drs4NXukFDE04mAW/xaGL3ZR2NowHkf/cxHZSNK8PcNcogpnXGJKAmPqfYFG/Ot8UMo76AF0IWJphSkIsQnBwGbyovo8KEEh+a/mR8gZEPP/JPsx5by+uHpWKxTN6NGSobbQDHrcPOTll+GJ1OdqlaHHhsEyoNcp6Cw7FJVlrahEdY0Slw4+rn9yNqZc+idTEsAx0x7GrpCC/b8HswG+bVjwEEc9GYntaTryWn4CW9xl58kgKJILl5o8bkDD5iRs7qbq0CmPHjyhuHgYUpJsIsEFFLP3IytUw8CAlKu0gKXN5EWBJsRtm7Ql15fIIWPZ/FfB5GDACB1bkoFCw0Co5mPQK2dwcH62BWcvLYCOLQkqfnB4SHI0R1medzoR0OAQmAV5OZ1A3LzJzy1OqS1HQzGlw+wJyXpVH3tqNoV1joOA5vDO7V7Og4vMHkLO/FOv32VBu9eG6sZmIjjbWj0N/ryizISHBjEOVHlz3dA5m3/g0LFF1TnLHdyzJND3nP88Kny9fRsmYHmxUD+n4OvuXPR0BlZO/4SR3PNA23fz4D88M4DPidY0C8wgIAoDRKacPqP/6+1nArQT8dVHBR9squvTUD+lFfICaKpY3LIxEBLeXso8AogAILh4+lxJen4SyMhdW76rGrjwHWiVqceGABLRLN4Krk3uoTwKtOj9d0tnQj1QnThGr0zC3j5cXYH+hE50yDejTIQpJZBavB8MgLnp9Acz7YC8+/KUIb9zXDfkVbnyzshSfzukHBJqWt/wBAbn7S1Fa48EXqysx8/LWiEuIkkUgauTHUlpSg+SUGOzId+D2hcV4curTJ6RPof44lsOLH70mvv3Vu4sBkLds45pIJ//knJoR6NSRp/DqRiVvT3j0CKicMOkOe5G8NUlzaAFA/5s2ilxU6cSnJsfo7vnm2QHp3bKimqc3E5BNt3ITiAOgS8selzhR76DG+YN1jelHZnAa2aNl6w8X1LUQp8GwsNp92H2oFnsK7PB5RZhN5EcSjVSLpiF/SviSm1nJB/93CH9ur0JJlQc2px/RBhU6tzIgJYHAFMgrcmL1zkoYtApMnZCJ8/ok4IvfC/HO9/n4+rmBQMhpr/G2CFT17EAZvB4/XvimEPde0gqtsyxQkOMeANK5lJZZkZYeixVbKzHvQx8eu/UJ6LWNkkW1cL95jsfLS1+Xlnzx9msA7mrktt/CXk7rYzEsy95H9adFUVx2lFIlSpbnH2MkaYAgCLND4NIiTVpzq4uAyonvO53WbgA/WMWjV7RR3SY2io/TqJUqngej4Tie5RlGxUHRPsOonHNzJ0YRHr4vEmfBAKRkpOYXGmlEQltzvDskq2CCph2G9CNqP6Aki1KjjurEGA/foFwFAwGSHCm8bk8NcovtiDOpMaynRf63JVMhj1fy4nV6A8gtcmLjfiv25NXKIgtZgpJj1OiTHYVh3SyINalk79nv15Xgpc9z8MPCwc2CCpl5c3PK4ff5ZWVt3/ZRGDMkA0pV0M2+qsoOq9WJtIxYvPNDPr75y4JZ18+AShmW/+U49vosABVKfTmBYZgpLMuWCYJA/jbNpdY0sDw/k5GkgYIgXAmAgitPuLXknJxw52fpi2QSzuY47kWViu/TJcuouHtia2ZUrzjo9UrZ/f0w92/SMZBuJAz7SY0iUiZ4SoZEqRDpjy4fmOIaMN5AUFxojAFk5agz24b8M+roe7iONvQuzUOU5KLoULsBXSj5e+Mdl8EllO3eR1aiBr0NAcwf2yrx/NK9eOrGTuiYbmzepHzUzQ7pZGjsJlIZ/fBXKRZ9egA/LhwUDINsogmCIIMKmY0359Yip8yH+67Ihk6nkv1KSoprZLEqNSMW972yA06hH26++HoQOJD4dxiT1QJlMok/L338mvjWl+/WcSpnqvjDcRz3hgi0k4LpG5qrLa1keP5HSZIWQhCOlS7iqLsdAZWWIx8h/1ie56/snR09dMLApKih3WORnW6EjgCiHjWOTVL5HkdpAcpUz4V0E0GnDqDSDraKAo7pfoec1yTAZnXC4fDA5xcgCmK9Z33wOZJggnFBsmWHY+UvuD7BDDUV2qJnyFys8QaVr02AlnzZSY9DDnR+PlhUPdR5YaULf2ypRJXdh4sHJYf0JC0n3LGe/Gl9KZ5fuh8/PT+4WZOyrFM5UCpnn7M6/PhqfRVmXN4Bllg9/H4BBw+WQadVI8piwNiZf2FEvxswesC59TRkuKCvDAEQOfjJJDgKuJCi9tl3F4kf/bD0RQAzznBFbQKnUFBCLJ/g998RimpvaluIq2kviiKt94TbsW/ACXd9Vr2YDZadkZ6gnXDHhNbGyeckM4nxLHhVqEInoQTpQbzEah/DH6TOC5SRIFHZzvgwYCGSCQJQZgNb5QxeAkmSWfuKcnvYF5e4oTD61ok8Yb8i4DFnxoH3+mFQK6GneB9CDnJwU4dCABpfKtk9lebABIGFAIZ0LuBA5t+Ne6uxYksFxg1KRKeMlrm8t+QUfLe2RM6hcjTxh7iQA/uo2KAE0q98vroCN16YhdTkKLhcXuTlliMhKQqVLgnnzdiEOVPnoUPrdjAmmGFIMkOt18jA63N5YSuqgbWoGlJAlH/XVCNQefS1OcI3f3w3DyIoXWRdOdaWLOlUPEMTPx7dRybLslReZD6AT5uZ4ECGYR6QJOmi4+z7cE7wVKz+DB6D9CZDYk2aF0b1iW/71E3ZTEaKElB7APKApUZiCf3LcoBVBcavQEAgRyyvbJGIjtaDp5ibxi0kyggx+mA+2PBnKBansBqs3Qv6Qh/Kq5Cjj1vAtYemJMku67GdkuEotcFb40BcnAlms0423YIUudqg96ysa2nu00JiEZmyZXAJxhbllrrx7g8FGNObrEQGmHSUOlImROiIh0zf4ZgXolF9Bv5GtPhweT6+WFGMz+b2a/bqOp0eHMytkLkxosMXqytwxah0pKdEoabGjrISG1q1jsfnK0vw9Ie1eOfZJWjTpz0UWiUc5bVwVNRCEkRoYwwwJUXBXm5F8dZDEAWpSY6FuJh7n5/lX7H+DzInU2Ty8Vzgv+PIs7GxsTqlKJp9LGtRclyyUqHoqOQVrThOYWHAqATBW+b3iXvdfvdqvyTlVFZWEuoeLVfuTQqFYoTf76eE40058XXlOO4lQRDGhaV9OO61RDiV5kmmB8velWHR3vvkLZ3MY/vFwxRFrvTeIDNSRzm5/gwPyZgI0cMgUGCFo7qOswCiY3SITzDLbPumfVZ0zjKFxKXgwLK6Jd4AxJCzbUhpSxyD2wfkV0Fw+Y4fVCiwTqtEyrAOKN90EK5Sm/xF1unVSIg3Qqkip7FgoCDUPkBR58nb1HEgsAj9nv6nxKCy1o91W63YfcCN7h0McqSyRsmB9SiDPithKEXr25dPeU6AdqnGJqm94JN9yCt24aV7ujV7JSora1FaYgv5pUhYtqYSV52XgeREI4qLquX1xcSZccfCTeDiR+K5ufNhLayGragafld4viVAZVAjuVsGnFUOlO0skOXHI9IgiCJufuoO75Y9226l8s/HfbNO/AVtYmxsB47nR3AM38doMGYlWuKSWqWkG5IT0lSxUVGsXqNneI6D3WGXSipKxW37ttl3HNi/x+6qfbOkrOy9o1iqWjM8/7oUCBCoNJX/pQ3HcW8LgkA1rk+4XGwEVJrf/KntW5me+frpQbqseC2YUB6Rxs5lxKdIajMkUyJq6LL9sA9941mUltmDOg6OQWJKDJ5bmoO3f8rHB4/0xpBODQ5ZchQxcQvpscGAv7pGwFLrhnSwHIUF1TLnczQdQMNrQY4hpksqotokoOiPPXBX2OvvOcezSE6Ohl5P1pyQCUj2bfEH3fNbyA5R7hEq2vX9imr8vtaG3m2iMahLHFLjtNCqODkLfqXNi5/WlWFPvgPTJmYihWoyN24MMO3FLchK1GH6xKZd6smiVFBQCYfdI9OgTvy5eXxrGHQqFBdWIzUtGtVuCZMeWYdH5r+DDuZMVB4sr6dZOO1Ir0JiUcaAttjz41b469I8hM3N6Xbhukdv8RwsOTgJAr49cYxo2Zt6wGKKjbuE4dhrNGpNp46ts/WjBp6D3p17MhZzLJRKJViGDVr2whpdYI/Xi5WbVktPv7XAW1NTPbeovHxeMzogLadQLBb8/l8AvN/EzNI4jntPEISbmsjH27KFnEDUWos7PoMfpH06v3Wy8a1F07vFn983Pigu6N0NzmkNNx+iRMmOUgG1AdZaL5Z/sQfnZipRXEJ1fYNib2JyFN77pRgPvLELl49Iwev3dYcyXNyhusCU0S0tJmgNqr/YElBqhaegGiWF1fB6g6aR5sClzsphyoxDbJdUiH4RBSt2IuAM5UYJBeDxPIuoaD3MZq3s5xG0HoU4F0XIi5YLc6ALC0KsD1qUfWkY2TW/1sZg094a5JS4QGCj5Dj4AwEIgoSUeC2GdrVAX1fRsNHBCEDERTPXYNolrXFeb8qWeXiTHffcPuTnV0IgHQjDoMLmxY+brZhxeXvYrATeLFLTLLJpetH3fix+5m3U5lbLOqg6ZXddr3X/n1NyaD+qCwq35MFWWHMETUsry3HtIzdZq6xVFFC48WScZ4vFksAwTD8tzw+Pj0s+r31Gm9Zd23XiemR3Q1ZqJpQKhaxTa0mjdW3YsUl6+s0FBTmHcq4qqahoqjQJw7Ls3QzHdRP8/uuaEJXiFArFf/1+P+mQyBnuhFqEUzmSbOkcx30y79Yuve+8OIv8TACdUy5DcYTuQQYDHRCTJjuQ2ew+/PL57iNAhRSIdi+Dc2esgyCwmHZJMm67KPMwYJE5FoMaoOTTIYcueWqkXymugb/CLluAams9CASEYMh//XkLRhCyCh5RbRNhbpMAXsXDmluO8o0HgybjEFDVm1cZQKNRIM5iksWiYPxPqEMCGNmLloCF/GloImQHD+VwIUCpS68gxx4GrVSUhoW4CLJQlZdaYYkzQk8JqY/C/ezMq8X0l7bgP/f1RKvEIzmZYBpJG6pCFjGayc+bKqFQKXB+zxh4PH4kJkbBFKXDXS9tR0ybiZjQeyz8Hn89oBCAKHUqeO0eiIGgyoGAqN25nVCZU46KA6VHgMrOA7tx85w7irxebx8AxSd0u5p+iYmNjU1UKBTjVBx3dWZyevaQPsMMQ3sOZNMSUxiVSiV7855II7P7R999Kr6+dMnXBwrySIShHMWHNY7jxkmS9KQoisNChdLC/27kef79QCDwRXjWu+OdSwRUDqcYS1HE5/SMm/vZU/00Jvq6kthDwX6NrATBS81Aik4HNMHLYLV58MsXu3FuKyVKQvlS6fcEKjqdGufP3IyhfQbg7S+/xQt3dsTYfokNfh8hZaZIuhUyNct24ND2BAhYrGBqPbKykUBFEETZtFz3HNW/YZOioI41yr4pfqcX+ct3IkC6mVA+JppLOJdT9yU3GDWIizMEuZZw/cLRPpJNnBzqj5TTJSVW2Ukto1U8lJRprplG8T/Xz9uItDgNnryxI1SUtCms1fV36FAlAuQcyBCrL2DRN4W4Y2yKLGZptUqkpseiuMaHy+fsw8zb5yJJaQGZkOX18iwy+raGIc6EQ38dgLWgOmhOZhm0P7cLyveXoCq3QUyS4VOSsHz9Csxc9MhGSBLVY3Yd78Vq4nllTEyMxaBSXaXQaKekWVJbXXnhJH5At74wGY4/NUNz89mTuxfT5t1jLa2u7lNRUdG4pAi91ptXKL4L+P39AeQ06oc2i7xqawFQhYATahFQOZxsUbFG1df/mdln4EUDE4m3D5ahkC09h5NK8rMQNbFATEy9grW80ol13+7FwFQFyisc8gVlOQZpabGUOQyjHtiIuXdPw56cfLz/9TLcMDoel56T2lDNL6QTFSlvLFmFwkUkKpdhdwMOjxwfQ6E+UDCQ6NJSnR4qV1H3vD8AsbAGvjKr/CUnk6vT6ZOVxU0F+pHOQqXiZI7FaNRAo1HVx9S09FQR0NXaXKipccpjWiwGxFoo4K/5UOdfNpVh4sNr8f2zAzEg+8jAPwKoosIquN3kd8YgIAj4cm0lkqKVGNghSo53SkmNgUqjwgOvb0ONsg+mT74dkqMhty6n4hGfnQxDvAmVe0pQmVsejNRW8uhwXhccWp8Le6n1MLClJNj//e5jvPTR4q8BkHn1f2lMamxsT4nnJ8eYLaMG9OzbcWC3fnyP9t0QbYo6QkfyvwxE71ZZq3HnvPt8e/fvmlRcWUnzb9wyeYVidcDvHxsq69r475TOjzicE3b2i4DK4SQdMLx74g9LH+9jjDWqgroUk/NwLoUuvo+ByMUAiTGUvLS+h93bSpC/oRgd4xg4HEHFqlqtQHpGLJweARMe2YGXZ9+HzOQEfPzjH3jo5Xdx09gE3DmxDaLk5M1BE7VI4kSCEYjWh1mE5D+GngmbdN0O1nE15OdCnrlWd7iBCl6vDzXVJD65ZF0HtTquJdzjlLqhejpRZq38r0LBNQsM9B5ddJfTi6pKh6z7oEbAlJQcJb/XnP6n2u7FbQs2Iy1eh7k3dZQTOYU3n8+PoqJquJzBPqmfrbm1yC1zY3zfYEVC0gkRF7hudzXGP7gO7//3M6RxCXDXOOu7ojmyPIt2o7qgbFcRqg9WyKCiNmnQdkRn7P1lK7z2w5Xg/oAfz7z7ApYt/+q5kOPbCd11k8mUqdNopuo0musGdx9kvvLCS9m2Ga0ZEm9aonQ/kUFdbhdmLXpU/GP9yumlFRUvN9FHIs/zfwUCAdKpLD+RMY71TgRUGijEKhTcu7Ovzr5y1pXtGLkWMNUJDstzIpE47lNCVEYBceaG0qBUas/hxeIX1uGcbCPUfne9ziMhwSh/sdfvqcbj/63BksfuRVyUSb6MK7fswtwlHyFKW4vbx2ega2szzDqKZQnqN8RYfdDUTGLBsawylGuWTKdlNjAuXyh53OEecnI6Wn9AjpGx17pll/c6vUxTAENcFmVSC/7wso8LS4mRRAl08VxuPzwuyrgW9Asjy5LJpIHFYqRE0c2ePUpXufCT/fh1YwWWze0HbZiIRCBA8yotscoexLRst0fEtkN2bM514PLBcTDqgvNJSYuVqwjMen0HCmraYMnbb6J6f7nskxK+HpVehQ7nd8OBFbvlvxE2R2XEIL5dMvb+sl1eT/gld7iceOiVx7Fy82oyvR6vOVmRFJOUxav4yTFG8009OnRJvOS88VzHNtn15UBI9JI9fCkjXkhMI7FWTt4tUDhG074zx7rM9Hevz4vHXpmL39b9dv+h4mLKA9O4WRQKxQZRFO8Q/kd3/ObmEwGVBsqkGrSqTZ882S92VM+44FeenNz0xAkGJSEpoIFotgAGbYN7PW2ky4/XX92A1kYOvbK0qKqwy+9TzhLSK3A8hxmvboek6oD50647zBmuoKwSy5avwttffoeMeAbXjc7A+f0ToFbS5aUYIQVAiavpJ1yBWzdvUsJSrtlqp1yigvEHLSTNObRJJDfJua6DHAYpf+32oD4vqE9pIMiRMTN1oQNBvUMdIBE3Y47SwmDQyJzZYXqZRifPFxDw6le5+Pj/CjD/ts6yZaiuUZ92u1tWzJKli9RYxVUefL+xBpmJavTMMsCoCaapTEw2y858n/9RjOc/s+PRmx5Ht5G9IQoCijYfkguOBXVJEuLbJyE6w4J9y3dC8AdkfUpqj1bweXwo2V5wxHwra6pwz4IH/Lty91B+2nUtucz0DClg1Sx/t1arG3vuoJFZ44dfoMxITodeowt6Q3OAKloPdYwWHIV2EEcaUhzL4EK6MLsHzmIbJO+JZQH0eD145OWnpD/WrZhxqLS0qXIi0ZxCsZFjmPt9Pl9znrUtXXKTz0VApYEsF6TFG779/eUhSI/TBU0rWheg8QetqKwJiEoAQlGxda85nD589N8d0DjcmDw0CSVFQR0AXazEJDOiovQ4VO5Erxt/wcsP3o1J5w5qciMKKqrx2iffYtkvqxFj8GHisCQM72lBRpwOWjUH0g2AFMdqFUDmZ5oUmZhdXjBefzDpvqzcJQsMVSwV4fQEUGX3o9zqRUWVG7WuIGei4BlYotRIS9AhMYr8H0Q4bG4ZZCiOhjia8ODF8K84gQ753tClVat56A1BHQyZqY/F0vsEAUt/LcSjb+7E/Fs6Y9LwFHnCsuVLEGGzuVBeboPbK6C4yod1+2woqvZifD8LshI09dxfdLQO8YlmOQ/LJQ9twJgh12LC8AuhjdIirU8bVOWVy45vZPUyp8YgtlUcDq7bB0+NWwYUsgZlDmyPgk0HZVGpsat+XvEh3PPsrKL8svzeLamRnARopbi4i3Va7czszA7ZN1x8DdOncy/ZolYXMa6K1kGbbJRFMW+1G55KJwS3T+aSZEDnWCj0KmiSjOAUHGpzqyAQ2B+LQ210mojLuu/ZBwNrt/11S1lFxVtNHLYonufXSZI0WxCECKj8T/B59Jcp3dkDQ7rFzft2/gDo6StCt0rngqT2Q9JEQzJYgFA1O+qKnLt27a3Cyl9ykaEGzulpQVW5DTarWx6JomeTkqPlkhHv/ZSHx989hBVvzkdqfMOXuakpHSwuxc+rN2PVll0oLC1BlN6HtskqtEvVISlOi8QoFWKMKmjVvMwJkfmWLiEF2ZXZPCir9CC/zIWcEg/KrSJcPkohqYJRq4VaGSygRaZHm9MBr9eBOHMAQ7uacU6vOLSK18qXmxS6ZBqWDzxZo+W0LmzImS/836PlmwzjeEiBWOvF+z8ewud/FOGeyW0wfnByvanZ7fLK8U37DtnkMIAyqw9evxhmzMMAACAASURBVIjsVB26tKorAxIEH4NBLetriqu9uO35zdBoe2P6FVOhC3EDxsQoxGbFyxdT/hhQRricMtiLrfXcmy7OiIT2ychduTdkbj98J9bv2ig99NJjf1TZas49hsJSm2ixDFEpFDd37tB19PmDz1WPHnAuo1Vr5LFpvpxOCV2iEayal4HEV+WE6BUOt+6FD88w0CQaoEs2wbanHP5G+p5j3QHism6fc5f3QF7OuOLy8p+beF7FcdylgiCsasL6c6zuW/T3CKcSJBMPsC8/en32LY9c1yGUqUyCqHdBirMAGnMoFLiBXD//lIO/VuTh5gsyYFIzKC+xyl6vwc8OkJ5ukYGlyubFdfM3YeLoSbhqzPCjWkPqdow8Pj1+P1xeP/KLSrBiw3as2LgN+/IK4HDWykpNjZqXRSS3R4DLJ8r+F0qlFsnxFvTp1A4DumajU+sMmE16qJUK8CwrX+I6bxS/IMLh8WD9tj149t1P4bCXYf5tXeRyGnVJ3ghY671XQu+26FQ1eqig3Ik7Fm3FgUIH3pjRA307RMumdEkKxkjlHqzEl2vKsCPfjYv6xKBtkkauCUQVGRt0I5AtVKlpMeBVCjz0xnb8tl2Lebc/BZMh6P5fr4ugTwRZwkjSE4R6bqDumYwBbeCqcqBib2mTAYVLf/5MeOGDVxb5j1I4TKfTxUcZDHOjDDHjb7j4avOYoaNYnVZX72NCc+H1SpjaWGT/GGdeTYOo01SUeIhmslgJCdpEI5RGDWz7KpoNzWpqL3IL8zD1qbvshWUlfauqqnY3s19hTkknsqPH/EL//Z2egT2S08+H38wfeMF5veJDFhhASiDHtqjgckQJktcPa0ktPl62D1pJwviBCWDFACor7PXermSyTUgwwWTWyUD0wmf78esWDksXPASNIphQ6LgbpWAk643DifIqK4ora2C1O+H2+GDQqmHU62AxG2CJMiHaZIBapQyajlvmjAmrw4kPf/gdby37DgOzlZh6cWu0TdYH89WeYCNOh8SuZStL8OHP+ejQyoiZl7VFZrJeviRkgi6vqMWfm8uwfl+tnMy6eyZVKjzSV4WmICtmU6LBKhR47escvPuTDw9NeRDpyelNz7Bu7XVhS7IOSII+zoi0Xlk4uGov3DbXESBP5uRZLz/m/HXtbzcC+LiJznVJCQmTTTr93QO69+98xQWXokOrdvXgJOtOyOpn0UKXZIarrBbuUnvQBaClogzNlQGiOibCfqi6xWIQjb1u21+Y+cJj+4tz9ve3A1UnuH3/02snfmr+p2H/cS9nxMXovtj4xvDuybFaGVQEUowmmoNikN0DOLwoL7Zh2f/lIzNRi16t9XIsCvmA1FtQWAZxcUbExBhkJ9blm8ow640cPHLbFFwwqFeLuJQWU6apFJEtfvnIB8katXFPDt784ifkFe7CuT2jMbp3PNqmGaChi34sgAqdJI83gL0Fdvzfhgr8sbVCZtsuHZGMCwYkwawNgioBSmFhDZb9WQS7W8CQTibEmSg1w5GNLopGq0RCohm8gsdHywvx5Hv5uPPyuzGgS9+gQrYFrc60nNG/LTy1LpRsk6uZHtEqaipx7aM355dXll/cyD2fTUhI6AVRvL1Xxx4XXXLuONOQnoOh1TQUtq9TbGtTTFBH6+AsssJb7TpmmdXm1m1sY4Gv1gMPgVILAJ5c+j/8bqm0+KM338otOHjL6UrXEAGV4I727J4V89Xq14YlU/FykUy4rWIB0swXVIHxCqhy+DHr9e24YVQyYjUifD6ysgQxp+5+E4cSHWOQ2dcdB2sx6eE1uPqiCXhwyuQWHPt/xiOEHT+s3IBZL72DkvIK9GxnxPiBiejeNgrJsRqoVaxsvaqLayKfFyoIX17txdYDVny6ohBrdtYgJU6DB69qh0uoiHpdcgQCa0FAaVE1PvqtCE6viMsGxTcZq193QZVKFmnpFtkzd8N+K656YgNuuPhejOo34oiMbkejIImUMVnxiGubiL0/bzvCjEzvknD4y7pfMfPFR1ZJkjQeQGWoTz4pPn6STqtfMKzn4IR7r5/G1IlcdWPK+icG0KWaoI4zwLqrDKI70HxaiWNsN61flx7kkkl0agmo+Hw+afYLDzt/2bBqcmlp6Q+n60RFQCVI+QvP75/0/nfzB5nkVI9JJrnAF1PuAOOXcLDchY9+zkOfTC1SohUgD9S6RgpMvUGFmGi9/EWlPGsb91XjkTf3oUenfph1w2TotQ1fs9O10cczLn3xbHYnduXmY+veg9iZm4/8kmLsOZiPxBheXr8rlJ3f7xfhC0hIilahXboeHTP06NkuCtkZJkTpFYfF/dDFrqq04+e1Rdhd6MLF/S1QK4/kNIJATUpZLeLjjeCVPDYdsOLel3ajX7eJmHjuhOOKj5EVpgoemYPaouJAGWryK5vkGskce/+LD4mrN699BABF+kpxUXGdNTr1jE6ZbcZdfsFlxiG9Bsne0eGtjgvSppqhMKhgz61CwNEQxHk8tK8HKQKVtCg5PakjN5ja4Vht+76d0vSnH9hYWVJwYYXTSblVTks79kxPy7RO8aAsO/WGC9JfWHJ/b4XIc5DMKjA1VjCUnIhlsGjpXqSbGFnup1Yn7pjNGhhNOmg0Stmt3SuI+PDnAixYuh+TR1+AO6+4EGZ9E+H+J2F5lTV25BaVoHObDGhUJ5bsualpEYD4AgHkFZfh+kdfRrsUEXvzHah2AK1TEqHXqlFebYMo2nHrhUm4bERCKO/TkUeLRMWtO0uw+LtCTBmVCEsTIk8dhxIdrUWsxSRzRdvzbLj52U1okzESN024HnrtcdCUAIpjQcpZn9OLoq2HghafRo3G3bRnK2Ysml1ZW2sbSGlgkhMSJmvUuocmjLigw6XnT+QTLQlHglEoZsvYOgaMkof9QCXEkDPgsUzsRzsG9ZyKCDjzj82pcAyHR159Svhq+bcvlpSXzTyd2f8joEK1LHl+zsyr2s+667I2jNqggpL3gfXQ2ePw+5YKbNtZgpFdo2VWlhSgxJFYYg3QaNXyF4RMsHnlLrzx9UEs3+zCrZPG49oLh0NxFK/SvxNXbHYXbnziZWzel4feHTLxyoO3INpo+NuGIBDNL63ArXNfg8cTwAWDe+LikX2RaomRgxBrHU58uWI9Fn/yA24bF43LR8RDRb40YY0uSXFxDf7YVAaPX0S/dqYj1DQEYDzPIDbWgOhYgyyOFFa5Mf2FHYCiMx649p4juIRjL1KCpW0iYrMSkPPnHnjt7ib9aQKBAN5Y9pb0/tcffcor+XvioqNvtURb7r1m3BWai0de1KTuRrY2cQz0GdHgNArUEqB4Asf01zn2nIOWLEPrWAQcXrhLjq5TkQFx1xZMmzOj1ON1jimuqNjckjFO1jP/z951gDV1ve83GwJhQyAsBffes3VU/VW71NZZte69raNurda9R9171bq12rr33lsUZYaQQUIIITv3/5ybRAEJBETb2v95Hp9SuOPcc85973e+7/3e72MDFcINj2axWJUsFstNJ+pWb40ll8vdNqRtVNeUNB1GdC2H2tECMKwMKDVG9J93G0NaCRHgxaX39SSdnzBH6Tq+AFKVOprQtf+SDGUiK2BAuy9RrUI0nJckL/6pvHr/GbpPXU4vRL3BiKPLJqJKmZK2G+XW43A1ApEDEIB7Ma9w/Oo9fPtZPZQME4KTy0FKeDsnr93Duj2/Y/6ASJQS5ay3Q9IDXsbKcPKOHFWjPEHnVtmbwzohnB6h0BteXnwarBOkWgxbcg8ct2oY2H4AnYDnarMxfin4RgYgsHQIkh1ENyfPr1ClUWOXTFa+EsdOEfoHNatbrU7LHq278CuUKpfnVoveojEBfoQvOJ5caGLTYLHLLeQGU3qh0MTEbOni+eji2KaNgk+FYJpdaybcp3zmLT1DjWkrf7FeunN1tlgqIVu3/CQlXR3CIh/3MYEKWcUzOBxOVzAYPmaT6TZFUURgp6C0dbaHh9tlPw9OnaqlvbF5Ym34eRBsIsJDadh85AUGthLRmbDh4f6vnZQmyopTN6UYs+IheO4BmDOyJz6tXpF+2d7F7C30TFIUFKoMtBs7H3EpMogC/XBw0TgI/YgwdXYzP9tUFwlYbPV8WPlkHRMH9cTl21AtUopOTXMKLhGN2RfPpTh0Q4GWNfzoYmLZQYXLJRwUonDGprcYYqUOfefehkYfiekDJtLyAIUZVzpq5MtHVP2yED9KRHpCWr4K+ntPHqBW7l6b5iUQoN3nrf0GderLFHgI8r6nXWicRHl4vnyonknpAvGk5ZaWIL/j+fPB8/egCXkmki8l08CsMTr1k9Agy2TCt6IQGc/lr7dTztbGqatnMGvtwgdPX8aQbZutFMPf2P5OUGFFBgZ+TrE4dRNTU2a+S6o12cEw2eypTAZjoJWiljIoKoaiqM+sVispr/CogPEt4+7Ou+TryQk8vfiT1zqqxBy++1iKe8+V+LJBCPwDvcHj2kStrz1TYcuxeDxP4eCrJg3RvvknCA8OLBRJqVjmPJtS07N4MZ7GJ6Nm2SiEBfvbLaVcZA16tu1lSosALK70+ffjl3H7wSnM6VciG8+FglKZiZhYBfZflaNTIyGtaWvrPgUvLzc6FO/mzqNhMF6ahUlrn0BrLoOhnQbD18t1C4X+ylttfJTwWlFQvJRC/lySLyCRMPLYpRNpycburb/H101awY2XTdoz14OTPvJDBHAL9KTp9OY8WK80+Y2waSNsxElLptFGzmPb6PhGtR7aJNXrciG5rTZBlB89Pplxynz7HhP3HBOWTpW9TIzrLVUo3rvspStr4O8CFV5oUGh3voA1lTJScmVSUiOlTRimqC2YzWafsVLUfavFQlK6CbWVhFzI/OelGu64D+GczysT5jUyIsid+eeChmARm5ao1GRkQZyspNP4yZaHw2XTVPhVB1/i93NytGjQED1at0CZCFG+X++iPlCB59FvJKn/Y/vva6PEmfwgbX7byqjaEg4LWVK1wA7ZDjh96xE279uNtaOj4GGP7JA+yuUZeBarwKHraejWNJjOPyL98PXlwz/AJhBFJosowRHNWg9+NQzpNABBfvmnNeToFg1SVrj7eyK0aiTUKSoonqfawsdOoidKtRI7/tqNZFkyBnfujzqVatIJoM4aeRZegAdNo9fEK2FS25ZXbguF7cmDV5Q/9EotdBKi5P/GaiSWiyAqAGn3kkE5EkDtNyTX53i50Vuf9McSmDIMTvsuU8oxdcUMy63Hd1fqJZJJCueFwlycveI57O8AFVaIUNhTGMRbMHiAj/f2HRkv7lxJq6+B5l3Yf1U4XO4Fi9k8zmq1rinE0JRhs9nXvm8R7mu2UNg+uQ69G7U5FZV04amwsAB6sZNsWZJrkqxww7opQ1G9Qilb9b8iNnJtYvUQOYHCmPX07ewWCnmB6J9J1XU6olGAVBvZupB/NLDYQaWYLZYLd59g9W+7sH5MFDzt7FgynjJZBp68kOP43XR0bhwELptJgzUhCtL5SFYKMSmZ6DvnLgSCKpjSd2y+1kLuYXf4Zdz9PBDdsBzS4qSQPLIJwuc1vuR4rU6LNfvWQ6PLwKyR0xHo6xzAHNdncpjwqRhCWxmGNEJsy8mUpa0RLhN+FUUwqLTIJByTbMfQVk6oN9z8PaB8KLZVr8wm9cngMGkHLWW0QvNS4XRtkPD3oq0rrIdOHz6fmJJCKg++JR1ZxKX5zqd9aFDhhInC+pcrxf1p5ChvUUQ4m9Gnn/Tey9uJjd4RZWtxuNxTVovlR4vFssHFUWGCyRnSoJLv/A5Nwrh3X6Rj08RatMQBURwj2bJEv5XLY+NubDomrH2CiLDKGN39O0SHh7zzVufJq2Qcu3QLgzq0Ap9kHrvaaBAhyX5EF4HoMVhBEWEm+ud8QIWACPH3EP1T+mcmGDTAFK/FcvTiLRw5cxgrh0eDw7ItL/KiEQGna3fFOPswHX2/jIS/HwnF8+hoGgHXw5dTsHB3HCqXa4mO/2sPb8+8y3nkNUwOp6x3qB9CKoZDGS+nQYXkQ+UFKATQn8U/x5Y/toE4Ynu07gqRMCTfGSDWDovPgVeZIBgUmchKUefJlCVT4BnpQycQZrxQ0GCf04oBOD5uoMyWHFwWGrQYgFd0AE1j0LyQ24mVb7+iZGu+88jv1m3HfrsqlkkGqFSqgrb4rq6uYjnOJVARCoUleWw2KfC8OVEsPldE+i9bJBR157uxlixY4O/ZuJE7nj83YeBg2YU7DxL/945IG8bhcC5ZLJY1VquVkJayN0LaICKgylz9LhPozz+4/+f65Z4maRhXH6Zhw/iaNKiQrQ9Z7ERXVmu0oNPUaygZWQNzhvcqNg5ITGIKek5dhpXj+qF6uaiCJ9MBGCSq4QAUOlnObKtq6CKogMW2AQuJ3tDKbMVrsczZuBe+vFgM+EaUA3jJS/PopRLnHqSh/9fRdMIgDThMYPWBl1iyNxHfNOmMtk2/gRvXzWUmqsOC8Am3AYo0JgXKVzZ1N2cW4NO4GKw/sBGN6jTED627wMONn7+1aJf59C4VALAYtPM0t7CTYwIJrPtWCrYR4LJVMXj9dxr3cynvEeDhMuEVFQAGkT2IlYPSEzbu268nYSQfPX8MczctkRsyMzuL09Lei3pbwQvS+REugYqPj08JXw/Pcxw3+JgM2KLTmbcbrIbnKpVK7eLNmWEhIW1CQnjLp0zyFTX61BZuvHRZax0zVrn3yfPEru/oqHVncThrrGazP0VR7e0RHw5YaOnvyfvRg8eNlqr1ewwG01R7gWpfLpezqtcXJTouGV4VK/e9RFyKFstGVaPLWhBLhaidpWeZMWLpXZiYJbFsbD/4+7j+9SxoXHRGE/r+vBK1KpTC0E5fFpy8R4CEdkISACGCKSa7hWIHFVqWroDGYNnkL4nFwuLQynWvLRdy6jtshUgC4c3HsZi1fiPm941A+UiHZMGbPhE6v1Znhq+AS+/WkhU6rD0URy0/8JLq8XVPZq823egtp6uNfrHZDPhHBUFYLhQpD5Ogipc7jdgQtbr7Lx5h27Ht+LrpF/jh6842ay2/Zncmu4d6g+fnjvTHqU6TA2lrxoMDj3BfZLyQ247LpzmsE1L4jbBnyYdMTQCFlkbIA1CsFpy6eo5asnV5ilylGCFOTd3r6lh9yONcAhWy3EJFovkN63mMKlOaTZ06oxWniKmrZjM2pMiSLhTgDGWIhMKvhEK3FT+O9An/8gsPhkN8+bfdasu8uemLXyYljyuG2HptNpu9xWw2E2GaX5lMZrdSEYJpHRqFCcUKPY5cTzUqM4zjrSbTNoD1S6Pq/t03jqvFI2UhJq59TJOufu5dERa7Uj158ZbtfYF1R+XYu3ASKpQML7zvI5+ZJOHZtXuP49rjWKwc1wce7s6jDdnrcby2TEwEVMyvt0D5bn0c/bBvgWhQYXNpgCkOUDFZLDh74yFmbdyDzk090LNlCNxyKeNnHwoiPnn6phS/bH9quP5IecrHy7fh3OEzfSqXrujS2rc5pwlTlgFR1Qi4efMheZREyxnQv8/jhSTnnLp2BseuHqcjPM3qNXHJZ+NwnAqi/KGJS6Mds84sIAIqXB938AI9bP4QJ5tkR/+ZpBpAqDd9jl6WSWczE1nJvLdsFhy/fBord65LlihSxqRIpb8Xwzvj0ngX9iBXQQUiv6AGNet4HF+xPMhDq6UYu/dk4sgRjUGmpE5ZjcZZKTIZIZu9pcAd5BdU34PP3jF8hF/Jbt8LwLYzLckXad4ClWHbdvXYZImEhH6Lo/VkcTjTLBbLDh6H06fjZ2EB5++mZiXI9bdAUTFMQM9iMHwql/HusGtSXbfSYQKYKSs6Tb2OVvWC0fuLknReC5n0q8+UGL7sGdZMGYca5aJz9I38XaJQ4cmrJFSMjkCwv0+RAOf6o+eYtWEf1kwaSF8jz5Zt22Pzn5htVorJBJCfHdGf18CRa0qz+1nIy2bf+thAhQOGfRv0OtRcwCw4thvkI2y2mJEsVWLPqcs4cu4qerf0Q/eWIbR2S16NAKlUpadWHniJVYdepqnUhkVErrFBlfp//Dx4oruPwLWi72TtcNw4CKsdBR6Pi4SbL6HPyJspS/pB+nn57hUcOH8Ygzr3RdM6jV1aa+RZmVw2fCuHIEuSAZ3YrrrvxKKjnbRuLHhHBUAdI6cB4q1GBo5o//rz4RHmA8poRka8CpZsAt+5zyH9P3X1LPXL2nl6ndY4SCwXk+qC/7SC8a+77TKoAPCsXjHi2JKlAQ2rVXVnkrozcfEmHD+uo86czUp7/txwQG82b5HJZFcdCOrv718uyN99Q6/u3vV69vRiEqUyRzMYrBgyTKq9dEHfN0WRssulWS74ICaLxSIh5fGf1wuJ9nbnUL+dS/qDMpv3AszoYD/ut19/ElZxdMfSTAIoForC+bsyTN/yDMuGV0XVKNuiTlHqMGjRfdSo3AgT+nSyiUhna0q1BgNmrcG9Z69QISocS8b2RiThqRRy+0CAadCsNZg9/AeUixQVACq2SA9lNr0BFeJPycZVoS9QUB8c/hQ2F4zsoGIPpRc0xAp1Bs7ffoxEiQJxYgnkihSEBVrQ9pNA1K/o9Tokn/06hBQnUxlw7LoUu04mqc/dk500m81rSRU8BoOxre93vdr2bv2DSzIGtOXgwYWoEingxoDkYSKM9soFeRkGBpORzjz+49IxDOsyEE3rNHLpPqT/5F5kW0Io+JpYuUs8VfKs3mWDYCalUcQZtJg1PS1EgtOdA67ADRxvd9oZa5BnwqDU0uFmZ2uHbNmOXz5FrduzJTExNXlKqix1xz8ZUOhnLWgRZfs7IyxINKVPX++JI0f4chyK76TOlVxuwdbtGZZDBzXJmkzrwsSUlA1CoTDYncX+vWs3r2qDBvqwPDxyvpoqlRmdO8vSEuONHcRp4jOF6EdBh/IA5pIZfSoOuPpERZ2/p8iqFOVFNazgw+vwWQS7QpQXg/AnzBSFk7dkGLzwHkZ0iMagNiRawURGlhEjl9+HPDMAa6YMtzNTc96SWCjtxsyH0WQCj8PByvH90LhmxUKDilavR5/pKzGme1vUcOasfW2pvE9QcUGt3z4EMQliDJ+3DtWiKTSu4o3KJT0Q6MsFj21TlsvdNDoTjt+UYuneV+YHMcoYjckyFxYLqUdD/HFRDCbj4fJxi/j1KhM52PwbDSjuXEQ1LEOrqSXdjYPF+KbGT15nH7t8HOfunMfEvmNRtmTpQgEKx4sHz5IBUD9LpSUgXflokD7SUaKoADA5LJhJhQPyO1LsjcWkGbW61AyY1AZbFC8fur7RZMS+k4ewdt/mZK1aMzRJlnLknw4ohQUVBAcGfxEa5r5t945Av8DAnOnfxHK5etWAeQvSLYlJpn0URQmaNOK3mj7NFz4+b5driI014vvvZckZGZn/kziXvStonTn5O3N028ah83w8uIxDV1LRokYAerSKRESwO800ldsVyU7fkqPr5+EY1CYKfB4bBrMFaw7FYfMJJTZO/xGVS5d8g7rZthEZWh1GLNiIe8/jUDZShEWjeiIkIBvrsyBrwd5r4snvMW0FBndohXqVy7wfS8XJ9ge5LRUH07aAEScZySMXrMPP3TxROpwIWr05gbxQJguFLKMZ0jQDdfae1Lrpz6SsR6/UcTqdeRtg3UTkarPdoo2vj9+B32Zthr+PX753pgHFjYOIOtG0LGPCzVhYchHHXl+AAgwmA87duoDTt85gaJeBqFeVVC91rdHbGA4TvuWDoUvLerPtceV0x3izGOB4u4HjYaMLmEgxt0wDrMRysY9ZfiBFSm3sOrbHsnX/jniNNn1Yslz+1z/Vh5J7WApjqcDT0zPIz9vn4E9j/ep/39nzLeQm/ojEJBPWb9BYDUYrxo32YQYEvC2hSN65s2ezMGBo6kNNpqZ5ZmamzJX5KsQxdbwF/JNLh1f2Ik7hp68yEC/R0gW9yL2JxmvZSAH+VzsI9Sv60z4AshXacSIR648pMKFfT/yvXtU3hlwO/odtRYgV6XiVnIqoUCFCA/N4IVwAliy9Ab2JpfJDa9Qon9Nv8+YFsa9AO9Gt0NufYvapkC3bqAXrMK+3FyKD+XSpj3StGSQZ81mCBo9eZeBJQoY1Jj49JUGedUKbZSEhT1LmIj7XV5YBJnN6m8ZfTR7f+8f89VFoPwQQVr0kPX/i+4mwGJ1nA5tNZvx59QQu3LmIIV0GoF7V2oVS3SNSjp6RvmC7cWiNWGfO0/xR0LZ9ytHyCXNnP46wfDfs22I9cfXMFalSMUGed7H1QrwOH/bQQoEK6VqYMKx3tWrc1UuXBrID/PMqGEWKQVG0w9PNjWx53r4FWRjrN6ixYIHyQIo85fsCokdFGREug83Y1fuL6G8XD63yWveUFley5WrZ+mXPHjVaKGw9noBxq59h5fhBaNeswRszObfPwv6ZoSWh7YSlN0+YK2mvAGBJlikxZPYazB3RnbZ48mxvbX9ICJk4ao3ZHLXZFm/2e761qG0EuLeiP/SA2HOCChjtRKmc9gNZDMm0ihsBlDS10Zyq1GsMRosCsDwERR0lAnIFlLfw47vxf1s+bkGLqmWrOL0rTWwDICxrq93z8uJTmLLyF0A6d/s89p89hBlDJqNCqfKFWj/kfmwvN3hH+0P11KbeRg+pCx+JQt3IycFqTQaWbFuJw+ePPaWA7yQSiTPx6uK43Xu5RqFBxcvLyy8y1Pfsz9P8qjRt6u7SPjN3z4n+yKQpKuuhAxkzUhQp0wvglxf1wcO8BbwdA9pENej/TRQ7xM8d3Gzq7CQSkaW3IF6uxabDcaatpxKzqpev5L1nwXgIHAzX13R4OwU+e46Ns17ROSb2Gjh0jk3eQ0zuv+/UFew5dRWrJg6Av9fbvA76FjmiP5Qt+mMxZwMVO1XfcZwzUKEjPwRUHDwVEv0pPE/lRWIK+s9anXbh1sNpYFg1tG/EYiHEQqI0Rv6RrHCzC5NWk3TslAAAIABJREFUM0oUdWjnnI2h+VUzJC+5Z5A3Xfwr+W4cNKQCo5MxJU7NC3cu48jFP9C/Y298VrsRmC5q2NqGmmx7WLSjlWQS66WZ+ZLoXHhGlw8hEa1UhRRLt67SXbx36ZhcqRz0Hix4l/vzLgcWGlTIzSJEorHffuc58+epARyK2IqFbBqNBUOHywzXr2R2SkmTHSzk6YU5vKK7O29OmQjPVp9U8mfVLuODkAB3WmziRZIG5++n4U5MulmSpl/Hd3N7VS6qxPx9C8Yh0NdOcrNX1aJzbOifX1fZctIH8uLakvVeU+CdhFelSjUtrPS/utUwsENLsAta/NnJbwRYTEY7wDjo+QUwrWiOCgEUti2MTH4mNX3tuUCufonvv4jH0Nnrn1+5d68aqfZamMnIdewPTes0Xr9k9DwOAYN8TBVE1isNnVqL1CfJNAPYGahcuX8Vv5/ch2FdB6B+9Xpgk2d0sdFbFSahyQfSCXxqQl6jdWcLv75dvGWOw56+fIZZ6xbgZeLLlVqjYYZMJpMW5Tr/hHOKNGL+nv7lS5f1PLhhfVDpsDCO8xqbzkw8tQVjx8vNN68ZT2cZqLXWLNMlaaaUiAy7Tqd0ffRIjdLWAP4HBqMEh80QWAmx3WxWgWI8AKz7AdwS+vqWCwgIuLV91ghe5agIe36NIwPYzg8hdHhijOf1/jpMZLLo6RfWlldjq5X7Rm6AOLSTUhVYuusISGh68ejedFmNApvDErESar6FFEW2MWopi42mny+j1p5ISIeQ7X2j84AKn/tz6f4zjJq3/tadp8/qu2iROHu0hX3a9hg5oH0fp2uQvOhufnyEVSmB+KsvYDbYKj/mbo5cnk2Ht6DLNx3wVaNWBYr/v3URci+hgCajqZ6kFpuCW0HzSvr+KPYJFmxcmv78Vcy6hNQUkg7zt2uiFNTv/P5eJFAJ8ggScr3ZO6dM9G/asYOg0KBCfBuv4kw4dy6Lunpdr3t0X3dLrWXuZ1j0f6UoFC/eE7iQZyVyCETglMACMd2zZ3byS0dGXp83skelrxrWsGf/EgvFbHuJSezcYa04G9HX5DLCVH2z1aB12plMyNM1OHrpFo5evI3osGAM7tiywIqFr2/1GlQcyYRmO6jQEJlT/iB3/4iVQvpDM2htNXzpvJ9CWinkskcv3cb4ZZsPPYmNa/su21aBh+DcpH7jGjWr3cQ5qIBCibqlYMjUO804Ji/l41dPsXb/Bnzb4mu0//xb8LiFSNC0b3sIVd6zpB+dKGhUEiLd+/ejEAvt0u2rWLXrV1VCasrcxJSUpe/Bv/gu+FCkc4sEKuEhoRPKlOJNXrUqgCcUsgsNKqSntsxS8q5SuHvXQC1fpTbfvpmlYTCZK8Wp4gVE0qRIT1S0k/xD/EJq89yZMwe2/6LmsM5fgFb3IAl7NBWesFjtoFKQvAB5gUl+DdlakDKpNGPVxgPpNX0FiHN25qDv6STCQskeZE8odLBoHdsz2oLKZ2tGJw0Sq+lNX2yaKq45Z7MP6ZbDZ6g5m/aueJGQOKxoQ02fFRwRGnF/4YhZgSVDS+S5BmmHqTsH5VpUQcL1F9BIM/K0UoimyLwtC9G8YRN0b921UFsexzokDFf/yiLo0jKhS1Lnyx15h2d+69QTV05T8zcuMapUqgFieeo/miVbmOcuFKiQQtQIFg0pX5ozeeJEf8+aNUm+SqEu4bRvmZkW3L6jx6HDWZa7d43PlUrrIZ3OcFCaJn3wjnv3PO8ZKhD4w9PrOw93XqfQAO9yoUH+fp58Ps9iNmPusG4Q8DigLIS9as+vyb3FyG2GZ3eUEmuAgAop5cBmQ2MwY8LKnfRLMaZHW0QIAwozR28f64hI2XVY3/h6nPlV7ODxjlnJxLKZtW63efX+E2PFEsnid3iIrnUr19k8b8RMlod7Ti1bxzWJBeId5ofQypF4fvoRLKa3Q8hp6Wn4dc8alI0qTQssEeW2wjTaMUuEq0v604XTM14q3hJNKsz1XDmW3FOTlUlIbdSuw7/HKDIUEyQy2q9YdHEeV278AY8pDCIwRUHBA0qWdP9l6mQfn1q1iPhzYU4v+KnIe0rA5f4DIy5c1FHnzugSkpJNJ0wm3SapUnmjuLZFIT4+kVx3zwV1q5Vp9e1nDfiVS4UzQvx9odHrMW7hJswY3BklAn1tERYHqOR20uYLKjaLgMGxJe1duPccQxdswM7ZP6JSdESeA0FWlEqtASHWRYa4QPnPHhV67efJT0+FtueLZJ1k73Dfn39VH794q8c7ONiJ93Rdx5btevzYdZhT/ggBFRLxIc7T5FtxbxTr7J1RpKdhzf4NCPD1xfCug+Dn41e4SKTdUibFvzjefDqr2Gowu1Rfp+CV7PwIqUKG9fs249iF49ezdNrxqQrFxXf0Tb1Ld97Lua6iAjMsKKRNSBhn87w5AYIa1d9/cSxiqcfHm7BqlRqnT2u1WUbrTGV6xsbMzExSS7PIqO4HePGDRTta1K/21fxRPeDjYf9SkhCzwYgxizbi28Z10KxWeVgNehuoFAQouaeG9mGwAA6XtlY2Hb2AUzcfYvPPw0k5kDwnkpQCXbn3L9x/9gprpw4Bu6CoA82RyanO/mZYHNPqGKZc/JkiLiV1phatR81KiIlNaStPL3IZCMIUPDWu54/V27cgbpm8G7Ecoj4pC9nzVKQnp+UAH1qk6K/f8EL8CovGzIaPF5HLcb05qgm6BXnSspDpMTJYsvJ2Art+1fyPJJyehJRE/LJ6ruH+i0fHxampJEdNVVzX/yddxxVQ4YQFBXUIEPIW/jTGT9iiBR9sdgEaFMX2hEQxzIqHj4zU7j1a/aWL2ruaDMvqLJP+cCG0XHL0Jtjfv3ZIQMC+nXN/DC8dkY1wRlEg9YRX7/kLaap0TO7ZFjAZigVUfj9zHav3n8Ku2aMg9Pd9S7yIvKz7z1zHX5fvYETXb9CgStnCjWBu1qzj7LfIb65Mt/NbX3/0Al0mL7miyczskJaWJi5cJ18fXQrAiXVTVpSsXo5EpfNuXA8eHUqOvxpjSxi0h+ZNFjMOnD6IZ4kxGNfnR0SFlShUNxwsV3d7pIfIGRhVzjOcC3VxJweTHJ6jF/+idh3crYyTiVfojfo1CoVCUhzX/ideo8BVJhT61fP15O+YPt0/qkVzj3fe8jgmNS8tHvI3nY6inbd6PflnhVYLpKstiIsz4+ixLDx5YlQD1EWjQT9dolDcKuyghgQFfV6/coVd22YN9yXJgNkb4aNcufcYC7ccxK+jeyHIy/0NqBTmRtktFTYbyWkZ6DtzFYID/fF9q0aoVCocXBYbCrUGNx4+x5GLt6DJ1GFCn3ZoWLWsy0lvr7tkN0h0BgNeJEtQOjwE7jze2/ZcgbPt/CGJCNOynUexeMfBXSlSae938HN94u3ts2/nL5uChPmIWvMDBQitYvOnEI8+rWNrseCvqydw6MIfmDl0MggTl5TzcLnZ2bmk1jE/xAsZr+S2UhnkAgVZhi7fJOeBZLvz629rqXM3Lj3J0qpHJ8vlJHnWWMTL/StOy3eZEemC4ACPXf37eVXt/oNXkaI82UeBhJI3bVFTx47qKIvFajGbGHIGk0HBap9RJkUZ9VaLycqwmAwWo9FMGXVZDIPFbNVZwchisaxaBoUMK4NKZVLWZ4mpqUSoplAErOCA4KaVS0fs/n3+mEBB9hrH9q+6LC0dA2asRO+vGqNlnYpg0JoluSIreS3A7I5aO6g4fCpgcaDUaLH0t2N48DweJDeVDDx5UUkf6lUpi65fNIa/K3yVfJbVw9h41O82Cte3LUbFUpHFugC1Oj1dofDcrYeTJVLprHfwb31Xq3LtTSvGLhA4I/yR7YlfVCC8g30Qd/UFDSjkg/Mw9hG2Ht2O/h36oGndRoUq0E47ZdlM8IUCmo9C5B6N6e/PQtHpdaRqILVh39aMBzEPzzMY7EnJ0uSHxTop/9CLOQUVokvLYbHWd+7o1XT4UB+GQOC8bIGrz0YskLHjFNRff2nvsrgMf8pMzaUoxh0KNlouA2bKYmGamEymhWW2mHQsi4ljNhsyTCY9h8MxuLu7m1JSUggFnMRQiyRSE+LvX95TIDi0c9ao0jm0Ye2gYDKbsXjLAajS1ZjSqy14dKg2j3CtA1jy2mIQf0o2Ry2YNt6KwWxGukYLdaaOTmB053HoWsukHnGBjFoXBvnmkxdo2G0UHuxdhXIlw1w4w/VDEiVydPppgTlBpmgplUqLqotK5nl4n+96zBnYri/vrYQ7e3dIAl9QhVBYzRYoYqU0qMSlxGHt/o1o3ewrtPnsK9etObt1wuSybNooPDYyE5S06LTNQHkH8y2P4SOZSsmpKdh19Hfr2RvnYtPSlYszsrJ2q9Xqj9J/ktcKynNERSIRn00x1zRpwv9+8SJ/Zn4+FAffxGKhoM6wwM+XVJjLe6KMRiv69ZdT169njWdwGcEsoGGWwdD6A+8v3UODg7e1a9bw27kjuzNIxT26t9miKQ9fxGPmml2YO7gTIvy934hK5+W7yP07Bx3ewVMhNWTIz8UsMJ3XZF689xjNev+EZ4fXISo02HXEKOBIMsdnbj+mhsxaHfsiPr7GOzA+2Xw+f9nkfuMH/K/OZwxbqmCebyZogVdSOAAUVOkqzNmyAOVLlcXonsPhznMhUOBI7qYocH3d4VU6AEa1DpqXafmKIhV10MgYWSkrbty7SS3cutyaIBEfz1QpBqfr9SQ7+z/V8nr7eREhIaPq1PX8adoUH6/w8Ldj/wTcaRBRWxH70ojbt424fCXT4O3NYS+YF8CyZSe/3YjTtXtPufXh46xhGZkZe/wFPiutoF4kScTTPuQ+MzQgoIxAINjauVXjur3bNofQ39umJ+qwVkwmjJy7Do2qlUG7JrVppTWaTVtQ0Ok1o5Zjcyw6yG+OfJXC7P8LuwwZwOELN9B1/HzEHFoLEiIvrkbkDRZu3W9ef+DU/HixeMI7XJcf4Bvwx+LRc5uWL1mAM9o+FzqjHhsObaF9eWN6jaDLnxbY7NnnNr1YT5BaPXqFli6tAVLUq5itEwImD58/waEzf1jO3Dz3SKvRrtQa9b8XNZhQ4PP9ww/IDSqM0ODg7sFC9xXz5vrxa9bgMYh5SOaA8Aa0WgpSqRkvXphoLsn9B3pTktiaqFaazprN1ovevuwBs2f612vSxDNPU0WrtaJbd7k15rl+QLIkeV1AQEBZdx5vA2U2/5osle78kGMVFBRUxZPPn1k+MrRli3pVOTXKlqQTCVUZmbj1JBZ7Tlw2V4gMZi77sSeT9qs4VOyd5djQ7FSHWr0dVGiqPtk22qsCvk9QAbD+4Aks3XEIlzfNh5dn3qSyooyxMkOL/jOXp1+6HfO1XCW/VJRr2M8RhovCr/06bnGJkMCCLSlCY9976gASZIkY32c0REEFn0Pfx64D6xnlB7POBINcS3NQSCvu7U6qXIr9pw/jrwsnZanpsq2ZWu1ylUpFImNF2p6/w9j+Y07N8fKHB4Y0cvdlbR03yjeyRXM+DAZAkWamYmMN1nt3zMY79436xCRTVpberGSBec9itR6UyCTEm02kAamQoJBu/v7cNXt+E7qLRG+LMzlA5cVz44BESeI6ohEQHhzcncliTdSZTN/JZDLCni0yB6UIo+oRGhzczkoxujIYVAk+h8M1mc0mMJnJbgzGsUA/r56bpg0uVyLQz1Zfh66346R7juxkugQG501NHUf2cTF/HXM/KwmHz1izE3ESGTZOHUEXki+udjcmDn2nrbiXkpzcUqbVvkv2bOXyJctfWjp2npefd/6WFIn0XHl4HVuPbMOMYZNRo0L1wgECvXsivjDbEndW9rQoY0Q+sIQVe+/ZfeuaPZsyYxJin1iNxp/sRLb3kRRblG7+bee8BpUAPl/k4eW7WxjCqV+lCpelVFmpNJVJk5XJeKRSm65lplseMcCWMFlUqoEySBUKBdHQyFFqUSAQBHi4exwY2M/vk8GDvJFd6Jo8YR6gQn7tFh4smsBkseprdNqeSqXSVqvyAzY/+Hlxfax+cHPz4Fit+kyTSRGiUuksEWEzmtetNnbOsG7gkR1dvtIHjiQ9e34NTYnPllvznkGFOID7zViOTp83wrfNGhTb6JFuz9l8wLJu/4nl8UlJY96R/flZ7cq1js4b/oubgE/yOp23J6+eYvORbejbvgc+qdmg0Dk9xTYAeVzo5JUzOHz2KGLin19NUyqXWnXaM6k2Uub/t2yJO4JQkWg5l8EMM5nxkmJanpqN1kd6s/6lWq0mphyxHV1CYB83txKlSwdfmTXXL6RO7ZwONSegQiaCFy4SbaTATExOSZ7o6r3e9wyWEArrcbncM9tmjXCvUbqE3edSQH6NIwP4Azhmsz///RdxGDFvDY4smwpPdxccmS4OnliWhjYjZitl6entxKmpZ108zdlhP7So32z9lL4/cdzdnPeRhGPnb1uM2lVqoPe33QtnobxjB52dThyxj2OfYuOBLbjx6E58li5rqUQqJZq7rhbUe089++dd1mGpkO8w+eeKYleBTxEaGDq+yWf8ScQv4+nxhpaelWVFtx/k1qfPdYPEEnGOQurBwcEVuCz2DovFvFSc+o/J2HSPFIbt7N+u+Tcjun7D5NJbivefX1PgAOdxwJIdB3EvJh6bZ4wotg0k2VKt23cCszfsuaiVy1qr35VWzmRO7dCs9eQRXYeyuCQvKo+m1WVh/cFNYDCtmNBvrGuO2aIMmIvnZOmyaHr9nxdOGo5eOBafodVcNlHUL1Kp9JWTS3BEIhHxJvOZBoNFz2BkKBQKIrPxn2nFG6S3D5uHh4cwJMB3fZcuXl8NGewNLtcWDSIM2V695dSd+9oREqlkea43lCUSir7gcJhzTEbjyBSZ7MQ/YRZ8fHwiq5aJPr9sdK+IilHhdmFb0rPc+TXZflcESYGiPiuBuGSpHB3HzsHYHu3QpinRTiqelqpQYci8dZZr95/3TpWnbn1XfxeTw9rcp3WPbr1a/8DMi5dDM2avnMDZO+cxa9g0lAiL/FutlNiEl9h+5DfrrUe3MhTqjJUGnWZXqlJJQsQORqxdc4Ieb2ZIQEANNoPRg2Kzq7MBAZhMi9FsjrMyGHNSU1NJQux/or0XUCEjFyoUfibwcTuycom/e82abnQUifBU+vaTU9dv6kZLZGKSOv/WZz9MJJrKpKg6Ro2mxz9lnyoKClrZ59uW/af0bf/G+5kf+e0DLR0yeGqtFoNmrqQp7OumDC/WqM++M1es01ftvvjk5cvPc/vPivKIHA7n5JgfRjZv+9nXeYLFK3E8Vu9bi+HdBqFu5dpwymMpys1dPIckK8YlJ1CHzx61/nXxpCpdm/4nKOo3WBl+LB67BoPBKsVicfhEa9JqNqVZzOYnFoPlMtzYX3h7+3YrWbVGYKmadeATEgqjVouYG5dx8/gfiRq5plG6Pj3BxW78qw97b6ACgBMqEk3+qpXn2MkTfXkCAZvO6Rk2TEGdO6edKJaL5zrxnXiHi8IWUkxoDQbDRLlc/rdL64UEBjYKFfpvWz91WIQz6YK/YxVkGY1Y8dsRHD13Hct/GoQqZQqXXJdfnzN1OvSetjL9yt0nQyQKGamK966N6+bmdnv2sBmVPq32tjWlVKvw6941qFGxCnq0+QEcJ9nc79oJZ+eT8PWzuBc4de2s9eLNC5Kk1NRnFljEPB6P6ycU1YksVzEiODKa7R0QCJ47n+bmaTXpUIiTqVfPHmVJY2Pcan3ZhtWwXWcwaW1c2/cyM12FjaMHWjKVygFWk+lYkkJBytEUi5vhfY3Fu173fYIKXScoQuTz19y5gdUbfcKnQYXQ9P88lvlzioLW4szT+Rvu61uJ4eax32o1rUiWSnNvk971mYtyPksUEjKzVrlSY9dPHcz0c6Z8X5QrZzvHwU52xkjOfnm9yYyVu49g2x9nsH7KcNQsH11sWwXCYiW+lLmbDpwwZKR3kxZPXSYfgafg2a8/LRGWj8pJfCOVHjcf2QqxIgXzfvwFvl7exfYsBU0JCQ8npiRi15/7qNNXz2Sp9drnTItVw+W6lw0pVc6nwTdtOdUaNWd4+fgyCDOarsJot1JpFq3VCovZhHN7tuPS4d/x7ehJ8BOFvr5tatxL7Jg8hrJSVKbBaFAxLOZzmQbDXKVS+aSgvv1b//5eQYXsM0WBooHVq/PmrFwR5EnyhyZNVlJ/HNL8kiSnWbROCUIiv6D/cXisnymLZXKiTHby7x5gHx+fEkG+vidnDOoS3bZpXYYrL35h+kwWKKl4uOXwKbRuWo8u/O7t6QGOQ6CaougERFKA7FlcMlbvPYYnLxMxY3BXfFa7quu5MAV0ytGPbhOXaFUZGZ2kCsUfhXmOfI6N9vH2vbdtxnrPkABhjsOuPLiGg+cOYVL/n1A+upCyD0XoHHlGUgEwUZJExJJw/MopqzJdpWVz2AY/kci9fI0GbnU+/4YVUaEyePlEqbLf2mgwYO/SWZBJkvD10DFgczggKoJX9u9G3P3b+HLwKKjlMtw/d9Ly9MKFTQkpiQM/VovlfYOKraqhwGvPgAG+jfr09sLsOSpqz+6MucnylEkFsA6ZYSEhQxkMRktVRsYPdnGmIiyh4jslQhj6VcUyoRtXThgcGCH0L74L2zV7xfI0/H78Io5dugkWi4noMBFKRYYixN8HRNbgVYoMT2MTIFOp0bRWFXRq1RjlIkMLl/5fQK+JtsvUVTsth87eXJKUSs+RvpgetI5IGHply/TVLF+vN8Q3nUGPOZvn48vGn6Nt82+K6VbOL0MW/JNXMTh4+ghuPrqNVEUqKAbDWrpKLWvt5l+yoqvXYgSGRYDLI1KphWkMXD9+CAeWz0WPucvh7uWFzPR0HFg4E7W/bINy9T6hnfs3/thnOb153YZ4cfKgj5V1+95BhUxLcHBwq1Il3fcuXeTP/32PltqxXbsgWZZIckjy3Vv6At5eYRErGBTFixcn9XqHRLbCrI78jvUIDRKtbPNZ7W5zRnRnuhdSE9WlTjAAtUZLq9Yfv3IbsQli6HR6sNhMCAP8Ub9KOXT836colV1gyqULF3wQ8QLs/POcdcb6fVdj4+KaFYdzNttdW5WOiD62Yeoq8O26tEajEesObqTJDOP7jobAw0lBtYK7XuARVosVydJkHDx7DAdOHYLOoAObzUF4mYpo2r4barZoRf9/URsZu6tH9+OPdcvww+zFcPcUIPHJI1zYvQ0dxk8H180NWnU6dkwdr0mJez5YIpMRoeuPsn0QUCHboMjIsKXdOnn2NxjA3rUzyyVQISMu8vcvx3Hj77BS2JWUkkT8KzlYvB96Vki+kqeb265RXdtU79WmGdy4RV+I+fWdLFIS0TGazCARCRI9I8LOpA40kxDrirmRexFltx8XbUoRSxQDUxTSw8V8iy6VS1fcvnbSCnA4HFoL5cr9a1h3cAMWj5uHSqUrFPPtbJfTG/QkmoNTV89YT107y5CrFAwe3wMlKlRBw2/ao0LdT8AXeL2zD8doNOD3RTORpc9Ci5796Kz0M1vXw00gQMNvO9G+l9t/HqZObFx7UafWd5Rr5aSa40fZPhSoIMDbu1ZklNeeMtG8yIuXjAuSUwu2VBwjHhAQUMuDy11lMpuHp8hkV/7umRD6+dUThQYfnDu4m/CzOpX/7u4Uy/1fJEkwcNZqxCamnFNnZrbTaDRpxXJhx0WYGFq7Yq1ly8cuoCn3CpUCS39bifYt2+Dzhi2KdQvnuGWSRIzNh7bh8v3rOqVKlUlZLb7RVaqzv+47DCUqVIVHMTqEY+7cwK750/H1iLEIEIXCZDBg9y+TUa/1dyhduwF0Wg32zZluenH/9mCJVEry3j7a9sFAheT4RAhDZ/Pc2cNMBvPceIl4ciH2lAxRsGgwm8lqrzPpe8vl8ti/e0aCgoK6lg0PXTR35A+BtcpFv5eX4kM9Y5pag5/X7KbrECWkyvS3H79ao9FnTS3G1H1iWk1tWqfxlLnDZtBj9dvxPUhVSbBgzOxCKbgVNCYGgwGxSa9w7uYFy6Fzf8qUSrmaw+HwAiNKhn36TXtOg6/awdOHaG8XT94qsUDEsc+xa8E0iMqWw6cdutJdJKCyf8FM6DIyEBARiTJ1GuDi7zsM4phnP4jltGLhR9s+JKggJCSkJg/Mk2AxlsYnJ88sBKiAFIb3EQgWUmC6pWekDyn2L2nhp5gvCgoeVLZE6NTJ/Tp6NqxWDkTw6d/W5OkZmLV+L7RaHab17QBZuppatPWw7sLDZ4csJuMiiUJxryDflwvPzAITC1s1bDn85/4T8FIch7UHNtAktzqVa7lwesGHmEwmPHrxGCevnqGu3r2alKqQ3rZQlLtPQFCVWp9/E9yoTSeGMDySUZiC7QXdlQDK8zvXsXvhz4isWhP1WreDu6fNL0RZrUiXy6CWpiLh8QPEP7wLD29f6unNK0fVGRk9NRoNKfP7UbYPCiqEEBcuDP/OwrLcS0lJeVaEEXWPDAs7azKa/0yRpU4vwvnFfkp4cOjAIH+f5asnDWBVL1uy2K//Pi9IwtM/LdsGonT3+y8jIbCXK9FodZjw6w7riRsPtBQY200G3U4WxeKkpiueA0gpwmeesMFWfte8Tb/hnQdi+rpZqFquEn7sMbxYLLz45AQs3Loc1x/cMIDB2GA1m7cxKWplUInoqv1mr2BGlqtIRG6LfSjTZVKsGNUXperURb22HV8LdGe/Ea2Ny2TizLYN0KarkPz8iVb8Mm6oXCknyYgfZfvQoPLOgxgSGPgph+M202g1TUt996zZd+4PAcoQYUiPYH/vKf3btQxt37wBw7sYBZKKo4N5XYNseVb8dhRiqRJjun6NiODAHIeZTGbcfBqLyw9iqPN3nhpVJgp+QcG6dJVSmaVUxeu06vsmq/WmmaJuyGQyQj/PL5JHsgdXf/9Fx54Nq9bF7lN7MO/HmYgUFVGcmwJIMbG7T+9Tp66dMz94/CBGnpl22GxsRNUDAAAgAElEQVS1XueCWTcoPKzHp22/D2nYuiND4ONrL7FLwWwywmwx0vwRsv3hcN3h5lZUMSsGjm1aidgn99Gq/zBwSfUCJ40Ay7Orl3DnxFGUbdDYem77uj9evHjR/kOqHb6vdZTXdf91oAKAFRoS2pvNZo0x6kwdJQrJnQ85YE7uxQ3yC2ri7yv45fP61WqM7PINM7SYeSzF9Yzke034MHM37sftJy+xaHh3VC/n3MIyGE0Yvngz/Op9jvpffkfTzpWpYiQ/f0bF3Lquffn4TlxWpva61Wo+kCqXn3LyohDSx/ouX3bqYrYa0aJBU3zZqGWRZB3FqSk4deMsdfXODWNM0vMHGekZ2/Q60xk2n+3N5/EmVWrYrEmr7n3dI8tVpglo5IU2mQww6LWwWEwgZVgczcPTD1xuYfkotrPNRiN+HTsQJWvURqXGnxVoccU/vIczW9ahzY8TcGzlooxXD+81Estk94trXv9J1/k3ggoZP35kSNgWMCm9GRghFouLN1JRxBny8/MLc+e4LSoRGtRqYt92Hg0ql2V4Zi8DUsTrFtdp5AVLkimomev2Gk9duX0nwN+v4q9jentVdlLOw0pROH3jAaZtP47hyzciODIKVqsFhPMBJkULSCc+fUTT02Nu37ColfLTukzNYoZefyvFFj1y7DncwWRuqFWhWufggEDMH/MLfAQ+Lj0WLWOqy4IsTYozNy9ZDp08pJTIpS8pJnOjRCrZIQQYvODg7zw8BCvqt+ko+LLvMHh4CmgwIX01GLJg0GfamfW25U4SFdlsN3h4+NBgQMT+9FotDHod7WAlf+dwecQycwoWJMy/euxghFepgipN849ekb7E3rqOS3t3osPEn3Fu+yY8OHN8VLyYTqr96Nq/FVRAE+NCQzdQFPUoMSWF+FeKf9NchOkmDmUvN48vAny9fqxdtWylPq2bsclLSyIrxa2PWpjukdIj1x4+x/wth7Iev0rcqNdkLBIKhTvnD+9W75Oq5fO8VJxYiklrdiO8aRv8r0svmEx6+qtPUW+yKwgfw2qxQK1IQ/zD+7h27LBK/PLJA11m1nZ1VuZBu0OSz+FwNgUHBHYY0qU/vv+yY4FKbgajEanyVFy+f426dv+6ISE5PlmhVh81GPWHMrTaBxqNRiUSCPy4np6Tw8tV6fJl36F+5WvXZ5BkPwJEZrMRep0GVquZBhjH2Nt+ZsLDk1SKZCIx9hme3LhCA0ugKBwCHz+wOWy4eXiiZNmKrysj5jVAZ37bgntXzqDVwBHgewqcTofJaMDxdb+C7yXAJx264eTGVbh78sSPSZKkRYWZw3/Lsf9aUCEDHOTnV9+Nw/nVambOSE6T7P8HDTpD5OsbDnf3Qf6ebgM/b1Dba0C7/6GEKGfOy4fqr9FiwaaDp7Bu36kMuUo5VSyVrifs5HLR0Zum9Wnf4+tP347AaHUGjF62FZbwivh+7HRa41WXlQmjUWur855NT8ZR1plQY80mM2Lv3KZObF2rT3zx9C4sloXJMtlpgUCwoVJ0ue/WTluOAL+Atx6dXI9YCNI0Ga7dv4kLty7i8ctnepVaed5ssWw2WiwXFNkyfGnRdDZ7dfk6jT7tPHYqSxhRgrYqiHVl0GlgMGhzgInNRLGJKbjzvSFLTsZfOzciLLosqn/aBAHBoWBxuLaEQRebOk2OzdPHQqfX4vNeg+AX+natJaNBj1Mb1yBNkozWw8eCw3PD3rkzDC/v3fykKBU2Xeza33qY6yP4t3bT+c3DRaJeTLDGWwxZXZLT0v5xQjiioKAGDAujj2+AT5N2zeuGNalZiVM2MhR+3oL3GoImX2sSLr777BX124mLunM3Hl4lddJSFalHHaNZumTJyWM6fzWt25dNmLa6NRRd7OxhbALWHTkHRmg5fDdkNPyC39ScNuizYDRm0ZbA68WT7UUk1+Fy+TBk6XD96EHcOfWXMTnuxZ96fVaJHm26Vh3UqR9MJiNNkyfi0RmZGshVCoglKdaYhGfae88eS+QKSawZzAegLEdSZLJrubLZmSGBIQ29/Hxm1frs8/qtB41hefn60QBCrA0CJmaTo2hl9uVtq9uhVWsQ9+QJpEkJqNfiS4RFl8nhZynsMpcmxePI2mWQJsejZquv6Rwfh1Vk0GXh4u4dSCTO3H7DICwZjbtnTljPbVt/7PmL59/9v6O2sKP94Y53DwsWjWOxGJXM4oz+YhQzE7R4nsMzTCgsyeXx2nl7enaICg2MalyrMqd5ncqMsOBAmupfmC+ksy7R2bdmM5JS5Th74yFOXr1riBfLH8szMlYxbFoehBr+2lNZMjx8Rp0KpSZ80bAGk3BsiAP33vMkyIxA9Vbfou7nX9NEsezbNlqewUrSB4ww6jPp7YW9GLHdGLDtQkkYlcXkQp+pxZVjh6xnd22gmtX8lMV340Mql1pUmUqDOkuny8zMUBsM+hi9Tn/HYDLeMZupZ2xzVmpyRkZGHhEldkhQUEdPgfesVr0GhzX5tjOT5NgQADUadTAZiTPWksN/kn2sEp8/x4Mrl1D9k6aIqlAF7sWQa0SeloDH7VPHcGb3FnzWox/Cytq2k0+vXcKto4fwRf9h8BWFgjhrj6xYIFelKQZIJP8oy7p4Vrn9Kv96S8X+HF4RorCtlMXyOEkqmVoMZK1iHeTsFxMIBP4CgeBzDsXo6cZ3q1k+UsRvUqcyu2GVcswSoUKGmzsPhNRhq7dENgX2EtZ0yQlb1T7yX1JvmJSgNpOi9lk6vEySULcfx1Ln7jw2P0tIydJos+6bTdZ1EpnkGJxoy5aMiFgWVqrcUGL2k1KjPkFClK/7Cao1agbvQOEbSySP0bBpv1hhNOho64A4RWkwoVeUrfYxaUwmhy5rcnjVYkjiX0H88jn0Gepki8VMpC8uaORyhRogAFJQnRxWWFBQG76Pz8quY2cIa3/+NX19i8UMXVYGLBZHSljOJU16YTWbEXPvLl49eogvu/WDb0DO8HlxTDZ5/j/WLcfdS6fw/eTZsFBW7PllCmq0/BKVPvkMiY8fUAdXLMjKkIinJclkxEFb0PMWR7f+lmt8LKCCMKGwLofNWWWxUmsSJeIN/2RgITMtFAo9WFZrGYrJrMViMiv6CARVgv29I4P9fIIC/bz5ft4CpgffDW48Lu1YJC8pETMyGk3QGYzIzNJRKpXGpNRkZKRlZKXJ0jQJGm3mU7PV/ILNZN4ySKWP5UC+qnmlo6Nnfjdk3IT6X7dnEAYoCcGySea1E6KYDUhsTs/s1gsJ1RI9EaNJB6vFZAcX+9KiHS5Muv4Oh+NGU9pv/HXI+uDa+RhVivigxczYkyJPeUSY7fm8Ae4ioahPUHj4lA7DJwRUb9LidWTHZNRlcxy/vZw16em4e+EMOBx3NGzVGl6+xStZkb3Pz25dxa+j+6PnvBXQKNNwbNVitB//M+QJcdTF37ZKZMkJC5IkklXFKCfxt4BGQTf9aECFfB7DgoLagsOZBLN5YLJUer2gh/+H/J3MAcfHx4dPUZSfJ4cTyWSwI5lsVhiLxQpgMigBxWAxGZTFagIzi0FZsmBhppthkpusVinTYpEYrNZUiqI0KpWKOBPIy+lSJKxkWMkh3/QfsuSLXkNY2fkbzsZFr83EX9vW4tM2HeEf/EbdzGGVkG0ICeEaDVn0i54z4mJbajyeJ9hsLpJjY6gLB38z3/zriDIzM3Mvw2reJFEoCG8jN4mOFSYUDgoMjfi56/hfvMvVbsAgWy69XgOLxUjjn7OomlaTgdN7d6NirYao3rApmKz3m0YR//QhFg3sgh9mLUX8wzt4fOEMytRriCt7dimzsjJHilNTf/tY/SjZ18zHBCr0c0WEhI63Mhh1MzIzemVkZJCCZ//25ngTCFC4BBauPnDJ4OD2jdt139R5/HQPBzDkd65KLsPa8YPRfdIcBJeIzvNQBz9Er9PSIWhH+Jm8+I57sFgc8Nw9wWJykPziKU5sX299ef92pjJNdtpsMOygmMynFotFSVGU1p3F/UpYosSyLj/N9C9bqx6DOIr1OnW2cshvL2ECbqkJCTi9bxeaf9cV5WvUdXVI3um4R9cuYO1Pw9Bn8a+4e/wYXty6RmkzVAp1WlrvFKn0yDtd/F908kcHKkEeHkI3H59loJCVmCIm6lqOUMC/aFo+SFeJ83hh2Zr1e4xatZ3LcpRnzefWrx7ew54lv6Df7OXwLaCuMa3dajHTVguJFpH2xqKwRWLYHBsBjTg6H1w6i60zx1lDokpplRJxWoZCJaYoayrfS/Bpz2kLgyo3bAIdsU7MBtv2zEnol9zjyc1rSH75Cp988S2Cwz9MmQ9C/T+4aiFePnmAduOm0FoqsbevUxnytIuvEl81L2B790Em/EPd5KMDFTJwAQEBZQQ83nETRS1KTkn59WN2ihVloQT7+VVkc7nLheElGlstFua4jXvhExCU76WIz+X49vWIvXsDfX5ZCq6bO7Iy0uloi7e/c8cngQ+TQU87U62UOVcY2kZEc+f74NCvixD78A7aT5gOi9GIpJineHLpPK3vWvmTpmjZow/4AkG+1H6T0YhrJ48hIy0d3/YeQquvfaj26uFdbJs1Aa0GjUBwVGmc27EZiY/uw6DNNKbEx/0klkqWFLel+aGerbD3+ShBhQxCqFD4FYPFGWk1Gyf/E4SdCjsx7+l4T5F/UHN/kWh61cYtKjXv3J25fdYkfNapJ2o0/V++t9RnZWH12IGILF8J3wwYRVsdh9cspstLtxs2lgaX/Br5OwEWM21pWN+AA0UhLVWCXbOnoU6bDihTu34OI0SWmIBTm9agRIUKaNWzf563IFZRWmoKYu7chqfAF03adHxPw5f3ZdUKGXbOnwaelxea/dCHfrZrh/Yi9vYN1Gj5Fc5uXW9USsRjkm2kQ5vZ9hG3jxZUSOJhWLDoRzaD2VqhSW+bWTxlJv61S8EL8PMShkz19vP/oeOYKd5VPm3GIFue7bMmg83loNvEX/L12EgT47FwUBf0mDyXDjsTy+XPTauQqVbh+zHT6K1OQc1qJcl9xGpJz7GDuXxoL55cv4bvxk15qyoAuc/NY4eQ8vwJuk+Z/dbHnoTW71+5gJg7d9Cqa2+IIqLoKFZeLaffKDcxznZGYVMp0uVyrJ88HBwPPpr3HABPb1tO06OLZ3Ht4B50njILGTIpdXDxHFWaJHlyUmoqsZw/6vYxgwpEAkEAx9NzlZWiNJrU1FHpQPpHPZt5PxzT39OzrJd/4IzoarW+ajdkDC+iXEVa55a8ZNeOHcTR9SswYetB2/Yij0aOu3niD5zduw0jlm2mi2kR6+DQmsU0B6XdsHEFWiqOy9LMV5MRWVlq2olLok4bJ49DuYaNUenTpm/dnYDKrWOHIIt7iS4Tp9PEO4dLRa8z4PyhvfANCMGnX34LN1pQ2xb2Jv+1UlYa/EhfyX9tES5bouHbjQEmqevDYtMC2OTnggBGKZVg39LZSE9PQ8t+Q+Hl/yb9IPVVLPYv/AUdJ8yg6fsx1y7ij5VLE1UpSfUVWVlEk+ajbR81qJBZCwwMLM3jcFbDgoPJ0hQinP1falyRUPgt31Mw4dPWHSs3/75njlAwGYgMlRJzerRFx9FTUeWTpnm+SCR/ZcfsyYgoXwnNO/WwZwBbsX/FXPD4AnzTbzj9shemkcREXZYGjy6fwYUDe/HFoJEg1f9yNweoyONfosuE6XQqAZvFAZNFCHsWKGUyBNE5N6Qukvk1iNCAQkDLagMYGiDsuT/O+kleBnI0HZ1y8wSP5+70kcSvXuDAygUAi4mm3XrD0ydn1rUuU0Nr1Db+vgdKVq6OhxdO4/ialU9SXok/00IrLcxY/duO/ehBhUwISTx053JXa3W6Xgq1+va/bZKK2F+38KCgMYKAoNEdRk4W1Gv5NanU+RZoKKWpmNPrO5SuVgs/TJoDnvvbLxLxV6ybMBQ9psxHcIkoujvk679r7hQIS0Sj+fe9nBLmnPWdWBPqNBlmd2+Nml99h9pftM5TZsABKtLY5+g+fR7NMCaAYbWQ7GNitbyJsmfnxeS+b0FWR3ZLivzMZLIh8ArIs08KcTLWTRoGd19ftOw7FG4eHm+NK+nXX+tWQBhREiWq1aB2TZ+QniZO7C+Wy/cUcT7/Naf9J0AFADdMFDaSxaA6aA2G7xUKRcy/ZoYK31GmUCis7eHu8VN0papffd1/JLtU1Zp5vhxZmgz8tmC69fLR/VdCS5auNGzpRp8A0duZtrfPHMf1Y/vRa/pCWhKANPLSbJg8CiTUW7dV60L3klgc147ux77lc/DDrCV0ikBejYDXjSP7oUpOQOfx015vfxzHugoWhekgeTaS8SzwCnpr3Ijls33OZGgyVGjWsx/c+B55X5rBwK2/jiDh3h1KKZPqZbGx8xNlKXP+CxSH/wqowNfX19uTx1vEZDJ56VrtULVarSrMQvuXHOsRGRTany1w6/f5971Lfdq2E8s7QOhUaOjc/p3Wg78uvJmWktzVNyh4yrfDx3Vp0rYL4dS/flzygm3+eRxEUaXR4vtecAhHE1BY+WM/NO/cE+VrNyj08Chlqdg8fQzKfdoY5es3ctpHotVycc8OUCYj2gwaUazK+/lZUWw2D+7u3rTkQ3YOj0Gvx5Ih3dG4aw+ERJd2/twMBu6d/BMnNq7SmQz66RlZWWvS09P/Ez69/wyo2GffL1IUtsdstvwulklIeK9wjoBCvzof7ARWcHBwOQ6HMyFYFNG5zeDRjOpN/uf8RbVa8OjqeWyY/GNyplrVXSyVngkPCvo8ILzEzrHrdvtlJ7YpU1OwaHA39Jw6H9FVarx+IMIJWT6yNzqOmoTQQtY/JpB1fMta3L9yho6OkC2Os0ZIZcfXrURY6TL4tE279zigjmRNsvVhge/hg5ePH9KK+HWatXw9lgRUFg/uhmY9+yMosoTT/hAL69iqJYa7p47PTk6lRcT+M+2/BioIDQhuynZjLzGbzRPEqW+0Rf6lM84IDg6O5FjxnXdwaP9an30e1aJbHxaRQXS2LSCL/dGV89ixYLpCIU6cKJZINpN8FFLz2pfP3/PNoNGNvug5ECwWm3ZyXv5jL07t2IBRq3bAy+9NMp5MnET7VHpMnZcv+S33uJL7xz++T28hGrb/HqVq1sl36Emi4qFFs9Cs8w+IqlzdHt3JDkLZrao3l7InSzu9ds6cSZIgSfxNLDryw3PzoJ21SpkUl/7Yh1Zd+7wWtiaW29rxwxAQVRK1Wjmv/Zz87Al2z56coFEq232sYkzOBvc/ByoA2OHBwf3ZLNZgk9ncMVkqffgvBRSWSCjsyGIyfypbo07pNoPHukWUrZivqjuhxr+4dwsbpo3OkiYlDJdIaUB5TTCJEIlaBIZGHho4/1f3sFLlaL3W7bMngsXhoMu4GWCxiSiDTd/g+l+H8ejKOXSbMKuAe+Yc3TSJGCtG9EFkjZpo1KEbWGxWvsNPyG/nt21A75mL6QxjAgYkNEz+EYAiRDqyFSPRJ1uomPzeEVa2hZDfbmTZEyBh0uBJAITF4tJbO+JLIf9II9bYmf078elX7cC31/Mhv79+/AiOb1uD9j9NB9/b+63LE+7O/vkzkfDo4bJkqWTcx56VnHsA/ougQsaAFRkavsxKWXySUlL6AdD+S4CFFeLjE8bkcJryPbzai0qXa16v1TfcOq3a0CU886ttQ8LC986dxN7l8xRySdIMiVS6Oq+M2aiw8A2N23fr0X7UJGa6PBXrxg9Dq16DUaVhk9dDRNixxB8SFB6Jr3oPzVfHNfu4khyfg6sWITnuBVr1GwqPXGHYvKyaC79tBQcstB85ERwiy5BPs1kfBHBs0pGkOYMUBzg6ACSvyxLQunr8D1T7pAk8BF6vD8lUp2PTtDFw9/VBky49c/QrU6XCiS1rLTGXzu9Ti5P6qQD1h1pbxG/IBTecyTRbmEajTKzRkITaYk1CdeVZ/qugglB3vzCOr9syykLdSZBK5v2TU9LJYuFz+BXApFrx+fwvIypVKVu32Zf8Sp9+xiA5O/m9GGQREJX483u2Uyd3bkpQSMWTJTLZXmdfzxDvgJr+4RG7Bi38tZRJp2Mc3bgCgxasyRHlIGU6Znb9mn7RazZr5co6o8lxJ3dswO2zf+KLgSPhF/JGotLZBYgmyY7JY/Dd0HGo2fyLAsloLnWkMAdRFG6cOY6KdRrkABWyBXp+7ya2z5qIJl17Irp6LdrqSRMn4fjG1daEJw9Op6en901PTyf1kD5EY0aIRPUZLNboQG//ykwGRSnV/8feVYA3dbXh98bTNm3SJE3qQnF3dx/uzrAxbMgYOmy4bTjDBwy34e4MGO5QtKUWa9OmadN4/ufcUmihCmX/NnKeh4cHcux+59zvnvPJ++rCU02mow6LaW+sVhv1d0wifYwvVqkQAXhLvetw2Iw9Zof9W4VCsf//odXfW2yyHuTszfTx8WHFx8f7eEtknayUvbcrz6VwkUrVGM16f0sVKlshT98fsvmT9TrH9jlTHH+dPvzEbLD0idPF3cxlg1EBUulYeeHis8rUakDjrHQeNSlTcFv4o/tY+E1nTN5+lKbtyK2QLz6h8dizeDY6jp+GwJJlcmtCf14J+dado4cwZt1OGuX+c7iPc5oIUYR/Ht6HSg2awfX9aGOKgTM7fsPN00fQfuxkJGnjcXjZQiRpNPbkhIRVr2OjRv1dHyovL69CHDZ7d4+vOpcf2LEvLadrD25g44GtjsfPw3SUw/ZtpFJ5gHxfchV8AVT4opUKsa/4yuU9GExmX8pkHx0Zp/i7AuOI4uDK3NwEbD7f3UFRUorJlDss9iAGEwFsnou/wNMzVOwbEBAQWtQ9sHhpZkDRUpD6B9DZwXmh8LRaLHj81yXHyd/Xpb64c3OPwWb6Wa1WE4S17F0tbzaUWCz2deHz93iKvap2/n4yVbFhs7dbjSiqk1vW4e7FUxi1bFPafHIpt8+dwOH1y1GldXsUrVoz15MV6S5BqcChZQtQu20nVPuqA036lduJLLd55Pd3rUaFiwd20zlF3CyeMzFOjU3Tx6FozVp4cPEshF5yFK1Sw7F34ewD2qeaXhpockTey+98sqrvS7imBB6Lm9Ru2HJsn1FcLucdU2JCUiL+unsN+04d1D1+8eRQqsmwWBEXR8j3PuuV6EtXKmSdGP4+fvOYFBUQERPVswBwLzgeHh6uHA5HQlGUF5diiR2A1GG3yOwUQ8KgKKHDbhMyGEx3BovtzmFzha4eAoFQ5uciDwjgyQJD2PLAEErqGwh3iRQu7u5gs3O2JWTcbGS3EOqI01vW4cqhPerkpMSZyUbjJq1WS3Bg81xkYnHDkCIlDgxc8KurdwZAJkOyHpt+Govi1WqjXofuufZHIBZ3/jwDFZq3Qum6DfNof6Fw7eBeRD26h95TZ4PF5oDHcwWP55bH9rlOK9cKhCxsz6+/oHS1OihRqWqWpyTCCvDHsvm4duIA/EuUQeP+xGvGxG/jv7v38unTxsnJyZpcB/q0CgJfuXxNg8r1Oo3uN5wpE2cNXxGtjMXOY7vt+88efJFiNK5UqFRrPmcQnlOppOGv+LhwOBscFHUrKiZmZk4CD/DwEJmZTB+Gw6GPTUggiWHp3hNWoK/vNLbAvSmfzQtkcdluHA6Py+HxGORrzhe4g+/qDoGHEAKxGB5SL4ikcohkcriLvcB3caW9LGlo9bkeJj7YiqRdakoyosIeO/at/Fn/8v6NG3Y7Y0qsOvbKR+xbyk8un1y9RfupPSfMZGT8Skc+e4ytcyZh8PxVEEqzx2AhV4dnt69jy+yJKF67Pqq36ZiGf5tLIc+hjY3G4RW/oNnXA1DkrcuZsArywSOIcUzWZ7sKkWC7OJUCV48dgMBTggbtumb7YSfyJrw/xAvW/ad58CtSHIQ4bMvEH3TPwx5Uj4+Pf5Lb837C70x/b98RhfyDZs//YTZXJpaCzWJnKxeS3nDm2gVs+mOrNSI24mqyQf8LLJbb7+3hT5jOu6ZOpfJGFr4yWTUmm73RZnPMilHEbM3qmiCRSATufJf5UpGweZIhRZOSYlwXqYjZ5OrqKhS6uZUQuHosazloWImilWqCw3ehqTPJi0RiH4g7lmTAMglOKvXObVkQq0jyYMIfP8DZHRusj65diTToEuYbk5L2q1M+LnHNxcXFx1PoeWXQ7CWBlRp9lWGKFC4f3I0Hl8/j2znL6GjTrAoxDF8/dgAX9m1DsVr1ULZBE3B4eeMs1idosX/RXPiHFkGzfgMzXDuImxi0DPkE55bD+wCA+1NkSZSgOiYS9y5fgCE5CWVr1EVQ0ZLv3OhZdP7ywW2sGjMEnn4B6DJpBn1KIdfOXXOm2p7dutlCoVac+JQ55dTWzc1NKvEQHSlfomwldzcPis/lolKpCqhepgqEHqIsKV9oLqiEONx6fAeHzx1PCosIe5GsS7pohf0Po9V6LyEhgVzXPjkg1KlUMqycv7d3UwrUzMSU5O5JSUnP319UT0/PkjXKlLywfOI34rAXUY5pq3eaYpWqs3aKWVzq4eZrY3PZfab/QpWoUutz7aUP+iUJgUc3LMfNEwf1+mT9mqSUlLlvqEY/eg4yT88uXn4BmydtOcTxyMAmSLh8SL5PSOlyqNeR3BQ/LJroSOxeMhvhD++iyYChCK1UNc+2EEIGdnHbJkSHPcLXP82FQCj6gHOIjEgC1Qg6PmEa/FQ7CzkZvXp8H+f+2AmBpxhVGjRFQOHidL85GYZNBLRqwjA8v3Mdpeo1wleDRtBZ0+QZDiya53h4+VKPWFXs9o9ehFwa+slkwykmc2Hp0AB2l6a1kZiUjH3nCJceD0O6fIM6lbPfgzQ/lNmEJ6+e4vD5o/bLN6+kanTxr63AeQAH1Wo1Od3qP3buTqWSWXKcAB+fn8BkFjLEp46IM8Qp3vxMyQAXnq/voF4t6s//cWBnBpOicOqvexi3aBP6tmuIlvWqYsTCTfhq5DQUqfh5gX93Qw8AACAASURBVJYJHkn082d4eP2S/ebRQzHRr8LO2x32zbEqFdkUuaMl5bxbXIL8/Ze1+GZUnxZ9BzEykpwRzp7NMyeg54SZ8C/yjn+ZbFLC1EeAiW6dOwE3sScqt2oPWWBwnvclCcd/cOEMHl84gzZDR8EnNDQHc2KanZEErXG4rjT1B3Hp5oOxlG6fGB+H62eOgcAUkDicoCLF6H5yK4S/6NjGldDERkESGARV+Ct0pU8qLJDnOLLiFzy8cPqb1wo6FaSgC8NXIvuKw+durFuhpHjmsO7wlnrSlldtYhJ2nbyMY5fvomhIebSp/xWKBhXO1iqbTl0bpYzB7cd38CT8KaKV0VZNgiYyPj7xbqJed99qs0Q4WIxoiqJeKpXK6LzsL6dSeW/JxXy+r4tQspFB2Z6k6qyz2FwqGGxGCxaDqgQWs5S/VOzXrXlt9G3TkF6s7xdsQIBcigGdm6HvtF/RbORUFCmfc+j5x+4ysmHjYqNxbtdmx4PLZ5O0KvVxU7JpqUVruV9Qnga5WFzFt0ixfePX7PYRiERv9wdtuFw0C4nxGvSZMh88FwKIRNj5UnD73Cnavcrm8VC1bSf4hhYFm8/PkYwsowyIHePhn+dwdfcOdBk9CUUqVcmaCzmT4NKD2yiwWVzw+O5vbC15ky657mxdPBsVajdE0fKV8mQMJzJ4ef8W/lixAK6enqjXvS90GhX2zJ+BblNmQR4cSiuVY6uX4v7pE0NfK2l85AItUqGwHI/vtlEocCmzatIgqkrJwpmoUKw2G2LU8Vj3x2ncfBKDDo3bo2G1ehDkwsZIrkYWq5Wmo9UlJzlilLF4HvnCev/ZQ8uL1+EpqgS1ym6xnki1mtfExcU9y+mhnErlQ+kw5BJ5XT6LsYXic0wygUBevkQhXpVSoRQhWI9Va7Hw9/1Y9EM/1CxTDFcfPMWafScxY0RvDJ61nlYqRQuQEoJebJMJivCXjksHdlrvnD2u0yXEnbbY7UvVavWNvHw58rOr/X39Fzbs0vP7zqMmUxlPKQRTZdGQHnaSCtB9/EyKw+NRxBB7YvMaaFWxqNqmI0rUqpdr1Ov7cyHP9+TKRVzetRXN+g5EjRadaduE2WyEMTUpjVaVLllv1XQ8FXLCcHH1eHNqyX1bEyPr7wuno9+Ps8FKTz/IRlBkDOI+PrPtN1w9ug+VW7RFxWatwOHzYTYasWfuVMiCQulAOKLqDi2Z53j85/m+kUrlpvzIPg91GcF+Qb9KRKJ+AlcWa/vc0RC7p0FRvF9MZjNOXr2LJduPwNXFE42rN0S1MlUg8RSDy+LSHEjvk8Jl1Y/NbkeKIQWPXz7BH6cP2a8/uaVJSUmZZzSb12o0WbvMc5d+Hp70P1SF4SMWt/IQuY9rULFMpXpVyrArFAuBt0QEDptFB3icu/EAYxdtxNet6qNWueLw95Zi3OLNGN69Jaat24cGQyaiRJWanywSspHJi/zk+mU8uHLBFvng9iOtRnXEAhxXKBQkgK3AAZQlEklRP9/A032n/+xXpEKVt19AGtPk2H7HlnlT7zDZnJQaX7WtkZyoZWqUMQguUx7FqteGh5cs3x4ZszEV98+dwpPLF1CzdQdUbtISrm7pdhRCuJ5GGma1kJitNFqP7EoacyKDdjsTD1FuheT1rJ05AZ0Hj4Ykh+hecvJ49NclnN62ARxXPso3bQnvQkUyGXAVL57h1KY1aDl0NPgCAbZPHaeLfPq4UUEnEorF4ioVipY62qp+S/HmAxuxa94PCPDOgcnA4YAiLhGX7z7BzccvEKnUgc12g0zsjWC/QBTyD0awbxCE7h65rh2RfArhjH58F1sP7Uy5+fTu6piYmElZeUqdSiXD7iOGWD+p9OC4vu2D29arQhFFkm6sszrsuHznCaas3A6tTg+ZWIgUgxFdm9WmCdHrVCiJXeduoEyXQahQL2dk+pw2POEmjn7xFDdPHsGts8et+oS4O1aDYX18Ssr+lJSU+II+mWSYC8/by2t1rRYdevWaPJfiZHD/Gg0pWD1hROrtCycGsNlsFw6Lt6xi85a8yi3b0e7xjzGWmlJTcWXPNtw9fRxdxpIrT1VwuS4ZlEoaEBT5YzSmwGzUE+bUNG7pHE4U5CdXVxHYHH6ONhbS762LZ6BVxKJRpx5vcWIydk3qhN24ivVTvkfFlm1QsWnLLIPgiLrbNWcKytZvgpd3btrvnT21zRId+W1swSl+ho+XV3UWRS3v0rJr2TYNWlDfzRqJtZMHo1zR3O1WJOGSnDiIMTcsIhbXHz7FzcevEKnUgsN2QZXSldC0ZkOUKFTsA+Dx90VNZBKljHZMXDYt4f7Tx+00Gs3F9+s4lco7iVCBfn67vm3XuP3wnq0YvDcBZyaLFS+ilPjjzFWcvHYXNcsUR69WdRHo7UWfWuZs2IfShfxRsWQoXsaogeJ10Khbn9w+lPTvJB6FuC9JiLc68rXj+YOb1hc3riVGvgyLsaam3rcyqH2xsbHnCJRsnjr8hEreEkkFgUC0f8iiNf7FKlXL1BMhEft17MBH8S9imhv5cLjz3VaUqtewZaOvv2GQL3N+CrGfaBUxuLJ3Jww6LVoPGg7vkFD6JMJkceFGn1TeGUvT8gIdMJtTYTQm54qFSzY9oVV1E5Cw/pyNrqTu0S3rUaVRM0i9P0S8IyepjTPGw8PHG5VbtgfzTfby+89LeI1+n/SDw2hITk5QKu6kWiwjNRrNnfzIJZu6PLlcXojPZHf1kogGxOuSvEb1/o7RqFoD9J88CBMHtELjqmVzVLTZzYHsa41WhzvPXuHirUd49CoGgd6F0aNlVxQNLpLj1Akkxm8Hfnes3bN5bkRUxESnUsleXJxQ/8BHM4b1CO3YuDrsNjuehEdj/YEzePQqEnXKl0Tr+tUQ7C2BwIVPn8Qv3HyEH1dsRdnCgShVJAjeYhF23ldhwKylb5Dbsx6MpOYrXj3DrTPH8PTWVUeCWqM36nX3DMn6P0xm400HkxmlVCrVn+OKk83jU8H+/gvqde07vMPQMeyMNgaCB/v7jAnWP4/8MTcqJoqADVklAkkRNyF/T/V2XUrX7NgtT0ZOMi75Yj65egmXdvyOYhUro3anbiDYL+mFwA8Q3p6slAGNwm+1wGRMhtVqzPEqRDGYcHeX5KhU0uPUCefx45t/onXf4bTbLONXVhMTiXVTvkebkWPhKvTMUnSkn1vHD+H0+l/vWS3muak224W4uDjlp4bC83i8YKnQczSPx2nStl7loFYNa7C/n78OI3qNRL3KtTFm4UR8VTMU3ZrWzvXqkpOGIPM3Gs1QJuhw5MINnLj6BJOG/IgQ3+wBqKw2K5Zt+dW2++S+8eFRUQudSiUHCft6+w7yk4pmFg8J8NQbDJQqXofiQb7o26YBKpQIBSvDlypep8cPizbCRyKCOjEJTauVR7VyxTBs3jrUHzQRJarV+eD4TYLCnt+5gfN7t9te3Lqu0uvibwLUcaPNci4+Pj6sAL5sH9WFj1Ba3qdwyNlhizcK5RnQzMiL/PzeTSwe0itGn6RrqUlMvJs+gIeHR4iX2OtQg34Di5Vv2CybMLi02sQmo9fG4frBfQi/ewt1O3ZDxSbNPwgsI4Ftbm6eNPJadoUkOBoJn7IxBXCkxWllpFMlJxviYn5nm/mwJxoxH4A7C+Ax7diydjUKV6+HwMLv3OSkVZJWg5VjhqD+1wMgCw754ERA5KN4+Qy7Zk9FUqJ2cozio7PdyXRYEomEw2Uyq7gJBF0rFS/f7rUiXDyhXzs0qVYWBpMZbUfMQreWX6N1vRZYtmUl5J5GfNuRoNIVzIXDYDRj5rpdiI1zYPaIaWBnw5/0173rjp9Wzn4VExPZTJOU9MKpVHJ+7ViEgMxLIpo2qH0TXs1yxVAk2Bc0DH2GkpJqxNo/TmHToXOoVa4Yrj98gcqlCmP6sB6YtHiz40ZknLXzyIms0LKVKOJ6TdEl0HEl108dNt4+d+xhqk5/ArDvidFo7uclwe+jNEUeG4kAD4Hcd3Ojnn1bth08msHhvot8JXaP7Qum4tL+nZti1GpCD5gxy5UZ5Of/u8BT3KVR/8GMwhUqg8nKTOJFQtYTFApEPrqHZ9evwtXDA7XadkRwyTJZ5vCQ4DqBgCDY5wzclJGn2WYzZ+LxIbErxL1MopjfD15LX0YuBXhwAA4DMDso3A97jisnDqPtgO8y2RSI2/n09g24dvwwWg0f/QFcA0HVv7R1HeR2AyJilVHhserNdrv9pDEp6ZkmJYVgmViyOLHQyaRerq7ubFdhiB2WQmwWpzCXw/K32e2hFqutcpuGLbhDOg+kpv86CT+P6knb70xWK3pM+Bm1KzVH9xadcfj8MWji72B0r7Zvr2UpRhMUGi3Ix1BvSKXtUUTdCNxcIPEQQOrpAaGbS442sAu3H2Hsou3YNGc1xMJ3SH9kOyWnJOPq/etYtX2tOlIROStapSIu8w/iogpGxeVxA/8LqjECfXymDWjTeMK4AR1ZGV2q6XO32GyYsXonrj58io4Na9Dh0CmpJlx/9Bwje7V2jJi3XqHQJMx3c3WdJPH18+R7CKlEtdKuUyktJlPqlFSdbrP68xpc8yNmZoDc5wdpQODMset2stxF5MrwbktEPH6A1eOGaF+8eFpDr9dnYiDwk8mq+hYpcaxC/SbC83u3Up3HT4Nv0RJ0VClxgUc/fYzbJ44g8uF9+IUWpalSvYIC4IA1+2sJRZSKmI43ya2ku5IJ2htNEvYGlIlQaxDllJ1C4TMAMTcNPpK0URuBZIJw9/NMtBvwHUQZ8ploI3FKMlZP+A5cdzc0Gzj87QuZpNVi34LpkFJmrJ48GPoUg2PL4fPWbccv6VONRjVFMV/YKMdzBoMRxwC0FEVxYbd7mu12P5adEcRkU34cDkdcqnBJl4aV67GDA4IZcdo4as3uDVTjGg3QsGp9bNq/HPNH9Ya7Cw9Wux3fzVsNP3k5fNOxD67du46bD49j0sBONFYG8e4s237E/iQ82p6aakwBg/GKwWQYYAUPTISyWUwXb4mIWbtiSapD/WpUsJ8MbNY7wjSicOMSdZiyYjvidQz8PHY2MmY8v4qKwMrtqx23n9zVJukS+sTExZ3MDtrBqVQy715WoI/vkhlDug7q3rIBg7DvpRdiPX8Vq8bKHUcQpY7HxH4dUa5oCKx2G6av2oGLdx7Dg89PefgyYlqUUrnQ09OzBJ/Fqu1gMDyYDkek2Wi8ptLpCGhP/rMFc3vDPvJ3mUhUyt1Tsr3PtAWlKtZvmqkX8kLtXjrHcmbbhmWvY2JGZ/xRIBBIRG7uRzuMGFu5QeevaXcrgTcQevsiJVELU0oKDerkX6QEStWoi0KlK4Dv5obUVD2MqfocbAAU3ARi+pRRkCV9FYlCEXEAFjONnVFvdiDRmgYb+fuCn9B2wDCIZd4fDE0iiddOGoXWI8ZA7OOHmOdPcG7rRjp50I8HrJs8GG58HkjgWZRCg/svIhERq4Y2SY9UoxmpJjN9muBzORC48eHpLsCrGCVuPIpAmwZt0bp+C7i7CcBkMDH25x9RuVRFSD0lOHR2G2YO60GHNJD5zlizE6kWMUb1HorzNy7h2asLaN+wOjYdOGM5duXOi6Rkwz6bzXLKnpoapk5JIcZ9stcoLy8vD6ad6cdgoBKD4aji4uJSIVAu8Q2USwVSsYgFh4NSaxOpJ69jKIeDg35te0EsEiNel+CIiHntePwqzPj4edjrJGPyMbvRuEGp1T7OaX2cSiWzdBj+cvn3TWpWmjljcDeul6cHbQ+IUsXh9LX7OHzpJkqG+GNgx6YIkKVRXF668xhLtx9B+WIh2Hbk/KvklJR20Wo1udb8w4vIo1Cw55r6nfu0bzd0FIts6IxFFRmOxd/1CldERHRVxseTpJL0wvD38hooCwpdNmrFZpZALIFOq8TNU0dhTjVC6OUFn5Ci8A4oBBeBO50AmB5vTzw4KckJ2WfSUhRcXT1pqIOCLESpcChyQgHYJKGT3EtsdqiMaW/dk1vXEHb7Glr3GZwlDzNROgsGdkG19l1g1Otx68QhBJQsQ+c1PdixAWsn9IXILQP/D30KSsfSBaw2O32iJbYPOuCMwYDJZMbp6/ex4/hlgCFAh0ZtUbVsZYycPQbdWnRGeEwEdhzdiVKF/NCqbmXUr1wKO47/iUcRJowfMApLtqzEi9d3kZRiSHoaEbPJZjKtVSUk5AVvme3p6Slns9mFGTaEUCxK5LBRIhaTEcxkUF48jguPy+PAYrOkGowGlcVsjbA7bI+tDsd1jUbzKi8Jh06l8t7u9fLwKMTju2wrEuRboWrpoowEfTJ1/eELSuDKxfi+HVGvYkn63k2+HGqtDt0m/IIuTWrSNpWeE395pE5MbJmYmBhRkC/FZ+iL6evtPS2oaKkJg+avZErfIxAjQWcbpox2XDu+f1WMWj0y4zFXLpcH8bi8PUPmrahYsno96PVxbw2mZJ4EkZ64c7O6wtis5jf132QFvvdg5Abj6iYEh5M78FNeZUL6ZFGAjE8YStMUClm7JLMdOouDVigXD+3F12Omgu+WtXucYOvO6dcBHBdXRD9+hK+GjECpOg1AMqpPL5uP1aO6ws8rs/0hr/Mjka+r957E74cvom7lunj8MgxTBk/Aur0bUSQoFHyeCzbu34IyhX1QIiQAL2Os6NO6O4bMHGlP1CUqzTbLCKVGQ+BB/zHFqVSyWApPT09/Vza7MRiMQnYHurauUyVk4sBO8PZM48slX77wGBVmr99DG76+790GK3Ycc2w/cXF1ZEwMeQn/Fti+j9xFBIW/j09g8IKvpywQES6fjMFr5IV7cuMylg7/JsFkTG7yflSon8x7RMWGTWZ/M3u5i4WOHcl4nXGAyeTSnpesAuJsNiuSkzS0azmrDGAyNuHbIUqloKAjiZGdXHlc2TQHB21/0SXqcPveI4Q9vE8Dhleo1whCcfaRqfcvn8e6SSMRUKIUanToSpOIEWMysbccXb4Qs7rUy1MQWnbrRex0tx+/xNyN+8DjijFl0ER8O30Yvu00AMS+EqmIwpELx3Dm2jmajpXP4xsev3hyGmbHnBit6tqnuq8/ch9l28ypVHKWKMla3tCwarkeP3zdFiHeXjBZLPjr4XOs2n0chfzkGNe3A+6EvcTohevjo+PiGyVmcLsW9GIVRH8+Xj6NRV6StX2mzvMvVbUOgxzFMxaS0r91/hTbn4f2LYhVKUgY9lt8DR9PT39Pn8AzfabMCS1ZvQ6l18XBZrdkSmgjIfI8niBLpUCMqvqkONpbk51Syan9xzw/741hlsViIDY6CheOH0FUdAwKVahO23zEXvIsrzzpYyUlxNOUIl6FCqFG+65w9XhHxE44iU6uW4G+Ff3Rul6VTwJpNFutGDF/PbzERdGuYWt0/qEXpn83GQ2rprEYEJS57Uf2YPXeDQlmi3meTq9fp9frSYT1P644lUouS0JItjxcXX/2cHGrERIk90wxmKzPIxWCHi1qc8d93R66ZINj/LLNhiu3ns6OUsUQrtx/jCH2vUdjyiWS2kJP8ZZ2Q8b41m7fNUvX7f3L5x2/Tfv+wZMnT+oQZMoMffD95PLlNVq079d93HQwWCykJKcxQBAFke6NIYZWNvsdTqoxNRUWsxECjzRjI2ljtZKDXNZbj8SYkNNKQZxUyImSb06GOvIFwu7fg1qpQOkKFVG4WgOYKVauWL8Wiwlntm/ClaP70GncVBreM2MhtpaT61eiR2k5OjSqkWt/OW21BH0KWg2fiUFdh0AoEGLk3B8Q4heARtUaI8Q/BHef3rftO7lfaUhNXRCtUhB6lX/sadipVPKm5138RbIQB4vh52DYzQ6KOWlwxyb1q5Yuio0Hz1qu3A4LMxhM7dQ69cu8dff31/Lx8mrsJpQuatn32xL1OvWksgKsJt6M1WOHGG9fPD01Vq1ekPFY7eft3Uwolm0avGClV0ipckjUqmF3WN7GdaQn9HkIMycWxkS8xOMbV9CwQw9aUaQadDCZDFkrDQcJ1efAlQ6Ayx3XJCcpEjvI8/u3oX31BAKBG8pXqQ6Zjw/sTA40ptzSEwFCXn/xj+24cfoITXFK4BzeL6TOsWULMKtrfZQvXuiTFvVZZCw6jVmApRN/wf1nj3HwzC70b9cYK3cdg1KbGGez2P6wWs2/xajVJJmUxL/8Y4tTqXzE0sglknouXO4+MJhss8X6M8VgFnZQ9uTomJihnzHh7yNmmtZE5iFr4CH12Np++Div2m27MrLKYSFK4fzuLdj580+39EZjm/j4+JgMA3oWCgra3fH7yfXqd+jBIPCVa2eNR8OOXSGRp/H30Dk3bD4EAlGmeSYn6XBky1q07TeMZjIkkbAE0iC76w8JXiOnnU9RKuRasn/dMoQE+qLxV63g4upG90fmGGd0INWefb4zYSmMehaGvUvnIOpFGNqMHAffImlIcO+X8Ht3cH/3BmyaMhgiQQbvz0es1LnbjzBl+U6smrYCWw7tRHLyK6SaLfjzxoPXBoPhm1it9sLfRfnxEdPP1MSpVD5Sgj4iUYDd4WAoExNfk2Q8Doe/xmq1rolRKzb8g74kHF+xvJtA6jWzzcChfjVbd84WK1YdHYllowZYla+efRulUpFnSC+Uv5fXqFK1Gs3sP2Mhn8nm4Mrxg9AnxqFWq7ZvsUjIC8t3EYLHSwNvSi8EOmD/+uVo1LEH3D2ldGJgqiExS6mTPogB1E0gyTVbNrtlS1CrcOaP7ShWsgwaNaoH9ptAOvrqZXYgIVP8Z5rhliR0xr58hognD/D68T3EqxSIj41Gidr1UL9Hvw9sLqRN5JNHuLR5Lfo2rIAezeumYQ9/ZCFz2378Eo7/9QpTBk3A3PW/4PK9qwmpBuPvdrPp19j/YwrHxzySU6l8jNQ+bEP5yGQtOQzWVJPV/L0ii3TwghkmX724+fn4DJb6Bo3uNHycV9k6DaicIlVPbVln27/qlyPJqYbuKpXqLQ2sr1jcUCj32TlgxiLPYlVqUI9uXEVsxAtUrN8gw4ufBkotcJd+ELhG7Bpn9mxBiUo14BMUQhscU5KzsS8SrxCD8Uap5B5V+740SFrBoU2rUapKNVSrWhWuLAIwThQHYLbZEW96E1NOAt8S4/E67DGeXLtE4+majEYI5XIElS4H/xKloY54RSc+hlQgiY89aEAmUlKTk2lQqQcnD6F1lRL4tkNjuLnkHeUuqxUkRtqZa3dDlUCBx+Hbzv914UFCcvI4qGP/LED4hHxtnk+p7FQqnyK999r6+fhMpYByNqBHbGxsgYMo5XWqXq6uMhehcK7EP6h336kLGIVKl8+xqSYmGvP6d46JCX/2VUJKytvAPYLYLnIRbGrSs3/zdt+NBYvLwfFtv6Fk1epw83jn4Uk7YbAgcCd5Ox9+sW9dOAOhVIpCJcqAdivr495kcX+4/ci1KO2kkr1SyZiKxciA3fTi4V3ERYejVbsO4FDvDMipVgfizGlQE8QNfPv8CZzZvhEJagWCy1ZE6XqN4FesBLh8l0zGVpLbc2jpPJSs0wjFa9ZxPL95zXHj4F5wTCmMCf07oHmtilmi1ud1nUhgpZFAVEYqHGMWb7Y8fx2ts1ocu5OTtAt1RmN4Xvv5p9VzKpUCXBHiKRIKhCscDIcmJi20PbUAu89LV9wgH/9mFIc5smrjljUa9xrIIURgOZOQ27B55kT7pYO7NscolcMyktX7+/qOLlO1zrS+0392cxOKEPk8DDfOnUDDTt0AhzUN1v6NPYXLcwOfn7Ur+eWj+zSfc4mKVd94gBJhsaRmaVfJq1IhqsuNBfCZJFI1TTSHd+9AmfLlUahIMXocAjGRZAFSbAR2wY6XD+7g8JqlsMGOotVqwa9ocbhLvHKk4Xhw4Swubt/oYHH5mkRF7Fmr1WSVi0VNa1cqJalcIpQqHuwHuUQEDzcX+ipI05bQBPFviOLfWzWKyaB5pZWaBPx5N8xx6c4jkpD6QqPVbTEbrXuVWiXBf/1HG2Jz24hOpZKbhPL5u1QqLcfhcP5w2GzTY9MwSv8WF7NcLK7MZrFG8t2FrVsPHOFao2VHyiUXACXy4t09fwprJw5X6QzJ9TLCL3jwPIIDiwSd6zN1YWCJqrXodIV9a5YiuEQphJYt8wFYEqHLyC5oTREZDuXrCJSvXZ++ilgsRtq1nKaTMm/BvCgV0krMIbAFaaHvtGKzO7B13a9o0aEzhJ5iWGwOJJgy+F3tdiwd1R9CH19Ub0dsS7kH2BHdcO/McZxcu+KWKcnQz56gfhEL2H2EwuIsnksrDofXwk3ACRW6unpIhe5MmUQIqdADcvpvd7i7uYDvwgOHw4LFYkNCYhJeRCnw8HkkHr6MtMbrkh6kGE2bkxMSDuiMRkKi/qlMCPncrZ+nulOpfAa5+sh82nCZzO8NNvMwlUqVl3yMj50F00voVcrVld1b5O3Xr1jlGsJmX38LL7/APPVHwszXT/neeu/K+Z8UKhVhZqSLh4eHyMNVsKNR9z5N2gweDS6XB0NyMrb8MgNdh4+lXcmZI70oOoo2Y3xKxglo1Urcv3oRDdp1owPfiGJJSlKDeJEyeYFysamQl5wcSjy5gAsr8zWLxL7s2rgB7br3BsXmI8ECWBzvVJYm6jV+mzUOXw0ZDYEos4cqK2ERA7My/AWOr12uVYU97fVaozyaRT2GSCTyc+PxijsoqrDN7gimKEoOBzzsdjvfbrWzKAbFZLMYLJvDbnPY7WaHg5HIZDLCKBbjdExMzNW/EYgrT3uiICo5lUpBSPHDPtgBcp8fKQajrC42um8ikLW749PGZvhIZX2EEvHYas3bF6rZuiNL6veGwD2P/d46c9y+dfaky7GqmNaJiYnpc2TIveSD/EMKLR65dCObZOWSQuJNHhDF0KEbDMkJGQ4YxHZBPDbZQxYkJWhxdt82dBg0AjZLWoCuwZBEo7hlVCrptpm0vrLGVBGyATd2WmJexkLQzvIluwAAIABJREFU4PZt2YKmnbojGby3YcBptSiEP7qHQxuWotnA78B1ydn9m6hR48G5k7hz+mRiUpxyQZRC8QsBSMuDWGmwJRnAMotELBerlWVzuDKsPCuLaTTajEymRafTkaA18ueTmQDzMJ//SxWnUvlMYqf5g0SiPZTDcS5SQYe7F+Q1iPKVy3sLJbJVPSfM4JWt3TDfcR3Ei7FoSO+kZw9ufqPUaHali0EikRQRiUR7hyxYXbJ4per0/iAv++1LZ+HhKYZ3cAjMpnfKgPyWG9JaSrIeRzavQech7xAUCDRkcrKWvkalK4i3fZGI2gwG33TDbFrI/bvEwIxLR65nanUcbG6esGeBTatP1OLX8UNoTBTCY51e0iOBiZ0jLvI17l84g+fXL5sTVIorVqt1ikKjuVzAa/eZdtw/p1unUvmMa+Hj5VWTw+YuMtmtcxUKxb4CHMojwNt7U4fvxrdp3HNAvhUKeQHP0YFu0/9MNqZ202q1hHmO/qQH+PgsqdGq09CvJ81mpGPFkkjbY9t+Q51W7UExCTxkxmsLiU8RgcvNPrOY8AsrXofT/MgZX2aTMQWpqe8wvQm2rKurB1gsbuYTDPn8A5BwKXBIynEWhRhl403ZB7YRzOGlI/ujRN0GKFq1+tsedHFqvLh1g0anS9XraVT9V/dv3zfp9W2U//xs8wLcUgXXlVOpFJwss+qJ8pf59KWY6BkZG9vmU/hpM3YulUrlnu7C3d+v3l4rsFipfCepKiPDsXx4H5PidXjvGI1md3oHQd7ezTy9/Xd9O3+FgJCGpZ8gyPXl9J7f0ax7X5jMybQ55d31gwF3D68ccVLTTwMfoLE57DCbjDQbIQl6I8mEJKI205XozYN7stMyjbOOxAX0ZjsNuJR22fmwEEV6cPUiRL56irYjx4Og+qtfh+PE2uU0yHnllm0RWKosElUKbJ087rbZoG8dnTmq+PPulP9Q706l8vkXUxDk67vQ7gA3NTZmmAZI/sghWVKpVMJiscpyWKyadru9V5/J84JqtOiQLw5hgoR+cNUS+7FNqw9ExUZ1S09Mk7i4+HAEwgMdh42u1OzrQZlOPyTa9tGNK6jSpBnMGfN2yNWHQ7h63mXufsyzZad0SF/k6kNw4KS8NMS29wtpa7I5oH6TXpfdhib1nt25jq3zJqPzxBmIj4nCkRWLUKxGbVRv2xku7u5018kJWmwYMyQiQa1uH1swNBsfI5J/dRunUvkblo+4mfks7iE7bMOjFYo/8jsk8ca48Fy+Frm5tK1QIrh8iSB/t5fRKkakzRWD56+ASzbgQlmNE/74PtZNGBURHfGyqyqexuKgi49c3rdo2YpLBi9YJXD3TEO1Sy/hYY+QoFYitFxZ2G1m+iyQpggoOqM4p6tPfp81q/ouTEDEpbIMNLPZHUg0O+hYlNw2c0qSDktH9kPx2vXx/MZVOuCtUvM2mVIXiNdn55zJuqfX/+qhjIs7UhDz/9L6yG0dvjR5fLbn9fX1LedITY2P1WpJPEKei9TdvTCP77oyJMCn4Ziv26BhlTLgcNjUyygluv24BJ3Gz0bZ2g3yBBWQakjG8pHfWJ/cvj4rVhlLXMjpcRGCIkVKXh08d0mJYpVrfnDDeHw7DQfIt1Dwm/iUNKXCIMl/bgTlLWf0+zw/bBYVieoSsgABJ6urjwN0tGweso5J18QYu3zUN2BwWTRqW8cxU8ElHE4ZChnvwpYN5st7doyLVCkWf8rcv9S2TqXyD115EiIv4Lk0kUrFP7aqVaHooI5NGXKp59uvMdn8246cx47rL9F90jxIff1zfBJDsh6H1y6zn9qx4ZLNYOgdm5AQmd6AoLmVrllnYf8ZS1huHh6Z+iFemDsXz9D0Gl7+Pm9xU4hS4fEFNHdxQWCfZDt5ByDlUuARA+17u5XYQsi1x5whHiUnIRBS9mUj+4PJ48LVXYSmA4dmYeSmcOfkEdvJ9b8ufxUZQVD8nCWfEnAqlXwK7G+oLvCVyOo6GNSwwsG+1Sf27ehevUwRuPDeAR+lzyHZYMT0tbvx1MBCn6nzIciGRY/UP7VtAw6uXfEwXqHsok1+h4ZOsq1ZboI/B89Z5le2TiPq/ZB+8u+rJ49A6usLT28vOjcm/erj7kFydAoW+f79UwPJ7ZHzKbCYmbcqgaTUmRzQ5+HaQ/okcyaxKptmjEdgmXK0Mqnfo+/bVIN341K4emCP7eK2DT+/iowc9zes939uCKdS+T8vKSHz4krlNXhsVj0Oh1WGzWGF+Eo9g5pWr8Dp3LQWpCJ3MAkC+3vBXunTjlHHY9ySzdC7ytBm0Gj4Fin2FuCZeDx08Rqc27kRZ3ZsfJCUkjLsPUJtjo/M+6eSVaqPH77kN7AzkLKn909evisnDsHLzw8iuRcoolRAge/iThOqf85TCo3cRgESPuHxebdQREGQa088Me/koZATTUpSInYu/AlWAoIdHAKdRo363ftkUipEXiSK9sCi+fFxka96R2s0WUXR5mHEL7uKU6n8n9ffTyobL5F4TqxXqYRb2cLBCPSWwt/HiyKcMbcevYRen2xvWbcKVTTIN9u1UsYn4tfdx3AvWgffijXhExhMZ/nGK2Ic9y+dS3x5/8Yls9m8IFajuZIxkEvm4REsEEp2fTN3WaWytetnLQmKwoO/LkEklcJV6E5MtGBx+HAtIMjHnMRPlIqYdiUzMl19zNY3xlmLFQa9DiZDCoiB1Wp+p2VIOgCBMyA8REqCPnf9MhhcDn06ef3wPjSvw9Go77e0UiFt9XEavLx9A9cP7dNqVbHLDWbzwri4OP3/eXv8K4d3KpX/87L5evsO5LJZC8VCd7dAmRjuAhdEKeMRrYqzGy2W0xwWI/XHAZ1ad29WN0cUIIvViihlHFbtOY5DF29ZzFargqJwM9Vsnq9SqQgH8geYpr5e3gOrN2+9tP+MRVw6uzabQuAKzGYTjKk6OnqWJA/m1zj7Fq4gI24BGfINdMH7o5P/JgFvcj7e2j3ozGMHEGeh8OjGNRzZsALRz57AkJyUBlngIHXfJBjSdx6A48KDb+ESqN6xG+RBIWByOHh08Sxin4WhevuuiH3+BA8vnndEPrzrSDYkPzOnmAeoE9TEMv2fSO77f2xvp1L5f0g985hsmUxWjOVwEBwWOcVkcimHIxF2++1Ytfp28eDgVXNH9uzVonbVPEGLXbr9yDF4zqqTmsSk/vHx8YrsQsxdXFy8gwKCzvb96edipWumIbbnVGxWC42FQjBkyZUor9ceWoeQl5tBkgABwpTBZFA0TYfVDljsgNEGWIlOyLAbycOKyCmFNHxjEzHbgKfPnmPHykXQqmLgV7w0pP6BcBUJweLwaIAoxhv2QRINTPBfeK5udK5PRiX48MIZx8kNvyaBYjw16hJe2YBnNoq6b0uy/alOUatyk4Xz95wl4FQq/+AdIhOJSocGBZxcO3WovEhAGhZsTsVosWDIrFWOc9fuTopSqebkFGrr6+X1fcmqteYOmLWE/X5cSm7j5Od3olTcmICA/Y4dMGN7cvqw2h20cjHbAdubkwzJ8+Gz0mxJJAQ/xeaAKj4Ba6aOAZPLRo2O3SDyktPJjPnlxnh2/YrjjyXzDiQlJQ2Ni4tL+D/g3uRHhP+6uk6l8g9dMpFI5OHG5e3v2rxOvcnfdIELL3cq0Cfh0Wg5YpbNbDLWV2g0l7J7NG+hMJArEJzqN/XnwlWatcpULePtJP2Hj9kk6f14MIklOo3IKz+FgCqlwUACOkua2/j+xTM49vsqdBg3jQbR/tjy7MY1+75Fs7aEh4f3dSYLfqwUs2+Xv5Uu+PGdPWYhAVdXV5mnh3Beg8qle8wa2oMlk4hyjRYlBPJr/zjlmLt6z3WD3dREq9W+y9TLPAblJ5cPLVG5xoIhv6zj8d5gr6ZXIS8y8d7y38Sz0VeTNz/mdbOkKxQBE3DnZJ1V/P5j0wG6cNAnFXJiMVodMNnfXIvIm2+zYdPM8RAHBKBco+Y57htisCUxKVaTCSwOB2wuj74WEfyWRI2GuIzNjy+emxMZG/1Tvo85zh2bqwTyuk9y7chZoWAkIHV1lbuIRGubVyvfaAohiRe552mN4rRJGLVwfeqJ63faaLXaUznMxjUkOGRfv2kLG1Vs2DyTeTY9z0bEJTaQtGGtDgcSjGlW3jxN5M1bSlzBIh71xh2e/WxsRHEQrFYbaCVCrkEEIyJdMaWPmZKchF8G90TDPgNpt3lWhZB7vbh1DbeOH4I+nuDgpvXC5nBpRHyr1eowJGj1Kcn6I0a9+UeVTvWvxYEtmN32eXrJ6z75PKM7e80kAS8vrzICPv/nRlXLNBzfryMl4PPwNDIWUQoNgn1lKF80OIsI0DQk+8v3n+K7eetuPAgLq5bTkd7Ly6tpqco1dw1d8Ks74RFOOx+kFXJLEXE+hBegkehT04BTc7vFkL44JLaER4H1nkeJvORkrsQoa7alnUTI9YYgtNGobjnsRlV0BBYN/RqdJ0yD+L3oYQJonahS4erB3VC+fI5C5SsjoGRp8AUCKJ4/w/ktG2BMNZgtZvsEq8VwUpWQ8Mh5Qvl8L59TqXw+2earZ7lcXkXkzlvUtXH9qt90bMJ88jISmw6cxaPwKFQrXQQTB3SExWyDqwsXIoEb3Xe8Tg+jyQxfLzFW7z5mn79x35LXCsX3OQzMC/IN2Nl28MhWTXoNpAh2SLpScWEAHhyATd7s9zQHHWxmSQs2Ix6a7DYNfdKhAE8OwGG+C9gj7cmJhGQTG94oEfJvWpm96Sy3jfj09jVsmjUB3SbPhrv4XcIjUSgxz8Nw6rfVNIxmldYdIPbzf6t8lRGvcGzxbDBMqZZwlaa/QqH4PV8L46ycbwnktpb57tDZIP8SIF4eFy73+NCerX0Gd/4KZ67dc0xeud2UqE+2lS0a7PrrhG/BZrHI9QbNalRAt6a1kWo2YdSCDY5C/t4Y3bsNNWPNTsuGg+fGxyhiCPRhlkUqlZb3FHqeH7Vyi3tQcYLDkvZiu5IsYM67eJCsGtPI9GYHkt6AIGbcOBmNuzJydXqjUOjrhwMwkGA1yzv8xPxuOuIevnJ4L05sXYduU2bRbuL0khQfh30LZtJcPXW79QKLndmgrVXE4vyqn9GkTCHH4q3710QpFCSfJy/QkPlfSGcLWgL5XV+n2ApYAq6urnJvL6/VX39Vt3XvNg1x+MJ1rNhx9JUuxXDHz8uz+YoJg12CfL0wecU2x4krt+3zR/ZhtKhdkVq99wQWbPojoUmN8oIlYwawVu05YVu89QBB8J+ezRRZvt7eP1Wp/9WEPtMXUFxeWnYucfd6cAjpVu4PZrcTT4wdydZ3XMQZoR7dWQCPRL++iSshxla9Nc1W8ibGLfMg5ESUHsiS4/AUdi2aCUXUK7QYOvptOgEJqz++ehltxG06cFiWaQZx0VG4uPoXrBrdw9Fr4uKnT1/GttYkaZ7n/rTOGh8rAadS+VjJFVA7by+v9nXKl9gwd3R/j80HzmDL8XMPDTrTeAebMWz64C5Nujety1iy47Bj9c6jj134PNbvs0YVEXkIqMFzftXfCwv/qXzxQj/+9tNw0eHzNxwz1+5eEhETNSqrqYnFYl93F8Geb+csrVauXmPatkHiyiTcNPAjgktitJG8HoDLSLOHZGU/IfVI3g1RFqQuuUARTxFBZUu7OaUFthGKUZ31HTBv+kYjCiBFl4BEjQp6XSL9VfOU+8DT2w9sdtbJiclJiVgxagAKV6+F8k1avMVV0SoV2D17KloN/wHehQpnGZD38u5NhO37HTvnjsKouWsshy9eHxKtUq0roOVzdpOFBJxK5f+8LYL8/ObUKl9ydGJikvnBq8iryTrdcHC5jrKFg47tmDsmUJ2go/pNXa6PUqoGh/r5jN3z87jSV+8/c4xfsumAOjFxRLEg/7MbZ48Kvf/4JX5YtPm3iKjX/bJ6JG+ptE5AaJEdY9bv8XZzF9JKhY5YZRMlAGjNDhjfEJcTqAEufYXJWjjp7t93Hpp3dW2EUpRckzJAO5JrkDk1FcrICFw9shdPrl+GQZ9I47EQrcKgKBQpXxUNuvaFLCCQZgpMj9glUbw3Tx7GwXXL0H3aHLi9ycQmY988egDPb15DhzGTweZmxrW1W60wmYw4uXY5qklYmDigM34/fN4xZ/3ei89fhzf5t5Cd/5+350cN71QqHyW2gmskl8vr8djc1kaj4R7TZjsTo9VGB3p7d+jeou6WGcN68dbvPWlfsOXg1qSEhJ+rlS95bMvc0d5z1u4zbTx0apxCpVpXLDR0z7Kx3zQzmM34YcGGrc9fh/fManZ+EtmAep17L+0+YRqfQTHoUwbBfSUKhaCmEQ8MKSTfRsqjwH4PaiAvT0yuRwkmOwyZrjsUXj64jdPbNiBOEY2AUmXhU7goPCRSOnyeDEuS+cLv30HE3TvwCghE5SYtEVq2Ek1Tevf8SVw6sBNlGjWj6UnTN6zVbML+xfOgiY5Ekco14CYSge/qBhaHC5MhGZqoKEQ+eYhaIV4Y0e0r2pgdo9Him+nLUh88j+6t1Cj35OWZnHXyLwGnUsm/zD5HC2KIeEvhUTQkYNXEfl0Gtqhbher8w/y4B88i2gFWqnndKkeWTxwsGDbz15QT1+72V6lUu3zlvt/XLV9sdtXyJTiLtxxYGx4ZOTCrCRYNLbqjx/jpnao0a00bPbKKnCX/SaAbPQl0Y07+3SwGIMF38UbA+KZjsrEI0trNU4exd/lCFK5cBTU6dIOrwB2gMkMZpHenj4/H9cP78PSvP0GMs4S+w8GgUKdLb5SoWQdM1rvrEbk+bf9pAmoV8QMoBxSaBKQYjDBZreBzuAgNlKNNvSqoWqoIuOw0MG0ytaU7jjgW/vbHBYVG2Q6fh4/pc+yPf1WfTqXyD1yuEqGhf84b8XVNZZwW09fsPJ6YrO/pznUt07xOpUNzxvZ37TV6QdztJ2Hd1VrtKT+x2JfB5c6jWKyidpPp5yiVakcWj+RRsVKVe9/OWxlIUPKzK2mnFwpuJNAkj4VcbSwEJ9aUplDSW5pNJlzYuw3ndm1C9XZdULJO/Ww5ixNUSihePIUq/CVIO0uqgeZeFsm8UbRKTYj9/cHh8kARFzgZz2TC3TPHobh8Cr9NGwKJyIMe2G62wmqz0Z4yUtdh+5CvK0oVj85j5qtj1JqesWp1TkGCeZSAs9r7Esj77nHK7m+TQPHQkJPt6lVvfPKvu6ZYTVyXWJXqoMzTs2r9amWPj+7d3qPv1KXP4zT6dkqtkgRxQSgUCl0oyj02IYFk2H4AceAjktYqXKny2UHzVrJFXrIclYqMl2ZPyUshCoV4eAjFKAloIyW95bXjB3Fy2zo06DWAvu6kx8Rk7JcYdKOfPMTZ39fDxc0dQeUqwE0ohtWUCuK1Ubx6juSEeLiLpfAuXBQibx8QW0nEvbuwa6Lw04D2qFQiNM8Z02Rs4jFavfu4dfH2w7+9jIwc5Mz9yctK569O3nZP/vp01v5ECfjIZG14PN58i9W6KyomZirZ+G5ubl6+Esl2gcCtklqt2RCpUk3Ia7yFj9xnWMW6jZb1m/4zbXfI6aRC4ky47/EUZ6yf5gEmuCYOpFgB3XsBceR3rTIGS4f3Q/nmrVG2QZMsr1JEIRFMk+0zf0T1dl1RqXlL2kCbXogfypxqhDripWPvwhlxeq32IpPJlgCU2I3PKfHrpEEMcrVh5sUX/t4Dv4hWYMC05cqw56/qxun1zz5xuZzN35OAU6n8M7cEy0ck8olNSCB4KCQ6nj4EyD09izPZ7BCDSnUpAdDlceoMP7l8bYPOvft1HjWJzoHJSamQuBUhJ3ubisVmh8lGAtpAe4voiWXYRUaDAXuXzoUyOgIth40GzzVr3mKz0YhTG36lMU8a9BxAe2+yKurI146tU8dcUChi2+t0Or0n31PuKuT/1qdNg0aje7WBG5+XRzG8q2YwmjB7/R7b5mMXVsbGxhIX/H+W1zjfwimABk6lUgBC/Id3wfWVSE73mbawVq02nXO8KqQbb13fACoRbFzyf+RUQjKHSbIfUSj0G5hNeP2LB3ewYcr3aDV8DHwKFck2vFIZ/hLH1yynI2QznlDel2XUk4eOXTOmHtTqtb3S4R1lMo9gTzfJkYn9OxXr0qxWFszJOa8IOSXdePzc0W/qCmOKLrFuVHz8jX/4Gv6rpudUKv+q5cr/ZMm1SezhcXX8+j0hwaXK5dpBRq8Q9eYfGRHZMuiTD/oiymf/ioVISNCgQe+cOZ4fnDuNJ1cvoeuUWbSdJLvy4u4t+96503alvI4YoAJS0ut5e3s383B1XT1zSHf/FrUrUCwmK1/h4UazGSMXbMCRP28tUqgU5Cr5gS0qV2E5K2QpAadS+Y9vDJFIVEoi8bo4a89JkbvYK9enpSk60u0Udjtt2MxriQx7hE1zJqJxv8E03EBKghY8gTskfv4feH4u7NgMU6oBTfsPhTnVQJ+g2DweHZuSXohd5fLubbYLW39bFqlSEbqMjPj5XB+ZrF2Qt3TZ+P6dJc1rVsiXUiFj3HsegQFTl9+Ljo/vqNFoXuT1OZ31cpaAU6n8x3eIr0zWQB4QcnDK9iOu6fk+7z8yOWEQRHp1VASe376OVw/vwpSagqCS5VCxwVeQB2UFuZC5F4JIv2biMCijImnIAXXESzpTmNBjECzZWp26QRoQlIZvy2Di2OolSFDFOlhMtk2nUdsYTCblXbgYq3TdhpTEP5AimLKayHDsnjszJSFO8a1Crd6a1VL5ensPDPKVzV85fqB78WB/ikTn5rlQwNhFv9n2nL06KTI6dm6e2zkr5iiBfKyAU5L/RgnIxOKqUm+fk1O3H3cXiDwznQJMBgNUkeF02PyT61dgSNFDJPeGp48fWBw21K8jEBcZgUZd+6Jqs9aZgs8yyoLQYdw9fxobpoyiTyal6jZE0SrV4Sr0hCFJh8d/XkDUk4cIrVQVRavWANfFDYeWzTdHPLh/2eGwHbbabOEMB4PFYjGrcQWCmlJv32AWj8/WRL1W6RPithqt1sUajSY7Ynuuj8xnoL+PePrsIT2ENcoWB5uVdxrW09fuY+zPG8JiY2MbxBkMxDDuLJ8oAadS+UQB/tObCwQCsbub4FL/qfOL12jZAWAwkZKUgEd/nsfVY39AFfEKskKFadevV2AIuC4uYJAIVIL6ZjHj8Z8XcXXfDgxbtBa+IUWyfNykRC1WjRmMV/dvo8mAISjToGmmjGEC76h6HY4re7ZD9foVneujT9Seik9IGKTT6Qj6Wrophy2VSsVWq1XCZ7HYdoslQZmYGJPBA5aduHneXt6dQv1ky+eO6OVetXTRPC9Lgj4FQ+eusfx578mPsbGxC/Lc0FkxWwk4lcp/f3NQvnL5IO/A4NkVGzb3MBoM1OvH92GxWWl0NJI3IyN8OCwWTaoVHxuDuOhIGtM1oFgpcF1dcXT1MkikMnT4bhxtK8lYCB/Q8d9+xcnf16JE7bpoPmhkFuh0aX7np9evOA4unhdpSNJNoEymkzF6fXxBit9f6jPUP0A29aeBnaW1K5QAK4/E8Seu3sHwBeuf65KTW8XFxT0tyDl9iX05lcqXsepsuVTejs1kVGEyqe41OnT3rti8FVw9hG9dzKl6PW6dOISXt2/CVSikjaceUhnqdutDk3WRbN9arTqh2ldtweWnxZ6kJifh7M7fcfy3lXCXeqHJN0PB5fMhlHmD7ybIJFldXBx2zpmcqg5/OSlKoViWh9PHx6wM39fbt3egl3jmmL7taONtXhSLPiUV381bYzpz4/5PCpVqvjNu5WNE/66NU6l8mvz+ba1dg/39L7cZNbFssWq13gatkbvHuS0b8ODcSXT7aR7kQaGIj43ClkljUKN9Z1Rs3hrhD+5g18zJKFGlBtoOGQMOj0cHuT24fJ4+5YSUq4TnN/+iqUcJhmzniT/RthlSCIbKmc1rcW3/7otRajWBHfis7lt/H//WQoHL9g3ThrkQXN/cColbefgqyv71xEUv7z9/XgeAMrc2zt+zl4BTqXxZu4Pr7+d/vOXgkfXK1m9MPzkxpJ7fuhGJaiUa9xsEoVSGG8cOOG4c2herT9Ad9fTzbdHxh0k+koAgaCJeIezqJRpWAA4bBGIJYl88I7zEDrvdFmGzWCba7fYwO4P1lUTmM7J2l+6SUnUaUHptPPbOn26KevakrUKjOf43iJzlL5N18vTw+GVsv46yDg2rUrmdWG6HvcSAn1bYE3Qpu6KUMf2JaP6Gef4nh3Aqlf/ksmZvQwvw85tXoUmLHxr07E/pVApc3LUVppRkNO4/BGJfP1zatcVx4+j+GwadbnSqRvPAzctrdmilakNaDvuBxiwhpw6SQeywO/DX/t20kklOiE+0mIzDI9+BSrN8pfJ2Qql4ZrnGXxUm16wLOzf/+fTp04af6dqT1QOzvb28WgXK5YtGf93Gv139qjnu9a3HLuCX348iOSXFaLYYR0cplaud16CPezmcSuXj5PavbSV1dy8sEIt3SQOCCyWpVS4+hYsxW303mgaMvnf+hOPEhtXPjEZjX7VafZU8pJerq4zv4Xm0bKMm5Wp37skg9hSzMRV3Th/Fs2tX4Fe0OG4cPXA3MSWlaXJysjqjYHyk0lpMJnsBi8MOsJots6KUsSv/bsH5yHy6+UqEi1dMGCgtUzQ42xPL0u2HEaF04EXUKzx++vSlCZYuCoXi1t893//CeE6l8l9Yxfw9AxUglxe326mibC67m3dIkRb+pcvwUvV6x9Orl6OTtdqhMXHKYxkhAXy9vQe5uAqWSP0COMSIa0hKoo28VVq3x73Txx03T59Yo1ApvsvqFCIQCCTuLi6hZrs9QqPR/D9sFTxvmXdPb4nn0jnf9eDXr1QqS+/U2r0n8VrDQvUyVTBmwUSr0WLcFxkbS65B2cXH5E/qX1Btp1L5ghY7i0f18JVKm3C43Lp2B6UzpaZsU2q1j98HhvOWSmvLAwtUQyyLAAAMMUlEQVQdrtejjzuTzaJ5dyT+wYh5+hgHF89L0sRGNVbGx1//B4uSJZfLuxf1lS1bNPYb9zKFgzJNlbwEGw+dQ1iUDcO6fYNRc8fh1pN7Vpvd9mN0bCzxBjlLPiTgVCr5ENYXXFUQ5Oc3Ux4Y2j20SlVPgUjMSIxT28MuX1SoY2JWxyhjZvwLZMPw8ZJPKl8kaMyckX3cgnylsNns9B+CFrfx4DkkGgQY0XMIlm/7FWEvb+JRRKwqKSmpZ6xKddYJ5pT3FXYqlbzL6ouuSdDleGx2DT6PV5PBZntaTaZ4o9V6VqVS/fVv8ZQIhcJAAZ+/q2iQf5UiAT4wWSwwmi1INVkQo9aiTcN26NeuF9bt3YjD5w8gKdng0KWk3rbYLIsoA3VKlazKZDN6syFITgDBCye4N3nPvvwP7yanUvkPL67z0T6UgL+3d20mh7O3WqmK4mY1GzPc3TwgcHHDr7vWom6lWujSvCM27NsEbWICKpWuhOsPruPS9cuWeJ32kcFq/l6pVJ4ntM8uLi4yqbuwHcVmNmA6HB5WiqmxWc1HDCbTQa1WS+wwX6yCcSoV55v3xUnAVyZr6CP1XtyzTdeStcrXoGw2B6avnoNWdZujTYOW2Hp4B6KUMWjfqA0MplTEKGNw/M9T9tsP7j612CzT7BTlLRV59q9RrmrJ0MAQBp/Lh96QjKcvnpkv3vnzjj5ZP02h0Zz4UkngnUrli3ulnA9MThoysayeq4C/wlMgLMbncaFNTMS4AaPRpHpD/HH2INbsXAcPQRqpGZPJgFanR1JKqoPFZKUwKYo5qs9wXtMaDSkayoEg5BH4CLMZZ/4661i+Y9XTuLi4rjFq9b0vUdpOpfIlrrrzmWkJePL5fm6entu/qlm++rPXambf9t+gUfX6OH31LK7fO4kp33akM6qtNjuGzF6DkoWroEmNhhj7yyTIxTKM7T8K/nK/TC5qwnW0ZMsK7Dm+b294THT3L5EJ0alUnC/YFy0Bb4mkgru7+3o2i1Xux28noF7l2rhy9xrOXt2HxWP60hAQ245dwB/nwzB92I+QCCUYOnME2KxUJKeyMWXweAR4+7+VITmxvI6NxKj5E5KjFJFdY5TKI1+agJ1K5UtbcefzfiABiURSwYXH29ezRdeAQV36417YA+roxR1YOqYvEpKS0W70HHT76mt0atoOTyOeY+FvczB/ZC/8snk/JOIiGNTlG5rALL2Q082qneuweveGk/9r79yjmrjyOP5NCAFCEkCSDCGIKAgFZdVSrbVqF89aq1bbuj66oOILVIjFR8UHKK9VkSoIgoiyBdpaFberVVeLWo+rVLtSXyxabX0gJiHhjaBiALNn6BJg4dhSATPhzr+Zuff7/fwm33MyuXN/2oaGqU0bdvcU9CRUekqlic/nEqB7WtsKrJPXBKx8RcDjs785R4fKPFy6eReBm3YjKTQBImtbrIhdjdFDHLHkLxPx410FonYdQrg8CpStuNX4twvvYMG6wLuVleXvaSoq8nsSfhIqPanaxOvzCLBlYrvZ9pQ0adKYiZZl5bewdYUfDpy8gL9/m4f4kFhcuHYR67ZH4Ov4tejvKEXNk1qEJe2Bq/MITB83pfFhbdNBP7QN3hxS9X1u7mxNpeZwT0JPQqUnVZt4/TUCZk69e8eYmXKDPhjzOidi8YesLekHYcFzgc+7M5C8Zxcqqn7CluVzGn/u0J0Gsk5+h8yj3yM1fDsszJs7LNITfXrwi7rUA2kbChWKyF+b2Jg+J6FiTNUkXl6YgINQ2IvFE35iJxFOXOk3hTp1IR8+kxbCUeqADamb4fPOQLz12kD9rro3CxTwWRuPTUv/ilc9hrSa/4f8S7rQhMjTebdujO/GLR9emMGLDkBC5UUJkuuNkYCpVET5mZubJjnaO5glhyVCp3uGmN0xiFs+HbbWQr3nx1otZq6Jh9fAUVgwdW7jX9BNh7pEg2WbV9b850besLKamh+NEVR7nkio9JRKE58dJWAik0pD3Pu6RSeHxZkUl5ciZV8C0sMDQPckankcPpuLfdnXECkPg7XAWv9R7dNabM1MfHbo2yPpiqKioK7eRrOjBrvqfBIqXUWWjMt4AnYi0Vvu/dxOJYbFcRRFSnx5NA0ZkYH6fiJNBh8/fYr5ESmY+vZMjB46Uu+bfnD7U8HP+GjjypqyqrL5SrX6QE9Yuk9ChfG3PjHQVQRE4Ekt7ISpHs4Dxo70esP8QVEeUsIWQdfQ9l3BpP3HcPXnKkTL14HTYs0KrS0r+ytdYmZKzpPHWl9VuepBV+k1lHFJqBhKJYgOgyRA8fkSMz5/MdfcMsDby90uOXRRU6fpVnrvKTUI27EPQz29Me3t98HlcvWfa7VabElPrDt69vhnVQ+ql5ej/KFBmu0kUSRUOgkkGcaoCXDsJZIxttZWybFL5ziPHT6ozfeG7kd97vJ1LNn8KSKCQjHK681WQOil+6u3htbeUhREFRUV0X2bmxe1GBk6EipGVlBip8sIsO3FYj+Jjc3OXRFyLt1PiH47ueVB7yC370QODp7Ow0e+cni4uLd6vnIx/xKikzeUaEo1ixTFxf/oMqUveWASKi+5AGR6RhGwtKeosLHDBy3bKJ9tRtk2/9PT5EJbV4+EL48g51ohQgNWoa9D83649GK5I2eO63bsTb1Sqnrgo6quNsoWqyRUGHVPE7EGQMDEyb730SCfCeOCfd5lsRvfY2590D+FQuIzkHe7BHEhMaBEEv0JdfV1SNqTiqxvDuQWKJV0H6RqA/DUqRJIqHQqTjJYTyAg6SUZIRUJ0yMCfV0njPSCSTuPbssqHyIm4xC09UJ8PCcY5uYWv6DRAZoyDaJSNtXnXr+8TatSRWiAR8bEjYSKMVWTeOkuAiYyiSTAra99QmLIYlM3J5m+L3VLAQpNKVbEZ8Kz/3D4T5vbajOnAkUBVmxZW3Ln/h1/TVnZ190lvDvmIaHSHZTJHMZIwMRJJtv957Fv+oYvnMHlmZm18aiDDuev3sSSzWlYvzgMbwx5HWwWW3/esbMnEJ+5PV9Zqp5YUVFRaCyQSKgYSyWJj24nQFlZ9ROLxZ8tnTl5xOxJ3qyW7/00iaH/Edr5VTYuXi9FZOBa8C35ep3Vj2oal/EfO3Ms60l9fYCxbOZEQqXbb0UyoTERcLCzG89mm+xNC5dbeQ/1bOexLfDoSS3mRuyE/9TFGOw+SG+fXsavKlYjMDq4RlmskivV6kxjYENCxRiqSDy8TAKmMoqSD37FJSzUf5rNMA+XNt8pepVbwp7DKK40R/AseatnK/Ral8On/4m4jPgz6nv3PqgEKl+mmc6Ym4RKZ1AkY/R0AqZ9ZLJVnq59Vm2S+/Hd+srQ/OQEjTvCZf/7GnZm/Qvxq7eAz7NsxethTTXWJ0U/On/pu/kPNJr9TIdJQoXpFST6DYWAub2d/VqpjXD5hiWzeKNe9WBxuRyw/veD6PLNuwhJ2Ittq7a2WrdCi6dD59i5bMTs/uT67fv3RwMoNxRTv0cHCZXfQ41cQwi0T0DgQElnOFCi5d7DPN2mjBnO9nDuDTMuFzlXbyAq9RAS1sRBZGPb5mqFWon54UENpWXlE1TFqhNMBkxChcnVI9oNkQDLgaIGsjicv1kL+EO93PrBxdEOV27dgwPlho/nLQPHpLmdR5MBeqVt6LZInDx/ar26tDTaEI39Vk0kVH4rKXIeIdABAjKxeDCbw8mwseo14A+uAzme/QdgsvcEWAvbvi/0y7A6fHF4P7Z/viOtUKNayOQG7yRUOnCjkFMJgY4QoCjK08rCIra/k+s7QR8GYIjH4OdenpV9EHEZ2z6/r1TOA1DfkbkM6VwSKoZUDaLF6AgIgV4CqTTU1spm1vTx00UTRv2JJbERt9nnVltXh8iUTTh+LntjkUYTymQQJFSYXD2inTEEpBLJOFNTU39nR6cRfxzqLXnNfbCJVEyBz+Pjme4Zfsi/jA1psRVVlY8mq0pUOYwx1o5QEipMrh7RziQCLLFYbMmqq3MWCKwWsLlcX2ueQGBtJWDTW95qSoorqqrKghXFxfsANDDJ2P9rJaHC5OoR7UwlwBbxeHYcodDVpKGhD4vDaqjXsa+o1Wq6N1DbXbUZ5pKECsMKRuQSAoZOgISKoVeI6CMEGEaAhArDCkbkEgKGToCEiqFXiOgjBBhG4L+EtlzlXGSsQgAAAABJRU5ErkJggg=="/>
          <p:cNvSpPr>
            <a:spLocks noChangeAspect="1" noChangeArrowheads="1"/>
          </p:cNvSpPr>
          <p:nvPr/>
        </p:nvSpPr>
        <p:spPr bwMode="auto">
          <a:xfrm>
            <a:off x="-828600" y="2564904"/>
            <a:ext cx="936104" cy="93610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data:image/png;base64,iVBORw0KGgoAAAANSUhEUgAAARUAAAEXCAYAAACDJtDpAAAAAXNSR0IArs4c6QAAIABJREFUeF7sXQd4FNXafqdsrymb3kioofdeRUREBAXsFSsq2FAQuwKiImJDvdivBRv29ouiUqX3mhDSe3azvczM/3yzm2QJCQSugOCe++RybzJzynfOeefrH4NIi1AgQoEIBf5GCjB/Y1+RriIUiFAgQgFEQCVyCM42CrAAeAC+s21hZ8p6IqBypuxUZJ7NUUADYBDADjWb1H1iDYpUBc8qap2B6pJq10ZREH4A8AsAV4SEp4YCEVA5NXSOjHJyKBDHstxjWcn6iycOT4nt3zGGTYvXMEqOQVmNT1q/u1p654dDVXsK7W+IgcBDJ2cKkV4bUyACKpEzcaZSIInnmQ+G90gc+tydXZgYoxK7DtgkSZLQJlXPWKLU0Co5bMyx4fp5f7l3HrDeDOBDAOKZuuAzZd4RUDlTdioyz3AKMDzPPzCmf+Iji+7qqlm1vUp66u1dzrJqz3IJ8MealL2HdolLmX1tOzY1Xst88mshrnxqfRFEYRiAAxFSnlwKREDl5NI30vvJoYA5I8m46pPH+3ZIsqiZSQ+ts67ZUX4TANKfECeSynHczAGdY6789LG+SlEC+tz6u7+wrPYaAB+fnClFeq2jQARUImfhzKOAQtF9QLuodZ/P7a/Yc6hWuujB1Str7d7zCEwA5AIIAEgB2K+ev7Nrj9svzsLUZzcJb/6Y9yhEcS4A6cxb9Jkz4wionDl7FZlpAwV69OsUt+bzuf2UhaVuafzsP3eWV/ufZRhmfCAQuB1ACSC7S9xy0eDUl//7cG/us18LxSnPbnxNFIS7I+bmk3uUIqBycukb6f3kUEAXbdT8eO/kNgPGDU1inn5/r/TpimJRkMS/BL9/YghUaOS03tmxO76YN8CwY79NuvjhNR+43b5bAThPzrQivRIFIqASOQdnKgUGMjx/d2a8NluUJBSUe3MDkvAaBOH7MAuPuUtr0+7P5w1KKCtzS+ffv+pzu8t7AwD7mbroM2HeEVA5E3YpMsemKEBn1xD6ob8T91HbyGQc26119O5l8wfG5uTbpQsfXPux2+0h07IjQtKTR4EIqJw82kZ6Pv0U6DSoa9z6z+cOUK9YXyZe8eRfbwmCcCcAz+mf2tk7gwionL17G1kZy067ZHDqwrdm92Dve3Gb8J9vDz4BiE9FHOBO7tGIgMrJpW+k99NHAR0Y5usHr8kecetFmehzy2/+0gr31YCw9PRN6d8xcgRU/h37/G9c5VCDRvHJt88OjsspceKGuevzIInkUXvo30iMU7nmCKicSmpHxjpVFEhUKpXvPHZN2xFjh6bwU+aud67fXXUVgK8jos/J34IIqJx8GkdGOJwCRgDJADLJA5Zl+SSGk8wcBwMHTiFKgksQGbcoiDZRFGsAVAKgf6tCP9aQotUf8pwVAHAAlACiAPTWaFT3TByS3H/u1I7c42/sEt7+Me8DQRCujWzEqaFABFRODZ3/7aPQhc8Gyw426hTnJEape6Rb1Jb4WK0yLlrNGLQ8NBoeKp6FyyvA5xPgcAVQ6/BLdqdfsjq8gWqn4La7ArYat6/M5xLL3F5fuU9gyIRMPic6hYJNjDEpO2TFa9udPyBRM25QErPkm4NY/GXOr26PfyqAvf/2TThV64+Ayqmi9L93HAKUJ8BwU4Z1jTPPuKI11zc7htFoOHBgwDIAwzBBL0z6LykYmEMpDCQJEBkJosSAHNwEnwib04fiSo9UafNKNocfVVYfTHoFEmLUTJtUPeJi1AzDMZj7zh5pwdJ9Vq/XPwjArmbIT1xTF4BLBQSKF9oHYAcA4n4i7QQpEAGVEyRc5LVjUoBEkhE6jerhkb3jBtw8rhU3rJsFGgX9+gQagYwMPGEARP+/LjSQAQRRQn6pE899uj/w4Y/5q21O73QAW8JGiwHQV6FQnBNtVA1IilFlxUWrTGadQhEIQKqqdXsPlTvLiip8f/h8frIS/RrxaTn+vYqAyvHTLPLGsSnAguOuTLOoHpk2sX3WVaNSGItJhRAcHPvt8CeIXSHtKscCShaMVwDTRIyx3y/gm7UlWPTpfs/aXdbP/H7/0yEOhZ7WAThfpVRe2z7N2G/swPjY/p1i0C5FD7NeCY2ahShKcHoE5Je5sHxzhfTf7w9V7jpkpTQJ88JiiY5v7v/SpyOg8i/d+JO4bAWASxOitYufv7OLftLwVHBMM8csBBjN5SEIciaApFECWiVQ6wbnb0jcRiKSyydgX4EdCz/eLyxdUZDv9wsLAbwUtr5WCoXiUUuU8po7JmQxN43LhE7Lw026G0GSgU7BAloFCwXP1otiewtqcf38TeL6XTVLBcF/SyReqOUnJgIqLadV5MmWUeCyrATjggXTuySN7pMAJU/J7Rs1WW8igRQqEolD9EOcCP0wLMACkl8A4/EBQghy/AL9WhZ/ApKE8moP1uyswrLfi3x/bK/OLa1wfhEQReIsdoesQmoAY2LMqocmDkvtPG1ia16l5PDn1kr8vqncd7DE7bE6fU66ACadUts2Xacb2TOeJxEtVuaqgJwSB25bsMX+68bS+0RRfKNly488FQGVyBn4OykwMDVev/Tl6d2TxvRPYDjSwh4mygSVIPQfMUoPmLWAipeBQtbY0lX2C0BlLRi7BwgIYMPYGJEB9hfaseSbPPyysULMK3Xss9m9LwP4MeTURspWajzATtVqFA+/ene32IuGJGLTXhsefGOHuPOQbZ3D4fsPgD2hAER63sCybD+jTnFT+3Rjh8euz2bO6RknA8uyVcW4cd76IpvD1xNA2d9JrLO1rwionK07e+rXla5Usl/NvCq76/2Xt5OTTsuNRBxGBDgBEiNAUqogxcYARm1D5g16JiAAdg+YSjsYTwBMCJBI11FU6cbmAzX4cU2p/8tVJfmlVe7tgEQpDj4L+bCEr1bJsriufauo+S/c3tk8pHscPvutEFPmbyz3ev0kGr0aBiaNqZQE8FPjLarrFtzeJenSoSnMoXInht/5p1BQbr8AwE+nnqxn3ogRUDnz9uyfOGMdy3HPTxycMuW1+7tzJp0STNAwDHB+QB2s6yWIOiDBAmjVQe4kiDqA2weU1YJ1eGUQor+Q1ENg8tWqEumzFfmu7Xn2XQ5H4MtAIEBcyf5Q+oLG6hgOHHdVqzjNwhemdzef3yee+W1rJaY+t6k4p8h5KyD8DMB7DAKSTmh8Rrxh4WdP9Utum67HmBmrxZVbK+4BxEX/ROL/0+YUAZV/2o6cmfPpnhSv+/6PF4cmZCboQ84mEqDyAjovJJGB5NBCSkkEDKTqqMOTIIfC5JaD9Qky0JDyVWCBz38tkh57Z7e4N9+2E6L4KID/a0HGts5qFf/pWzN7tZs8gtLVAhc9sCbw3driOYD42HGQVg1wi6dPbH3dM3d0wQ3zNkof/JT3JCDPI9KOQYEIqESOyP9KAZ1Rp/ro0euzL5g+qQ0bVMuKgMoDaIMciuRQQ4yyAHGmw8dy+cAUVoHxBmSrC/mZbNhbjZeX5eKblcV/1joD7wPCpwDINf9YTalVKv5zyyVZVzx9UyeeZRksXV6Am5/bvNLl9l4BoOAoHZDJuSuA1aFnSFv80CXDUx9/7+HemPTwWun7VcWzAZHMy5EWAZXIGTjJFJjUNj3qw2/m9edbJ+vBkH5E4QUMnqDy1cVBFI2Q0iyAiiSLUBNEoLgGrNUVFHeoNumGcty3eLt196FaqihICtii4wgAvKxXduwb7z/U29Au2YBKmxdjH1iFv/ZWz4AoLjhKBn0ly7IzRFLuiuLjodkZAOath67Nnjh1YmsMuW2FcKDQRgGJkfIeLThMEU6lBUSKPNIsBXQMw3z0wFXZFz5+bXsoyDTMBAC9C1CI5GMPyaaBGBMFxJuC5uK65vCAya8EKwLegIhvVxdjyjMby2rtgYcB4a3jdJVvrVAoli++p1vadaMzZHXN2t3VGDdrjbfK6uoVcr1vbhGDeJ7/WAQ+EAMBSuCkZll2UlaS7qlvnxkUVVTlwSWz19prat3UD7nxR1qEU4mcgZNIgXOyko0f/P7S0PikGE3QZV7pBvQ+yG6vXl7WpYit4gB9mC6FJlRmA1teK4s9y1YV4d5XtpXnFbluA4TvWqBMDV8SD5adMapXwhMfPNKbjzGoZDHq7R/ycNfLW35xufxktQnKYU01jrtMq1L8R8GJNpvD/xfHsjGDulq6PXxte2PP9lGYvmhT4ONfihb6fIHZACgyOtIioBI5Ay2kAOkVegMsfZGNAJMLCL8DONjM+8TlPnnHpLYPLJrWjSerMSQRMNkBPmSUcagg+dQQ2yYAyjDRhzrMKwdr96La6cc501Y4tuVY7wLwZgvnGv5YZqJF++03Tw9s1z3LzBJI+QIiHnh9W+DVzw7c7j+201oPrVb9ad/25lZDu8diQMcYdGsThaIaN/P0e3ulz34vWin4/ZcAqDiBuf0rX4mIP//Kba9ftAZAB5blh8fHaa5NjdFkp1o0nFLJotrqQ26Zq7qw1PmW2+t7O+QsFl7cXGkyqH5+f3afIWP7J5LZBuC9gJlySlN0nwTU6iBBCbFNQtBrtq4JAtj9paiq8uCaeRvEH9eUvAqIs04gyz3VVH7k8nPTHltyf08oSO5hgFqXH1c99Zf121VF5wDY1IItHg6GmR6lV7dKitMYyTcmr9hpc3sD2wG5oiF56UZaCykQAZUWEuosfCyB5bgHo03qcZcOSUy8fHSGIi1By5jUvOwt7/WKKKhySYu/OBD4z495u0SfSJX/VoXRIatPduyaT5/oZ0m1aINObhonoAs5tfrodushsVwQVJR8w6suL9iDFXjnhzzc/MymYkEIDD3Bwukmk1Gz9s37e7S/aGAS2FAEc4nVgwsfWFWwaW/VEOKJWrh3lAYhFgABLTUq+UHcSaTwWAsJWPdYBFSOk2BnweN0u89Tq9l5fTvEdeze1sw4nQGx2ukVE0wadlC3WHZEj1gm1qiS9R0UsPfKslxp3n93bbHWeifXXX6WZe+7cWzW/IXTurAanhS0AmB0ALKUQ/oUDrDrIDEsxNZxgJrSqoQ8bKsdqNxVhqvmrHcuX19CRdO/OAG60tmdPrxn4nOfz+3HGTJigzoaQcKeEjvG3LtyZ16xfSSA0hPoO/LK/0CBCKj8D8Q7A1/Vsix7fYdU/f29OsSm5pU53Zv22X63O30bQlG4JrWa73VOd8vAuy5tox/aNRY8y6LWHcDsJdsDb36b94nH46eyoQEFp/hl4fSuA24d1wosyRysHzC75GDAIKjwgIPEHwZiRmyDolYUgaIqfPtdLq6fs2GV1eUdfIIF05NYlv3m9ft79bj+qo6QBBFsjUsGwo0HrBhzz8o1FTbXWADVZ+A+ndFTjoDKGb19xzV5spLcmxClfeyJGzuoFn58QNhfZF8YCAQo74gt5A9CkKDjWfYmg0E15/Mn+qmGdrPIog1F7I6ZsTpwoNBGoLJcwfObf1ow2Ex/l/Ob8D7A5Aq539dxKnrZICSmxQAmivUh+0lANiXPWrhJenbpvucgiveHrYLOI/E6ZGVpLiNC3ePnxMVqP17/9qjYpPYWMMXWYPAhw2DljkqMfWD18lqH5+KjxPkcF/EiD7ecAhFQaTmtzvQnR6XF699aPKNH8m8bK8UXP9v/qc/vn9KMzkAJlr1vRDfLQ2/N6qVJi9PBL4h49qN9eHjJ9m8kSVoSZdJ8umnJCGV6nC6oTyEPWr03DFRYwE6gwkBMMAGxVKEUgMsLprAa50373bF8QwnVNSaP2Shw3Fi9WjFGrUCs2yuWeHzCr4IgLG/OE5Zl2QemT2z7+DOz+6qgVYEtrKkPQlyxqRwXPbT2R7vTM+kElL9n+j6f9vlHQOW0b8EpmQBrMqg+e+S69uOuGJXOXfTAqoq/dlWR/8b6o4yuiTaqv3nxrm7nXHFOmvxYaY0b59698tDOg7V/9u8cc8XPCwaxOkpdQEyFxg1oyD8ldKRIX2vTQ5JYiCYNkBwd9LCtsqM2pxJ9blqel1NkvwjANpbnn+7fKfqWG0ZnmGPMKpRVu/HtqlLHLxsqNrq93jnkbNuIc1EmxWl+WPpwv+H9xrRhyB2XLa6RRR9q368twWWP//W1w+W9nGDslFA4Mkg9BSKg8u84DO06ZZo2fj5noI7Mpeffv2pzXlHtqFD5C6KAhWXZq0RRJNNxQ5wNy95+8wWtnl98f0+l7IfCAnct3CK8/FWuZ9olrbULbu8csrdIgM4FqElqCR0pUQLsWtK+yImYxHQyrADMoSps31OFgVP/WO/yeMYBiM7ONK9cMrNXVGaKgWQvaJQsnN4AXvk8B4+/u6fG6/VdCeCHsK3q2Kt9zLovnh6gS+ydDji9YIutQVBhgG9Xl+CKJ/76yuGSY34ioHKKz3gEVE4xwU/TcEMHdo3/denjfVlKnTh+9pqqNdur7wAESuzMsSxLl/ZyURTHNxI3BvfvaFn666IhiaqQnwl5qk5/aRveuLcbLhuZFtJ8SEHXfFUYqJBI5FABXjUkloFoMQION1iXD1+tLMbkR9f9GAgEJrMc90zvDtE367W8q6DUo06MUXGDu8Tg6lFpTHK8Fku+yhWfen/Pmkqrm2JvZPMwy7LTLx6aunDJg70YXedkOc1kPahEOJXTdMQaho2AymnfglMygdYd082bP53bT986SY+PlhdK9726tbrS6i1kwHMcjzRI0ha/3z+xkedox/QE4xfrXh/WNs4cdLP/v41luOXZTfhqbn90zjIfBVQoDz0HOMkCBEjE01CuFAZ45csc3Pni1k8gCNM4jluTFq9LK6x0fyQExJEsxxoYEbvG9I/vvfi+HjBqeUxduDHw358OPSaKIFEIDMN/8/D17cfOuqEj+LaJgNV5GKj8trkc42eu/dHuiehUTsnpajRIBFROB9VPw5hqteqNyUMSr73+wlZKrZqX87t+/WcJduTZJavdVxoIBOaIovh6KL9r3Qw7ZiQal617a2SbGIMCTEDEX/tqMOPlbfhybj9E1+dGaYJTISgJkAOcDhApZWTDohd9dgB3v7r1YwjCLJZT7J0+MUvxfxvKaitsPm1trb/U7fNdYNarF7xyV/dzLhuZwn70awGmPr95S63D259SPyqUio3fzhuQOmJICkBxRTYX2PzqekXtH9sqcNGsNT/bHB4CSSo2FmmnkAIRUDmFxD7NQ2VyHHcX1btRcZzCEwjYHR4hXxSR6/P5SBFK3rKNA+YG9e8c98nyj8cmKjgWbKkNW3JteP3LXCya3hUqcnqTW1OgEnJ0cyoAjzYs0xsQBiq3Mwz/+ZUjUwanxGu437dWBTburfnY55Oz11939fmZC96e2VO9I8eGMTNX1RSXO3sDaN861fTl2sXDeFOSCUiPkdNQsnmV9YraNXuqMeaeP3+3Ob0kzrUkF8tp3pqza/gIqJxd+/n3robjrr1uTKvFS966QCN5/GAOVmLbARvufWkrvpo3AHpNnes9gYpb1qmQKoWyt1GSJBlsiFuxUTa4htifMFAhb1qJ47glIthxEAO/S5JEfjCUYPrCAV3j3v3lpWFRVRVOnHffKu+ug9aRYNkrrhudcdubs3pCNOqAlCjZTM3mVtTXFdqYY8WYu1esrbD5yPmNajBH2imkQARUTiGxz7ChGING+d78B/tdefPtvRgZVHIrsG5HBR58fQe+e2YgtPXxPAQqTkAVwMEiD1ZusuLqCxNDTAwpbJWywrYun0ojUCHuiBCHHFlIVKkrOTqiU+voj9a8OTKussyJ0TNWuvYeso3nOO7hz57oN5hifYRoXdBU7QuAyS0DSzWBGAY78msxZsbKzYWljtEAys8wup/x042Ayhm/hSdtAcmtU41r/rv4vNSe/VNDF7cCP6wqxMuf5+Cr+QOhrE9eLYasPwHkFHrw27oa3HhJUoNo5CNHOMqsEORWKJBwyvz1X0qSdNlRcqfIoLL6zXPi9u6rwbiZa0tLqhxT2qebXv/9pWEpFqMSApX4SI2mjNpg8irAuvwyqOwrduDCGSt37S+spSjlSOzPSTsiTXccAZVTTPAzZDgeHPf8VaMzb3/p+RGsPlYHeHxg8yvx2if7sD23Fq/c06NB90pOLMSpKAXsO+TCn5usmDIhuWGpxHvYNYAQDCr8aHkBrp27/ttAIEAer5Qroak2dmDnuHd/fmlo9Fe/FeKW5zZu8PrFH++a1PqBp2/uoiA5S9Apgcy4oAWquBpcdTBMIL/ChbH3rcnZkVc1DEDhGULzs2aaEVA5a7byb13IEI1K9dW3rwwzDx7bDoyCB1we2XFtypz16N8pGjePzQwbkCKUKYWkgB05Duzc78SloxMa/k6KFqcK8GhkK1ALQWXKpOHpL777SG/tQ6/vFF/8bM8X8dG6Ph8+1idtcMdYOTRAUPNAVkLQU7faDrbIJpusS6xejL1/Vf7mvZWU+uDQ30gZSovQKpRWsq5w2d/Y/dnRVQRUzo59/DtXYWRZ7rXbJ2Rd+sxjA1me4nYoR77djb0rD+LaORuxZEYPdM0Kz4wvACaHXBdw055aVFT7cN5Auvh106IAQ+qD8kkzLQIVtVrx0aLpXSddOiKNO++eP63rd1flje6X1OWDh3qxVFeIQEVUcpBaJwTLpZJX7UFS1lKBQx8mPri65I/t5YMA5P6NxBnM8/wnoii+Iori8xFv3Yj48zeerbO5K3b6oG4xc76cO1BnIm9VrUq+wN4SK+5+6E+4PQG8cnd3GDSh9JB1EcpGt+zGv3qrFSoFg57ZjcpxkAhUowMY/ligQoqXq/p3in3lvYf66H7dWC5Nf3Gby6hVsJ8/2VczoHNM0MpDoEK1mNvGAwoF4PWDPVAmR0zXOPyY/Nja8uXrS4hT2fs37hZ5AI5gGOYOhmHyxGD2/Ugp1EYEjnAqf+OJO8O7YsFhXIrFsPjVu7omnD8qM6gEZVlIoohNy3Nw5b2/49V7u+OcHnFyljW5kWijdQGaoJL0x5UVaJ+pQ0ZSKNVBGLMCmwYIKPHm9wdx87MbloUUteFJqanTYRqN4u1X7u6ePqSrBefPWCXllbkw+8q2ePDqDgxfV59ZoupCEiRKAKVRBesu7y8FE5BQ6/Hj6qfWVX+zspgyyu04CfuSxfP8AlEUS0VRvCfCsRxO4QionIQTd4Z22V/BcR8+N61bxm0XZ4EhXYUcgQwIXj9eWbAWBw/ZsPDOruDqVLRy/hISfSjZNdVWl7D4o0JcPS4RUcZGia6pI5sakk+BJ/+7F4+9ufM9QLw+rK4PncVOBrXqg0emdOg09eIsZu67e/HMx/sxrGsM3n+4N+JMqsNIS/4wYmoUYNbLFiAZVPwiXN4Abnh6Q+0nv+UPb2GO2sZbRnqTdgAoeVVNM+VCuvA8vzQQCJCj3h9n6J6flGlHQOWkkPWM63SgxaR97r4rWve+/ZI2nCrJDMRRQv3Q8ah1wbWvHIGAiCh9KC2kzKVQSQ4PYPTIeVO+XVGO8hofrhmXBPLAPaJZ1fB6eNz2/Ba88/3BhYD8ladGZUYnxJgUD957abvsaZOz2JXbqnDj/E3Bchsze2JkzzDuqJ77kSDE6IDEKPk37L5SMD4BLl8Atz2/0fH+j4fGAPjzBHajp0KhuDsgScmMKH4miiJl+W9spWJYnqckU05RlEuqhicFP4Ehz55XIqBy9uzliayE9BfnKxXKV2Zf0z717klZjIYuKYk9ct7ZoO4CBVVgbe56N/ig2EP/RaZkB6AWYbX78eTig3j0jkwYtHy9d2v9pOjK1WhRY5dwwcxVWLuj4m4ALwSd3tj7Uyya2564qWP0pcNTGI9PwKRH/sKGvTV45e6uuHREqpzWsgFLGpLCiaTbaWWR58ruKwPjF+AJCLj9+S2ut7/PITd9qsF8vI0GI0tPL47j5guC8EwzeXRHMQxzkyRJ10ZEoAYSR0DleI/b2fE87buZ43BxTLTusVlXtE+ZOr4VWBJ30mIBTViSaqcH7MHKoMBT7+wW0qUofLJ7vlcUseSLYnRpo8PgHtFNUEgCQtn19xW6MGrGSjG/xE61dNw6nfrJfh2iejw1JZvrnR2NmlqfnFrh+zWlmHF5a9x/ZYcwB/9gCIDfH4DPF4BWqwJDuVooB66Cr9epeAQB0xdtdf/n6wOXAvjmGFtGMh4tj1TJR3IbHHcJBxCwnA9gf6O+2vA8vzgQCFwNoOTsOBr/+yoioPK/0/BM64G+wsMYhrkrNV47ZN6tXYyXDE5ieLUCUnIUoA/6ksgtIACF1eDsnsMBReZUJMDgAFQCtux1YNcBByaOjoeyKbFH9lNRQvJo8P26Ulz11AZ3rcOzOruVseM9k9slnNs7Hkkxarj9Iua8uxsvf5GDB69uj6njM2HUhulmJMDt9qK01Ir4eBM0ZJliADElGtCpwO4vk7Ppe0UBD7y6w/vKsgPXCILwSRMbRCtMB0DZ9juGuBKq2/wVgO2NssyZFQrFMkGSlofKooZ3Z2J4/i0pEFgIYOWZdhBO1nwjoHKyKPv39Ev7Q9rJJIBPASfFA6DoPOL/HRAEisCtDCV3doTKexJo0N/JOcsb+vrSzaRgnH4Mz1+pVnCDx/SN1z8+JZtpn6qXy2ggLRowEKCEWXWsTjBFNcFs+Q2yR7B7tQuSNoBDpR7MW3IQj9+ehYSYwxWp9e/QTGq18AVY3PPSNnz2WxGuHZOOOy/JQopFC8pGV17rxcKP9+HzFcV46uZsTBqWAi689jItzhdAQX4lOI5DeqtgJjlCFdGil+fO5lTI0/cKIu5/ZZvv1S9zCFSWNtqKZLC4S6VQX9kqOT2hS5uOjFqlwd68/dKu/burnF7nS6IoUjLwcKvUCI7jnhIEgbircI6ExMeHWZY1iaJI4lykNeT+i9DiH0QBusEEAJ15nh+YFKseGWdWdTUbVFqKClZS6jY68X4Rbp8Aj1cQ3Z6Ax+0XrG4/vB5fgPX5QUpVHytJ1QwjuTwByaJTITUtwWjs1MrITBicgHN7J0BBfh4GCpsnAAAgAElEQVQaBaQ4E2Csq6EV4kI8PjD51WB9gUZijwgofZAMbhSUefH+1yWYMDIO2ZmEdU00gjcXL3vT/ra1ErPf2IWX7u6KHm2iUOvw4UCxE39uqcDXq0th1vGYPrkNBneJPRzI5ClJKC+zorLSgahYA/ysAskxGnAcA5FigFQ82NJgbeZmQIWCjy6JNVlm9urUvcMFg0ejb6deUPBBTkgQBazeug5LvnpH2LFv94uiGHgiLG2CkuO4XwRgHgQhPK0lvUrxCAQu+f+gM3RapxLhVE4r+Y8YnG7mRJZl78pM1KVdNjLVMH5wMh8fq4GGZ8FzTCilAOSvuyBJCAgSAqRnEAG/R4DPJ8DrF+DzB5WZoiShxu5HXJQKiXFqRKkVMjAxHAMpSgdYDLI+4jAOxesHc6hStqTUJZMOKmYlQOGVs+a7RQGL3s3HqEEx6N7eGM7LHL4o+t7b9Sio9GL8rDXonGnCTeNaYfM+q5xLdu8hO/pkR+PWCZno3sYEo0bR4AMT1pPX60duTpm87u+32JEYr8Olw1PAcyxE8rAl1bDDQ6kmmwKVGLDsyxlJqWPuvuIOQ4/23Rm1KlgsLbyJkoiyynLc+/yDtn2H9k0H8G7d3zmF4n1BkrYgEFjwzzoy/7zZREDln7EnFPZ/rkajuLNjK1O/KWMy1GP6xiPFogke/MYVcOp2re73cuqS0C8b7ahEL9ddHsoVS+kK9KogZ6JWBNMRkM5DxgzSfXjBlNWCcfvCxqY+RLkMR0DlQ06xG28tK8a4YRb072KqB7rDSClJkAIMRLsGu/M8mPnaDhwscUGjYsCzHBJjVOibHYVze8ajQ4YB2pBPTHPbYa91If9QJfYUubC/CrjvinbgGSrhLEEid32/AMkvgldwsvVnxuId3teW7b1KELCZ5/nnurbtctG9V09j2qRnHWmZajTon1tWSY+/MW+/1WolnUsB/Znn+ZlgGEvA77/3n3Fk/rmziIDK6d0bYpuHK5XcNT3bRE2cdE6a5pIhSUhNUAJsAOAkgA0ZJMJ3Kpj0FRDZoL1CoH85QCLRKJhRvq7JDmIkHhBXQmZiSmDN0QMhczFVDPQHAE8gGD9DpmOBOg31Q2Ci8MMDL/aV2rBjvxN2l4BB3c3omNWMyCPLE4Cjise735Tgyz+L0SHdiHsubQMFz8rKXJOeRDmac8s2oLrKjqKiGiz9swwTzs1Cz7ZBK5OcFIpnIfkCkEQpCCp+AdNe2Op+6/sDD6tUmuEj+wwfPf2KqZzZYG7RYA6nA4+/MRe/rf/jUQAkBkGhUFwjAiMFv58SS0XaUSgQAZXTdzzMYNlHTDrlbbePz1Q9eE0HRmYclD4wOm+ofGhLtid0KwUG8PGAm2J16sAl9CWny2fWBEuPknWGXiFdidsLuP1g/UI9t8JIDHyCiJwiBzyiD1UeJ3JKnFi7zQqjnsfNk1LQtpUO5C7f5OzkkoSkRlbBYecwe8lOjOqTgHN7xNXrg8JJTo9/+WchslL06NKq+UtfXW1HQUENXvuxGDOvbI/0lOCzMqioOUgu/2GgctOzm8UPfzkkTBg2lr/nyjuhVqtbQky5T1EU8f2qn/HYa3M2QZKoLKuL47gLRYa5QQoEJpy+I3NmjNxiQp8ZyzkjZkkmkiFmg3rW0O4xg+6a2FbRLzsaKiUV5PLI2dOC9YiPd2vodtGNYIIpHH0KwK8IcjChJsOPLAoFn20YgWohC8Eqg7wIl1/Aik3VYBgJGg0Ls4FHfKwKFrNC1mE02ep0LpSQyaWRk13ThSfXfeJOmluNyDGY8MAqjO4bh9suat3sBtpsThw8WIU3firG9Esy0Y5ifkIKXInQ2O2TrUMqlQJOr4Dr5m2CH50w/bLbYDY2Cm5swTEpKC3EDY9OramxV5MItIlCCFiWHSOKIjnCRVqEU/nHnAHyHp0WY9Lc8ei1beMuHZnKWkxqQBJCmdMoHeLfMFdZPAoZlQlcPOTP0QAuTYOCCPB+QE/AIgf1BOfSIvFECrqOeShaWBUEskZK0OZWRaJKzxt/xcVDkvDkTR2bdXZ3Ojw4kFOO934twcUDE9CvZyo4jg3qVHgWpKl2Ot3Q6zWwuQK4ft52TBo9G+1btTkhgvp8PtzwxFTPntw9VJr1o2ApNZBGuLmkUic0ztn40t9xhM9GupyMNWkVnOLZzm2MUxZN66rqlx0Drs4NXukFDE04mAW/xaGL3ZR2NowHkf/cxHZSNK8PcNcogpnXGJKAmPqfYFG/Ot8UMo76AF0IWJphSkIsQnBwGbyovo8KEEh+a/mR8gZEPP/JPsx5by+uHpWKxTN6NGSobbQDHrcPOTll+GJ1OdqlaHHhsEyoNcp6Cw7FJVlrahEdY0Slw4+rn9yNqZc+idTEsAx0x7GrpCC/b8HswG+bVjwEEc9GYntaTryWn4CW9xl58kgKJILl5o8bkDD5iRs7qbq0CmPHjyhuHgYUpJsIsEFFLP3IytUw8CAlKu0gKXN5EWBJsRtm7Ql15fIIWPZ/FfB5GDACB1bkoFCw0Co5mPQK2dwcH62BWcvLYCOLQkqfnB4SHI0R1medzoR0OAQmAV5OZ1A3LzJzy1OqS1HQzGlw+wJyXpVH3tqNoV1joOA5vDO7V7Og4vMHkLO/FOv32VBu9eG6sZmIjjbWj0N/ryizISHBjEOVHlz3dA5m3/g0LFF1TnLHdyzJND3nP88Kny9fRsmYHmxUD+n4OvuXPR0BlZO/4SR3PNA23fz4D88M4DPidY0C8wgIAoDRKacPqP/6+1nArQT8dVHBR9squvTUD+lFfICaKpY3LIxEBLeXso8AogAILh4+lxJen4SyMhdW76rGrjwHWiVqceGABLRLN4Krk3uoTwKtOj9d0tnQj1QnThGr0zC3j5cXYH+hE50yDejTIQpJZBavB8MgLnp9Acz7YC8+/KUIb9zXDfkVbnyzshSfzukHBJqWt/wBAbn7S1Fa48EXqysx8/LWiEuIkkUgauTHUlpSg+SUGOzId+D2hcV4curTJ6RPof44lsOLH70mvv3Vu4sBkLds45pIJ//knJoR6NSRp/DqRiVvT3j0CKicMOkOe5G8NUlzaAFA/5s2ilxU6cSnJsfo7vnm2QHp3bKimqc3E5BNt3ITiAOgS8selzhR76DG+YN1jelHZnAa2aNl6w8X1LUQp8GwsNp92H2oFnsK7PB5RZhN5EcSjVSLpiF/SviSm1nJB/93CH9ur0JJlQc2px/RBhU6tzIgJYHAFMgrcmL1zkoYtApMnZCJ8/ok4IvfC/HO9/n4+rmBQMhpr/G2CFT17EAZvB4/XvimEPde0gqtsyxQkOMeANK5lJZZkZYeixVbKzHvQx8eu/UJ6LWNkkW1cL95jsfLS1+Xlnzx9msA7mrktt/CXk7rYzEsy95H9adFUVx2lFIlSpbnH2MkaYAgCLND4NIiTVpzq4uAyonvO53WbgA/WMWjV7RR3SY2io/TqJUqngej4Tie5RlGxUHRPsOonHNzJ0YRHr4vEmfBAKRkpOYXGmlEQltzvDskq2CCph2G9CNqP6Aki1KjjurEGA/foFwFAwGSHCm8bk8NcovtiDOpMaynRf63JVMhj1fy4nV6A8gtcmLjfiv25NXKIgtZgpJj1OiTHYVh3SyINalk79nv15Xgpc9z8MPCwc2CCpl5c3PK4ff5ZWVt3/ZRGDMkA0pV0M2+qsoOq9WJtIxYvPNDPr75y4JZ18+AShmW/+U49vosABVKfTmBYZgpLMuWCYJA/jbNpdY0sDw/k5GkgYIgXAmAgitPuLXknJxw52fpi2QSzuY47kWViu/TJcuouHtia2ZUrzjo9UrZ/f0w92/SMZBuJAz7SY0iUiZ4SoZEqRDpjy4fmOIaMN5AUFxojAFk5agz24b8M+roe7iONvQuzUOU5KLoULsBXSj5e+Mdl8EllO3eR1aiBr0NAcwf2yrx/NK9eOrGTuiYbmzepHzUzQ7pZGjsJlIZ/fBXKRZ9egA/LhwUDINsogmCIIMKmY0359Yip8yH+67Ihk6nkv1KSoprZLEqNSMW972yA06hH26++HoQOJD4dxiT1QJlMok/L338mvjWl+/WcSpnqvjDcRz3hgi0k4LpG5qrLa1keP5HSZIWQhCOlS7iqLsdAZWWIx8h/1ie56/snR09dMLApKih3WORnW6EjgCiHjWOTVL5HkdpAcpUz4V0E0GnDqDSDraKAo7pfoec1yTAZnXC4fDA5xcgCmK9Z33wOZJggnFBsmWHY+UvuD7BDDUV2qJnyFys8QaVr02AlnzZSY9DDnR+PlhUPdR5YaULf2ypRJXdh4sHJYf0JC0n3LGe/Gl9KZ5fuh8/PT+4WZOyrFM5UCpnn7M6/PhqfRVmXN4Bllg9/H4BBw+WQadVI8piwNiZf2FEvxswesC59TRkuKCvDAEQOfjJJDgKuJCi9tl3F4kf/bD0RQAzznBFbQKnUFBCLJ/g998RimpvaluIq2kviiKt94TbsW/ACXd9Vr2YDZadkZ6gnXDHhNbGyeckM4nxLHhVqEInoQTpQbzEah/DH6TOC5SRIFHZzvgwYCGSCQJQZgNb5QxeAkmSWfuKcnvYF5e4oTD61ok8Yb8i4DFnxoH3+mFQK6GneB9CDnJwU4dCABpfKtk9lebABIGFAIZ0LuBA5t+Ne6uxYksFxg1KRKeMlrm8t+QUfLe2RM6hcjTxh7iQA/uo2KAE0q98vroCN16YhdTkKLhcXuTlliMhKQqVLgnnzdiEOVPnoUPrdjAmmGFIMkOt18jA63N5YSuqgbWoGlJAlH/XVCNQefS1OcI3f3w3DyIoXWRdOdaWLOlUPEMTPx7dRybLslReZD6AT5uZ4ECGYR6QJOmi4+z7cE7wVKz+DB6D9CZDYk2aF0b1iW/71E3ZTEaKElB7APKApUZiCf3LcoBVBcavQEAgRyyvbJGIjtaDp5ibxi0kyggx+mA+2PBnKBansBqs3Qv6Qh/Kq5Cjj1vAtYemJMku67GdkuEotcFb40BcnAlms0423YIUudqg96ysa2nu00JiEZmyZXAJxhbllrrx7g8FGNObrEQGmHSUOlImROiIh0zf4ZgXolF9Bv5GtPhweT6+WFGMz+b2a/bqOp0eHMytkLkxosMXqytwxah0pKdEoabGjrISG1q1jsfnK0vw9Ie1eOfZJWjTpz0UWiUc5bVwVNRCEkRoYwwwJUXBXm5F8dZDEAWpSY6FuJh7n5/lX7H+DzInU2Ty8Vzgv+PIs7GxsTqlKJp9LGtRclyyUqHoqOQVrThOYWHAqATBW+b3iXvdfvdqvyTlVFZWEuoeLVfuTQqFYoTf76eE40058XXlOO4lQRDGhaV9OO61RDiV5kmmB8velWHR3vvkLZ3MY/vFwxRFrvTeIDNSRzm5/gwPyZgI0cMgUGCFo7qOswCiY3SITzDLbPumfVZ0zjKFxKXgwLK6Jd4AxJCzbUhpSxyD2wfkV0Fw+Y4fVCiwTqtEyrAOKN90EK5Sm/xF1unVSIg3Qqkip7FgoCDUPkBR58nb1HEgsAj9nv6nxKCy1o91W63YfcCN7h0McqSyRsmB9SiDPithKEXr25dPeU6AdqnGJqm94JN9yCt24aV7ujV7JSora1FaYgv5pUhYtqYSV52XgeREI4qLquX1xcSZccfCTeDiR+K5ufNhLayGragafld4viVAZVAjuVsGnFUOlO0skOXHI9IgiCJufuoO75Y9226l8s/HfbNO/AVtYmxsB47nR3AM38doMGYlWuKSWqWkG5IT0lSxUVGsXqNneI6D3WGXSipKxW37ttl3HNi/x+6qfbOkrOy9o1iqWjM8/7oUCBCoNJX/pQ3HcW8LgkA1rk+4XGwEVJrf/KntW5me+frpQbqseC2YUB6Rxs5lxKdIajMkUyJq6LL9sA9941mUltmDOg6OQWJKDJ5bmoO3f8rHB4/0xpBODQ5ZchQxcQvpscGAv7pGwFLrhnSwHIUF1TLnczQdQMNrQY4hpksqotokoOiPPXBX2OvvOcezSE6Ohl5P1pyQCUj2bfEH3fNbyA5R7hEq2vX9imr8vtaG3m2iMahLHFLjtNCqODkLfqXNi5/WlWFPvgPTJmYihWoyN24MMO3FLchK1GH6xKZd6smiVFBQCYfdI9OgTvy5eXxrGHQqFBdWIzUtGtVuCZMeWYdH5r+DDuZMVB4sr6dZOO1Ir0JiUcaAttjz41b469I8hM3N6Xbhukdv8RwsOTgJAr49cYxo2Zt6wGKKjbuE4dhrNGpNp46ts/WjBp6D3p17MhZzLJRKJViGDVr2whpdYI/Xi5WbVktPv7XAW1NTPbeovHxeMzogLadQLBb8/l8AvN/EzNI4jntPEISbmsjH27KFnEDUWos7PoMfpH06v3Wy8a1F07vFn983Pigu6N0NzmkNNx+iRMmOUgG1AdZaL5Z/sQfnZipRXEJ1fYNib2JyFN77pRgPvLELl49Iwev3dYcyXNyhusCU0S0tJmgNqr/YElBqhaegGiWF1fB6g6aR5sClzsphyoxDbJdUiH4RBSt2IuAM5UYJBeDxPIuoaD3MZq3s5xG0HoU4F0XIi5YLc6ALC0KsD1qUfWkY2TW/1sZg094a5JS4QGCj5Dj4AwEIgoSUeC2GdrVAX1fRsNHBCEDERTPXYNolrXFeb8qWeXiTHffcPuTnV0IgHQjDoMLmxY+brZhxeXvYrATeLFLTLLJpetH3fix+5m3U5lbLOqg6ZXddr3X/n1NyaD+qCwq35MFWWHMETUsry3HtIzdZq6xVFFC48WScZ4vFksAwTD8tzw+Pj0s+r31Gm9Zd23XiemR3Q1ZqJpQKhaxTa0mjdW3YsUl6+s0FBTmHcq4qqahoqjQJw7Ls3QzHdRP8/uuaEJXiFArFf/1+P+mQyBnuhFqEUzmSbOkcx30y79Yuve+8OIv8TACdUy5DcYTuQQYDHRCTJjuQ2ew+/PL57iNAhRSIdi+Dc2esgyCwmHZJMm67KPMwYJE5FoMaoOTTIYcueWqkXymugb/CLluAams9CASEYMh//XkLRhCyCh5RbRNhbpMAXsXDmluO8o0HgybjEFDVm1cZQKNRIM5iksWiYPxPqEMCGNmLloCF/GloImQHD+VwIUCpS68gxx4GrVSUhoW4CLJQlZdaYYkzQk8JqY/C/ezMq8X0l7bgP/f1RKvEIzmZYBpJG6pCFjGayc+bKqFQKXB+zxh4PH4kJkbBFKXDXS9tR0ybiZjQeyz8Hn89oBCAKHUqeO0eiIGgyoGAqN25nVCZU46KA6VHgMrOA7tx85w7irxebx8AxSd0u5p+iYmNjU1UKBTjVBx3dWZyevaQPsMMQ3sOZNMSUxiVSiV7855II7P7R999Kr6+dMnXBwrySIShHMWHNY7jxkmS9KQoisNChdLC/27kef79QCDwRXjWu+OdSwRUDqcYS1HE5/SMm/vZU/00Jvq6kthDwX6NrATBS81Aik4HNMHLYLV58MsXu3FuKyVKQvlS6fcEKjqdGufP3IyhfQbg7S+/xQt3dsTYfokNfh8hZaZIuhUyNct24ND2BAhYrGBqPbKykUBFEETZtFz3HNW/YZOioI41yr4pfqcX+ct3IkC6mVA+JppLOJdT9yU3GDWIizMEuZZw/cLRPpJNnBzqj5TTJSVW2Ukto1U8lJRprplG8T/Xz9uItDgNnryxI1SUtCms1fV36FAlAuQcyBCrL2DRN4W4Y2yKLGZptUqkpseiuMaHy+fsw8zb5yJJaQGZkOX18iwy+raGIc6EQ38dgLWgOmhOZhm0P7cLyveXoCq3QUyS4VOSsHz9Csxc9MhGSBLVY3Yd78Vq4nllTEyMxaBSXaXQaKekWVJbXXnhJH5At74wGY4/NUNz89mTuxfT5t1jLa2u7lNRUdG4pAi91ptXKL4L+P39AeQ06oc2i7xqawFQhYATahFQOZxsUbFG1df/mdln4EUDE4m3D5ahkC09h5NK8rMQNbFATEy9grW80ol13+7FwFQFyisc8gVlOQZpabGUOQyjHtiIuXdPw56cfLz/9TLcMDoel56T2lDNL6QTFSlvLFmFwkUkKpdhdwMOjxwfQ6E+UDCQ6NJSnR4qV1H3vD8AsbAGvjKr/CUnk6vT6ZOVxU0F+pHOQqXiZI7FaNRAo1HVx9S09FQR0NXaXKipccpjWiwGxFoo4K/5UOdfNpVh4sNr8f2zAzEg+8jAPwKoosIquN3kd8YgIAj4cm0lkqKVGNghSo53SkmNgUqjwgOvb0ONsg+mT74dkqMhty6n4hGfnQxDvAmVe0pQmVsejNRW8uhwXhccWp8Le6n1MLClJNj//e5jvPTR4q8BkHn1f2lMamxsT4nnJ8eYLaMG9OzbcWC3fnyP9t0QbYo6QkfyvwxE71ZZq3HnvPt8e/fvmlRcWUnzb9wyeYVidcDvHxsq69r475TOjzicE3b2i4DK4SQdMLx74g9LH+9jjDWqgroUk/NwLoUuvo+ByMUAiTGUvLS+h93bSpC/oRgd4xg4HEHFqlqtQHpGLJweARMe2YGXZ9+HzOQEfPzjH3jo5Xdx09gE3DmxDaLk5M1BE7VI4kSCEYjWh1mE5D+GngmbdN0O1nE15OdCnrlWd7iBCl6vDzXVJD65ZF0HtTquJdzjlLqhejpRZq38r0LBNQsM9B5ddJfTi6pKh6z7oEbAlJQcJb/XnP6n2u7FbQs2Iy1eh7k3dZQTOYU3n8+PoqJquJzBPqmfrbm1yC1zY3zfYEVC0gkRF7hudzXGP7gO7//3M6RxCXDXOOu7ojmyPIt2o7qgbFcRqg9WyKCiNmnQdkRn7P1lK7z2w5Xg/oAfz7z7ApYt/+q5kOPbCd11k8mUqdNopuo0musGdx9kvvLCS9m2Ga0ZEm9aonQ/kUFdbhdmLXpU/GP9yumlFRUvN9FHIs/zfwUCAdKpLD+RMY71TgRUGijEKhTcu7Ovzr5y1pXtGLkWMNUJDstzIpE47lNCVEYBceaG0qBUas/hxeIX1uGcbCPUfne9ziMhwSh/sdfvqcbj/63BksfuRVyUSb6MK7fswtwlHyFKW4vbx2ega2szzDqKZQnqN8RYfdDUTGLBsawylGuWTKdlNjAuXyh53OEecnI6Wn9AjpGx17pll/c6vUxTAENcFmVSC/7wso8LS4mRRAl08VxuPzwuyrgW9Asjy5LJpIHFYqRE0c2ePUpXufCT/fh1YwWWze0HbZiIRCBA8yotscoexLRst0fEtkN2bM514PLBcTDqgvNJSYuVqwjMen0HCmraYMnbb6J6f7nskxK+HpVehQ7nd8OBFbvlvxE2R2XEIL5dMvb+sl1eT/gld7iceOiVx7Fy82oyvR6vOVmRFJOUxav4yTFG8009OnRJvOS88VzHNtn15UBI9JI9fCkjXkhMI7FWTt4tUDhG074zx7rM9Hevz4vHXpmL39b9dv+h4mLKA9O4WRQKxQZRFO8Q/kd3/ObmEwGVBsqkGrSqTZ882S92VM+44FeenNz0xAkGJSEpoIFotgAGbYN7PW2ky4/XX92A1kYOvbK0qKqwy+9TzhLSK3A8hxmvboek6oD50647zBmuoKwSy5avwttffoeMeAbXjc7A+f0ToFbS5aUYIQVAiavpJ1yBWzdvUsJSrtlqp1yigvEHLSTNObRJJDfJua6DHAYpf+32oD4vqE9pIMiRMTN1oQNBvUMdIBE3Y47SwmDQyJzZYXqZRifPFxDw6le5+Pj/CjD/ts6yZaiuUZ92u1tWzJKli9RYxVUefL+xBpmJavTMMsCoCaapTEw2y858n/9RjOc/s+PRmx5Ht5G9IQoCijYfkguOBXVJEuLbJyE6w4J9y3dC8AdkfUpqj1bweXwo2V5wxHwra6pwz4IH/Lty91B+2nUtucz0DClg1Sx/t1arG3vuoJFZ44dfoMxITodeowt6Q3OAKloPdYwWHIV2EEcaUhzL4EK6MLsHzmIbJO+JZQH0eD145OWnpD/WrZhxqLS0qXIi0ZxCsZFjmPt9Pl9znrUtXXKTz0VApYEsF6TFG779/eUhSI/TBU0rWheg8QetqKwJiEoAQlGxda85nD589N8d0DjcmDw0CSVFQR0AXazEJDOiovQ4VO5Erxt/wcsP3o1J5w5qciMKKqrx2iffYtkvqxFj8GHisCQM72lBRpwOWjUH0g2AFMdqFUDmZ5oUmZhdXjBefzDpvqzcJQsMVSwV4fQEUGX3o9zqRUWVG7WuIGei4BlYotRIS9AhMYr8H0Q4bG4ZZCiOhjia8ODF8K84gQ753tClVat56A1BHQyZqY/F0vsEAUt/LcSjb+7E/Fs6Y9LwFHnCsuVLEGGzuVBeboPbK6C4yod1+2woqvZifD8LshI09dxfdLQO8YlmOQ/LJQ9twJgh12LC8AuhjdIirU8bVOWVy45vZPUyp8YgtlUcDq7bB0+NWwYUsgZlDmyPgk0HZVGpsat+XvEh3PPsrKL8svzeLamRnARopbi4i3Va7czszA7ZN1x8DdOncy/ZolYXMa6K1kGbbJRFMW+1G55KJwS3T+aSZEDnWCj0KmiSjOAUHGpzqyAQ2B+LQ210mojLuu/ZBwNrt/11S1lFxVtNHLYonufXSZI0WxCECKj8T/B59Jcp3dkDQ7rFzft2/gDo6StCt0rngqT2Q9JEQzJYgFA1O+qKnLt27a3Cyl9ykaEGzulpQVW5DTarWx6JomeTkqPlkhHv/ZSHx989hBVvzkdqfMOXuakpHSwuxc+rN2PVll0oLC1BlN6HtskqtEvVISlOi8QoFWKMKmjVvMwJkfmWLiEF2ZXZPCir9CC/zIWcEg/KrSJcPkohqYJRq4VaGSygRaZHm9MBr9eBOHMAQ7uacU6vOLSK18qXmxS6ZBqWDzxZo+W0LmzImS/836PlmwzjeEiBWOvF+z8ewud/FOGeyW0wfnByvanZ7fLK8U37DtnkMIAyqw9evxhmzMMAACAASURBVIjsVB26tKorAxIEH4NBLetriqu9uO35zdBoe2P6FVOhC3EDxsQoxGbFyxdT/hhQRricMtiLrfXcmy7OiIT2ychduTdkbj98J9bv2ig99NJjf1TZas49hsJSm2ixDFEpFDd37tB19PmDz1WPHnAuo1Vr5LFpvpxOCV2iEayal4HEV+WE6BUOt+6FD88w0CQaoEs2wbanHP5G+p5j3QHism6fc5f3QF7OuOLy8p+beF7FcdylgiCsasL6c6zuW/T3CKcSJBMPsC8/en32LY9c1yGUqUyCqHdBirMAGnMoFLiBXD//lIO/VuTh5gsyYFIzKC+xyl6vwc8OkJ5ukYGlyubFdfM3YeLoSbhqzPCjWkPqdow8Pj1+P1xeP/KLSrBiw3as2LgN+/IK4HDWykpNjZqXRSS3R4DLJ8r+F0qlFsnxFvTp1A4DumajU+sMmE16qJUK8CwrX+I6bxS/IMLh8WD9tj149t1P4bCXYf5tXeRyGnVJ3ghY671XQu+26FQ1eqig3Ik7Fm3FgUIH3pjRA307RMumdEkKxkjlHqzEl2vKsCPfjYv6xKBtkkauCUQVGRt0I5AtVKlpMeBVCjz0xnb8tl2Lebc/BZMh6P5fr4ugTwRZwkjSE4R6bqDumYwBbeCqcqBib2mTAYVLf/5MeOGDVxb5j1I4TKfTxUcZDHOjDDHjb7j4avOYoaNYnVZX72NCc+H1SpjaWGT/GGdeTYOo01SUeIhmslgJCdpEI5RGDWz7KpoNzWpqL3IL8zD1qbvshWUlfauqqnY3s19hTkknsqPH/EL//Z2egT2S08+H38wfeMF5veJDFhhASiDHtqjgckQJktcPa0ktPl62D1pJwviBCWDFACor7PXermSyTUgwwWTWyUD0wmf78esWDksXPASNIphQ6LgbpWAk643DifIqK4ora2C1O+H2+GDQqmHU62AxG2CJMiHaZIBapQyajlvmjAmrw4kPf/gdby37DgOzlZh6cWu0TdYH89WeYCNOh8SuZStL8OHP+ejQyoiZl7VFZrJeviRkgi6vqMWfm8uwfl+tnMy6eyZVKjzSV4WmICtmU6LBKhR47escvPuTDw9NeRDpyelNz7Bu7XVhS7IOSII+zoi0Xlk4uGov3DbXESBP5uRZLz/m/HXtbzcC+LiJznVJCQmTTTr93QO69+98xQWXokOrdvXgJOtOyOpn0UKXZIarrBbuUnvQBaClogzNlQGiOibCfqi6xWIQjb1u21+Y+cJj+4tz9ve3A1UnuH3/02snfmr+p2H/cS9nxMXovtj4xvDuybFaGVQEUowmmoNikN0DOLwoL7Zh2f/lIzNRi16t9XIsCvmA1FtQWAZxcUbExBhkJ9blm8ow640cPHLbFFwwqFeLuJQWU6apFJEtfvnIB8katXFPDt784ifkFe7CuT2jMbp3PNqmGaChi34sgAqdJI83gL0Fdvzfhgr8sbVCZtsuHZGMCwYkwawNgioBSmFhDZb9WQS7W8CQTibEmSg1w5GNLopGq0RCohm8gsdHywvx5Hv5uPPyuzGgS9+gQrYFrc60nNG/LTy1LpRsk6uZHtEqaipx7aM355dXll/cyD2fTUhI6AVRvL1Xxx4XXXLuONOQnoOh1TQUtq9TbGtTTFBH6+AsssJb7TpmmdXm1m1sY4Gv1gMPgVILAJ5c+j/8bqm0+KM338otOHjL6UrXEAGV4I727J4V89Xq14YlU/FykUy4rWIB0swXVIHxCqhy+DHr9e24YVQyYjUifD6ysgQxp+5+E4cSHWOQ2dcdB2sx6eE1uPqiCXhwyuQWHPt/xiOEHT+s3IBZL72DkvIK9GxnxPiBiejeNgrJsRqoVaxsvaqLayKfFyoIX17txdYDVny6ohBrdtYgJU6DB69qh0uoiHpdcgQCa0FAaVE1PvqtCE6viMsGxTcZq193QZVKFmnpFtkzd8N+K656YgNuuPhejOo34oiMbkejIImUMVnxiGubiL0/bzvCjEzvknD4y7pfMfPFR1ZJkjQeQGWoTz4pPn6STqtfMKzn4IR7r5/G1IlcdWPK+icG0KWaoI4zwLqrDKI70HxaiWNsN61flx7kkkl0agmo+Hw+afYLDzt/2bBqcmlp6Q+n60RFQCVI+QvP75/0/nfzB5nkVI9JJrnAF1PuAOOXcLDchY9+zkOfTC1SohUgD9S6RgpMvUGFmGi9/EWlPGsb91XjkTf3oUenfph1w2TotQ1fs9O10cczLn3xbHYnduXmY+veg9iZm4/8kmLsOZiPxBheXr8rlJ3f7xfhC0hIilahXboeHTP06NkuCtkZJkTpFYfF/dDFrqq04+e1Rdhd6MLF/S1QK4/kNIJATUpZLeLjjeCVPDYdsOLel3ajX7eJmHjuhOOKj5EVpgoemYPaouJAGWryK5vkGskce/+LD4mrN699BABF+kpxUXGdNTr1jE6ZbcZdfsFlxiG9Bsne0eGtjgvSppqhMKhgz61CwNEQxHk8tK8HKQKVtCg5PakjN5ja4Vht+76d0vSnH9hYWVJwYYXTSblVTks79kxPy7RO8aAsO/WGC9JfWHJ/b4XIc5DMKjA1VjCUnIhlsGjpXqSbGFnup1Yn7pjNGhhNOmg0Stmt3SuI+PDnAixYuh+TR1+AO6+4EGZ9E+H+J2F5lTV25BaVoHObDGhUJ5bsualpEYD4AgHkFZfh+kdfRrsUEXvzHah2AK1TEqHXqlFebYMo2nHrhUm4bERCKO/TkUeLRMWtO0uw+LtCTBmVCEsTIk8dhxIdrUWsxSRzRdvzbLj52U1okzESN024HnrtcdCUAIpjQcpZn9OLoq2HghafRo3G3bRnK2Ysml1ZW2sbSGlgkhMSJmvUuocmjLigw6XnT+QTLQlHglEoZsvYOgaMkof9QCXEkDPgsUzsRzsG9ZyKCDjzj82pcAyHR159Svhq+bcvlpSXzTyd2f8joEK1LHl+zsyr2s+667I2jNqggpL3gfXQ2ePw+5YKbNtZgpFdo2VWlhSgxJFYYg3QaNXyF4RMsHnlLrzx9UEs3+zCrZPG49oLh0NxFK/SvxNXbHYXbnziZWzel4feHTLxyoO3INpo+NuGIBDNL63ArXNfg8cTwAWDe+LikX2RaomRgxBrHU58uWI9Fn/yA24bF43LR8RDRb40YY0uSXFxDf7YVAaPX0S/dqYj1DQEYDzPIDbWgOhYgyyOFFa5Mf2FHYCiMx649p4juIRjL1KCpW0iYrMSkPPnHnjt7ib9aQKBAN5Y9pb0/tcffcor+XvioqNvtURb7r1m3BWai0de1KTuRrY2cQz0GdHgNArUEqB4Asf01zn2nIOWLEPrWAQcXrhLjq5TkQFx1xZMmzOj1ON1jimuqNjckjFO1jP/z951gDV1ve83GwJhQyAsBffes3VU/VW71NZZte69raNurda9R9171bq12rr33lsUZYaQQUIIITv3/5ybRAEJBETb2v95Hp9SuOPcc85973e+7/3e72MDFcINj2axWJUsFstNJ+pWb40ll8vdNqRtVNeUNB1GdC2H2tECMKwMKDVG9J93G0NaCRHgxaX39SSdnzBH6Tq+AFKVOprQtf+SDGUiK2BAuy9RrUI0nJckL/6pvHr/GbpPXU4vRL3BiKPLJqJKmZK2G+XW43A1ApEDEIB7Ma9w/Oo9fPtZPZQME4KTy0FKeDsnr93Duj2/Y/6ASJQS5ay3Q9IDXsbKcPKOHFWjPEHnVtmbwzohnB6h0BteXnwarBOkWgxbcg8ct2oY2H4AnYDnarMxfin4RgYgsHQIkh1ENyfPr1ClUWOXTFa+EsdOEfoHNatbrU7LHq278CuUKpfnVoveojEBfoQvOJ5caGLTYLHLLeQGU3qh0MTEbOni+eji2KaNgk+FYJpdaybcp3zmLT1DjWkrf7FeunN1tlgqIVu3/CQlXR3CIh/3MYEKWcUzOBxOVzAYPmaT6TZFUURgp6C0dbaHh9tlPw9OnaqlvbF5Ym34eRBsIsJDadh85AUGthLRmbDh4f6vnZQmyopTN6UYs+IheO4BmDOyJz6tXpF+2d7F7C30TFIUFKoMtBs7H3EpMogC/XBw0TgI/YgwdXYzP9tUFwlYbPV8WPlkHRMH9cTl21AtUopOTXMKLhGN2RfPpTh0Q4GWNfzoYmLZQYXLJRwUonDGprcYYqUOfefehkYfiekDJtLyAIUZVzpq5MtHVP2yED9KRHpCWr4K+ntPHqBW7l6b5iUQoN3nrf0GderLFHgI8r6nXWicRHl4vnyonknpAvGk5ZaWIL/j+fPB8/egCXkmki8l08CsMTr1k9Agy2TCt6IQGc/lr7dTztbGqatnMGvtwgdPX8aQbZutFMPf2P5OUGFFBgZ+TrE4dRNTU2a+S6o12cEw2eypTAZjoJWiljIoKoaiqM+sVispr/CogPEt4+7Ou+TryQk8vfiT1zqqxBy++1iKe8+V+LJBCPwDvcHj2kStrz1TYcuxeDxP4eCrJg3RvvknCA8OLBRJqVjmPJtS07N4MZ7GJ6Nm2SiEBfvbLaVcZA16tu1lSosALK70+ffjl3H7wSnM6VciG8+FglKZiZhYBfZflaNTIyGtaWvrPgUvLzc6FO/mzqNhMF6ahUlrn0BrLoOhnQbD18t1C4X+ylttfJTwWlFQvJRC/lySLyCRMPLYpRNpycburb/H101awY2XTdoz14OTPvJDBHAL9KTp9OY8WK80+Y2waSNsxElLptFGzmPb6PhGtR7aJNXrciG5rTZBlB89Pplxynz7HhP3HBOWTpW9TIzrLVUo3rvspStr4O8CFV5oUGh3voA1lTJScmVSUiOlTRimqC2YzWafsVLUfavFQlK6CbWVhFzI/OelGu64D+GczysT5jUyIsid+eeChmARm5ao1GRkQZyspNP4yZaHw2XTVPhVB1/i93NytGjQED1at0CZCFG+X++iPlCB59FvJKn/Y/vva6PEmfwgbX7byqjaEg4LWVK1wA7ZDjh96xE279uNtaOj4GGP7JA+yuUZeBarwKHraejWNJjOPyL98PXlwz/AJhBFJosowRHNWg9+NQzpNABBfvmnNeToFg1SVrj7eyK0aiTUKSoonqfawsdOoidKtRI7/tqNZFkyBnfujzqVatIJoM4aeRZegAdNo9fEK2FS25ZXbguF7cmDV5Q/9EotdBKi5P/GaiSWiyAqAGn3kkE5EkDtNyTX53i50Vuf9McSmDIMTvsuU8oxdcUMy63Hd1fqJZJJCueFwlycveI57O8AFVaIUNhTGMRbMHiAj/f2HRkv7lxJq6+B5l3Yf1U4XO4Fi9k8zmq1rinE0JRhs9nXvm8R7mu2UNg+uQ69G7U5FZV04amwsAB6sZNsWZJrkqxww7opQ1G9Qilb9b8iNnJtYvUQOYHCmPX07ewWCnmB6J9J1XU6olGAVBvZupB/NLDYQaWYLZYLd59g9W+7sH5MFDzt7FgynjJZBp68kOP43XR0bhwELptJgzUhCtL5SFYKMSmZ6DvnLgSCKpjSd2y+1kLuYXf4Zdz9PBDdsBzS4qSQPLIJwuc1vuR4rU6LNfvWQ6PLwKyR0xHo6xzAHNdncpjwqRhCWxmGNEJsy8mUpa0RLhN+FUUwqLTIJByTbMfQVk6oN9z8PaB8KLZVr8wm9cngMGkHLWW0QvNS4XRtkPD3oq0rrIdOHz6fmJJCKg++JR1ZxKX5zqd9aFDhhInC+pcrxf1p5ChvUUQ4m9Gnn/Tey9uJjd4RZWtxuNxTVovlR4vFssHFUWGCyRnSoJLv/A5Nwrh3X6Rj08RatMQBURwj2bJEv5XLY+NubDomrH2CiLDKGN39O0SHh7zzVufJq2Qcu3QLgzq0Ap9kHrvaaBAhyX5EF4HoMVhBEWEm+ud8QIWACPH3EP1T+mcmGDTAFK/FcvTiLRw5cxgrh0eDw7ItL/KiEQGna3fFOPswHX2/jIS/HwnF8+hoGgHXw5dTsHB3HCqXa4mO/2sPb8+8y3nkNUwOp6x3qB9CKoZDGS+nQYXkQ+UFKATQn8U/x5Y/toE4Ynu07gqRMCTfGSDWDovPgVeZIBgUmchKUefJlCVT4BnpQycQZrxQ0GCf04oBOD5uoMyWHFwWGrQYgFd0AE1j0LyQ24mVb7+iZGu+88jv1m3HfrsqlkkGqFSqgrb4rq6uYjnOJVARCoUleWw2KfC8OVEsPldE+i9bJBR157uxlixY4O/ZuJE7nj83YeBg2YU7DxL/945IG8bhcC5ZLJY1VquVkJayN0LaICKgylz9LhPozz+4/+f65Z4maRhXH6Zhw/iaNKiQrQ9Z7ERXVmu0oNPUaygZWQNzhvcqNg5ITGIKek5dhpXj+qF6uaiCJ9MBGCSq4QAUOlnObKtq6CKogMW2AQuJ3tDKbMVrsczZuBe+vFgM+EaUA3jJS/PopRLnHqSh/9fRdMIgDThMYPWBl1iyNxHfNOmMtk2/gRvXzWUmqsOC8Am3AYo0JgXKVzZ1N2cW4NO4GKw/sBGN6jTED627wMONn7+1aJf59C4VALAYtPM0t7CTYwIJrPtWCrYR4LJVMXj9dxr3cynvEeDhMuEVFQAGkT2IlYPSEzbu268nYSQfPX8MczctkRsyMzuL09Lei3pbwQvS+REugYqPj08JXw/Pcxw3+JgM2KLTmbcbrIbnKpVK7eLNmWEhIW1CQnjLp0zyFTX61BZuvHRZax0zVrn3yfPEru/oqHVncThrrGazP0VR7e0RHw5YaOnvyfvRg8eNlqr1ewwG01R7gWpfLpezqtcXJTouGV4VK/e9RFyKFstGVaPLWhBLhaidpWeZMWLpXZiYJbFsbD/4+7j+9SxoXHRGE/r+vBK1KpTC0E5fFpy8R4CEdkISACGCKSa7hWIHFVqWroDGYNnkL4nFwuLQynWvLRdy6jtshUgC4c3HsZi1fiPm941A+UiHZMGbPhE6v1Znhq+AS+/WkhU6rD0URy0/8JLq8XVPZq823egtp6uNfrHZDPhHBUFYLhQpD5Ogipc7jdgQtbr7Lx5h27Ht+LrpF/jh6842ay2/Zncmu4d6g+fnjvTHqU6TA2lrxoMDj3BfZLyQ247LpzmsE1L4jbBnyYdMTQCFlkbIA1CsFpy6eo5asnV5ilylGCFOTd3r6lh9yONcAhWy3EJFovkN63mMKlOaTZ06oxWniKmrZjM2pMiSLhTgDGWIhMKvhEK3FT+O9An/8gsPhkN8+bfdasu8uemLXyYljyuG2HptNpu9xWw2E2GaX5lMZrdSEYJpHRqFCcUKPY5cTzUqM4zjrSbTNoD1S6Pq/t03jqvFI2UhJq59TJOufu5dERa7Uj158ZbtfYF1R+XYu3ASKpQML7zvI5+ZJOHZtXuP49rjWKwc1wce7s6jDdnrcby2TEwEVMyvt0D5bn0c/bBvgWhQYXNpgCkOUDFZLDh74yFmbdyDzk090LNlCNxyKeNnHwoiPnn6phS/bH9quP5IecrHy7fh3OEzfSqXrujS2rc5pwlTlgFR1Qi4efMheZREyxnQv8/jhSTnnLp2BseuHqcjPM3qNXHJZ+NwnAqi/KGJS6Mds84sIAIqXB938AI9bP4QJ5tkR/+ZpBpAqDd9jl6WSWczE1nJvLdsFhy/fBord65LlihSxqRIpb8Xwzvj0ngX9iBXQQUiv6AGNet4HF+xPMhDq6UYu/dk4sgRjUGmpE5ZjcZZKTIZIZu9pcAd5BdU34PP3jF8hF/Jbt8LwLYzLckXad4ClWHbdvXYZImEhH6Lo/VkcTjTLBbLDh6H06fjZ2EB5++mZiXI9bdAUTFMQM9iMHwql/HusGtSXbfSYQKYKSs6Tb2OVvWC0fuLknReC5n0q8+UGL7sGdZMGYca5aJz9I38XaJQ4cmrJFSMjkCwv0+RAOf6o+eYtWEf1kwaSF8jz5Zt22Pzn5htVorJBJCfHdGf18CRa0qz+1nIy2bf+thAhQOGfRv0OtRcwCw4thvkI2y2mJEsVWLPqcs4cu4qerf0Q/eWIbR2S16NAKlUpadWHniJVYdepqnUhkVErrFBlfp//Dx4oruPwLWi72TtcNw4CKsdBR6Pi4SbL6HPyJspS/pB+nn57hUcOH8Ygzr3RdM6jV1aa+RZmVw2fCuHIEuSAZ3YrrrvxKKjnbRuLHhHBUAdI6cB4q1GBo5o//rz4RHmA8poRka8CpZsAt+5zyH9P3X1LPXL2nl6ndY4SCwXk+qC/7SC8a+77TKoAPCsXjHi2JKlAQ2rVXVnkrozcfEmHD+uo86czUp7/txwQG82b5HJZFcdCOrv718uyN99Q6/u3vV69vRiEqUyRzMYrBgyTKq9dEHfN0WRssulWS74ICaLxSIh5fGf1wuJ9nbnUL+dS/qDMpv3AszoYD/ut19/ElZxdMfSTAIoForC+bsyTN/yDMuGV0XVKNuiTlHqMGjRfdSo3AgT+nSyiUhna0q1BgNmrcG9Z69QISocS8b2RiThqRRy+0CAadCsNZg9/AeUixQVACq2SA9lNr0BFeJPycZVoS9QUB8c/hQ2F4zsoGIPpRc0xAp1Bs7ffoxEiQJxYgnkihSEBVrQ9pNA1K/o9Tokn/06hBQnUxlw7LoUu04mqc/dk500m81rSRU8BoOxre93vdr2bv2DSzIGtOXgwYWoEingxoDkYSKM9soFeRkGBpORzjz+49IxDOsyEE3rNHLpPqT/5F5kW0Io+JpYuUs8VfKs3mWDYCalUcQZtJg1PS1EgtOdA67ADRxvd9oZa5BnwqDU0uFmZ2uHbNmOXz5FrduzJTExNXlKqix1xz8ZUOhnLWgRZfs7IyxINKVPX++JI0f4chyK76TOlVxuwdbtGZZDBzXJmkzrwsSUlA1CoTDYncX+vWs3r2qDBvqwPDxyvpoqlRmdO8vSEuONHcRp4jOF6EdBh/IA5pIZfSoOuPpERZ2/p8iqFOVFNazgw+vwWQS7QpQXg/AnzBSFk7dkGLzwHkZ0iMagNiRawURGlhEjl9+HPDMAa6YMtzNTc96SWCjtxsyH0WQCj8PByvH90LhmxUKDilavR5/pKzGme1vUcOasfW2pvE9QcUGt3z4EMQliDJ+3DtWiKTSu4o3KJT0Q6MsFj21TlsvdNDoTjt+UYuneV+YHMcoYjckyFxYLqUdD/HFRDCbj4fJxi/j1KhM52PwbDSjuXEQ1LEOrqSXdjYPF+KbGT15nH7t8HOfunMfEvmNRtmTpQgEKx4sHz5IBUD9LpSUgXflokD7SUaKoADA5LJhJhQPyO1LsjcWkGbW61AyY1AZbFC8fur7RZMS+k4ewdt/mZK1aMzRJlnLknw4ohQUVBAcGfxEa5r5t945Av8DAnOnfxHK5etWAeQvSLYlJpn0URQmaNOK3mj7NFz4+b5driI014vvvZckZGZn/kziXvStonTn5O3N028ah83w8uIxDV1LRokYAerSKRESwO800ldsVyU7fkqPr5+EY1CYKfB4bBrMFaw7FYfMJJTZO/xGVS5d8g7rZthEZWh1GLNiIe8/jUDZShEWjeiIkIBvrsyBrwd5r4snvMW0FBndohXqVy7wfS8XJ9ge5LRUH07aAEScZySMXrMPP3TxROpwIWr05gbxQJguFLKMZ0jQDdfae1Lrpz6SsR6/UcTqdeRtg3UTkarPdoo2vj9+B32Zthr+PX753pgHFjYOIOtG0LGPCzVhYchHHXl+AAgwmA87duoDTt85gaJeBqFeVVC91rdHbGA4TvuWDoUvLerPtceV0x3izGOB4u4HjYaMLmEgxt0wDrMRysY9ZfiBFSm3sOrbHsnX/jniNNn1Yslz+1z/Vh5J7WApjqcDT0zPIz9vn4E9j/ep/39nzLeQm/ojEJBPWb9BYDUYrxo32YQYEvC2hSN65s2ezMGBo6kNNpqZ5ZmamzJX5KsQxdbwF/JNLh1f2Ik7hp68yEC/R0gW9yL2JxmvZSAH+VzsI9Sv60z4AshXacSIR648pMKFfT/yvXtU3hlwO/odtRYgV6XiVnIqoUCFCA/N4IVwAliy9Ab2JpfJDa9Qon9Nv8+YFsa9AO9Gt0NufYvapkC3bqAXrMK+3FyKD+XSpj3StGSQZ81mCBo9eZeBJQoY1Jj49JUGedUKbZSEhT1LmIj7XV5YBJnN6m8ZfTR7f+8f89VFoPwQQVr0kPX/i+4mwGJ1nA5tNZvx59QQu3LmIIV0GoF7V2oVS3SNSjp6RvmC7cWiNWGfO0/xR0LZ9ytHyCXNnP46wfDfs22I9cfXMFalSMUGed7H1QrwOH/bQQoEK6VqYMKx3tWrc1UuXBrID/PMqGEWKQVG0w9PNjWx53r4FWRjrN6ixYIHyQIo85fsCokdFGREug83Y1fuL6G8XD63yWveUFley5WrZ+mXPHjVaKGw9noBxq59h5fhBaNeswRszObfPwv6ZoSWh7YSlN0+YK2mvAGBJlikxZPYazB3RnbZ48mxvbX9ICJk4ao3ZHLXZFm/2e761qG0EuLeiP/SA2HOCChjtRKmc9gNZDMm0ihsBlDS10Zyq1GsMRosCsDwERR0lAnIFlLfw47vxf1s+bkGLqmWrOL0rTWwDICxrq93z8uJTmLLyF0A6d/s89p89hBlDJqNCqfKFWj/kfmwvN3hH+0P11KbeRg+pCx+JQt3IycFqTQaWbFuJw+ePPaWA7yQSiTPx6uK43Xu5RqFBxcvLyy8y1Pfsz9P8qjRt6u7SPjN3z4n+yKQpKuuhAxkzUhQp0wvglxf1wcO8BbwdA9pENej/TRQ7xM8d3Gzq7CQSkaW3IF6uxabDcaatpxKzqpev5L1nwXgIHAzX13R4OwU+e46Ns17ROSb2Gjh0jk3eQ0zuv+/UFew5dRWrJg6Av9fbvA76FjmiP5Qt+mMxZwMVO1XfcZwzUKEjPwRUHDwVEv0pPE/lRWIK+s9anXbh1sNpYFg1tG/EYiHEQqI0Rv6RrHCzC5NWk3TslAAAIABJREFUM0oUdWjnnI2h+VUzJC+5Z5A3Xfwr+W4cNKQCo5MxJU7NC3cu48jFP9C/Y298VrsRmC5q2NqGmmx7WLSjlWQS66WZ+ZLoXHhGlw8hEa1UhRRLt67SXbx36ZhcqRz0Hix4l/vzLgcWGlTIzSJEorHffuc58+epARyK2IqFbBqNBUOHywzXr2R2SkmTHSzk6YU5vKK7O29OmQjPVp9U8mfVLuODkAB3WmziRZIG5++n4U5MulmSpl/Hd3N7VS6qxPx9C8Yh0NdOcrNX1aJzbOifX1fZctIH8uLakvVeU+CdhFelSjUtrPS/utUwsENLsAta/NnJbwRYTEY7wDjo+QUwrWiOCgEUti2MTH4mNX3tuUCufonvv4jH0Nnrn1+5d68aqfZamMnIdewPTes0Xr9k9DwOAYN8TBVE1isNnVqL1CfJNAPYGahcuX8Vv5/ch2FdB6B+9Xpgk2d0sdFbFSahyQfSCXxqQl6jdWcLv75dvGWOw56+fIZZ6xbgZeLLlVqjYYZMJpMW5Tr/hHOKNGL+nv7lS5f1PLhhfVDpsDCO8xqbzkw8tQVjx8vNN68ZT2cZqLXWLNMlaaaUiAy7Tqd0ffRIjdLWAP4HBqMEh80QWAmx3WxWgWI8AKz7AdwS+vqWCwgIuLV91ghe5agIe36NIwPYzg8hdHhijOf1/jpMZLLo6RfWlldjq5X7Rm6AOLSTUhVYuusISGh68ejedFmNApvDErESar6FFEW2MWopi42mny+j1p5ISIeQ7X2j84AKn/tz6f4zjJq3/tadp8/qu2iROHu0hX3a9hg5oH0fp2uQvOhufnyEVSmB+KsvYDbYKj/mbo5cnk2Ht6DLNx3wVaNWBYr/v3URci+hgCajqZ6kFpuCW0HzSvr+KPYJFmxcmv78Vcy6hNQUkg7zt2uiFNTv/P5eJFAJ8ggScr3ZO6dM9G/asYOg0KBCfBuv4kw4dy6Lunpdr3t0X3dLrWXuZ1j0f6UoFC/eE7iQZyVyCETglMACMd2zZ3byS0dGXp83skelrxrWsGf/EgvFbHuJSezcYa04G9HX5DLCVH2z1aB12plMyNM1OHrpFo5evI3osGAM7tiywIqFr2/1GlQcyYRmO6jQEJlT/iB3/4iVQvpDM2htNXzpvJ9CWinkskcv3cb4ZZsPPYmNa/su21aBh+DcpH7jGjWr3cQ5qIBCibqlYMjUO804Ji/l41dPsXb/Bnzb4mu0//xb8LiFSNC0b3sIVd6zpB+dKGhUEiLd+/ejEAvt0u2rWLXrV1VCasrcxJSUpe/Bv/gu+FCkc4sEKuEhoRPKlOJNXrUqgCcUsgsNKqSntsxS8q5SuHvXQC1fpTbfvpmlYTCZK8Wp4gVE0qRIT1S0k/xD/EJq89yZMwe2/6LmsM5fgFb3IAl7NBWesFjtoFKQvAB5gUl+DdlakDKpNGPVxgPpNX0FiHN25qDv6STCQskeZE8odLBoHdsz2oLKZ2tGJw0Sq+lNX2yaKq45Z7MP6ZbDZ6g5m/aueJGQOKxoQ02fFRwRGnF/4YhZgSVDS+S5BmmHqTsH5VpUQcL1F9BIM/K0UoimyLwtC9G8YRN0b921UFsexzokDFf/yiLo0jKhS1Lnyx15h2d+69QTV05T8zcuMapUqgFieeo/miVbmOcuFKiQQtQIFg0pX5ozeeJEf8+aNUm+SqEu4bRvmZkW3L6jx6HDWZa7d43PlUrrIZ3OcFCaJn3wjnv3PO8ZKhD4w9PrOw93XqfQAO9yoUH+fp58Ps9iNmPusG4Q8DigLIS9as+vyb3FyG2GZ3eUEmuAgAop5cBmQ2MwY8LKnfRLMaZHW0QIAwozR28f64hI2XVY3/h6nPlV7ODxjlnJxLKZtW63efX+E2PFEsnid3iIrnUr19k8b8RMlod7Ti1bxzWJBeId5ofQypF4fvoRLKa3Q8hp6Wn4dc8alI0qTQssEeW2wjTaMUuEq0v604XTM14q3hJNKsz1XDmW3FOTlUlIbdSuw7/HKDIUEyQy2q9YdHEeV278AY8pDCIwRUHBA0qWdP9l6mQfn1q1iPhzYU4v+KnIe0rA5f4DIy5c1FHnzugSkpJNJ0wm3SapUnmjuLZFIT4+kVx3zwV1q5Vp9e1nDfiVS4UzQvx9odHrMW7hJswY3BklAn1tERYHqOR20uYLKjaLgMGxJe1duPccQxdswM7ZP6JSdESeA0FWlEqtASHWRYa4QPnPHhV67efJT0+FtueLZJ1k73Dfn39VH794q8c7ONiJ93Rdx5btevzYdZhT/ggBFRLxIc7T5FtxbxTr7J1RpKdhzf4NCPD1xfCug+Dn41e4SKTdUibFvzjefDqr2Gowu1Rfp+CV7PwIqUKG9fs249iF49ezdNrxqQrFxXf0Tb1Ld97Lua6iAjMsKKRNSBhn87w5AYIa1d9/cSxiqcfHm7BqlRqnT2u1WUbrTGV6xsbMzExSS7PIqO4HePGDRTta1K/21fxRPeDjYf9SkhCzwYgxizbi28Z10KxWeVgNehuoFAQouaeG9mGwAA6XtlY2Hb2AUzcfYvPPw0k5kDwnkpQCXbn3L9x/9gprpw4Bu6CoA82RyanO/mZYHNPqGKZc/JkiLiV1phatR81KiIlNaStPL3IZCMIUPDWu54/V27cgbpm8G7Ecoj4pC9nzVKQnp+UAH1qk6K/f8EL8CovGzIaPF5HLcb05qgm6BXnSspDpMTJYsvJ2Art+1fyPJJyehJRE/LJ6ruH+i0fHxampJEdNVVzX/yddxxVQ4YQFBXUIEPIW/jTGT9iiBR9sdgEaFMX2hEQxzIqHj4zU7j1a/aWL2ruaDMvqLJP+cCG0XHL0Jtjfv3ZIQMC+nXN/DC8dkY1wRlEg9YRX7/kLaap0TO7ZFjAZigVUfj9zHav3n8Ku2aMg9Pd9S7yIvKz7z1zHX5fvYETXb9CgStnCjWBu1qzj7LfIb65Mt/NbX3/0Al0mL7miyczskJaWJi5cJ18fXQrAiXVTVpSsXo5EpfNuXA8eHUqOvxpjSxi0h+ZNFjMOnD6IZ4kxGNfnR0SFlShUNxwsV3d7pIfIGRhVzjOcC3VxJweTHJ6jF/+idh3crYyTiVfojfo1CoVCUhzX/ideo8BVJhT61fP15O+YPt0/qkVzj3fe8jgmNS8tHvI3nY6inbd6PflnhVYLpKstiIsz4+ixLDx5YlQD1EWjQT9dolDcKuyghgQFfV6/coVd22YN9yXJgNkb4aNcufcYC7ccxK+jeyHIy/0NqBTmRtktFTYbyWkZ6DtzFYID/fF9q0aoVCocXBYbCrUGNx4+x5GLt6DJ1GFCn3ZoWLWsy0lvr7tkN0h0BgNeJEtQOjwE7jze2/ZcgbPt/CGJCNOynUexeMfBXSlSae938HN94u3ts2/nL5uChPmIWvMDBQitYvOnEI8+rWNrseCvqydw6MIfmDl0MggTl5TzcLnZ2bmk1jE/xAsZr+S2UhnkAgVZhi7fJOeBZLvz629rqXM3Lj3J0qpHJ8vlJHnWWMTL/StOy3eZEemC4ACPXf37eVXt/oNXkaI82UeBhJI3bVFTx47qKIvFajGbGHIGk0HBap9RJkUZ9VaLycqwmAwWo9FMGXVZDIPFbNVZwchisaxaBoUMK4NKZVLWZ4mpqUSoplAErOCA4KaVS0fs/n3+mEBB9hrH9q+6LC0dA2asRO+vGqNlnYpg0JoluSIreS3A7I5aO6g4fCpgcaDUaLH0t2N48DweJDeVDDx5UUkf6lUpi65fNIa/K3yVfJbVw9h41O82Cte3LUbFUpHFugC1Oj1dofDcrYeTJVLprHfwb31Xq3LtTSvGLhA4I/yR7YlfVCC8g30Qd/UFDSjkg/Mw9hG2Ht2O/h36oGndRoUq0E47ZdlM8IUCmo9C5B6N6e/PQtHpdaRqILVh39aMBzEPzzMY7EnJ0uSHxTop/9CLOQUVokvLYbHWd+7o1XT4UB+GQOC8bIGrz0YskLHjFNRff2nvsrgMf8pMzaUoxh0KNlouA2bKYmGamEymhWW2mHQsi4ljNhsyTCY9h8MxuLu7m1JSUggFnMRQiyRSE+LvX95TIDi0c9ao0jm0Ye2gYDKbsXjLAajS1ZjSqy14dKg2j3CtA1jy2mIQf0o2Ry2YNt6KwWxGukYLdaaOTmB053HoWsukHnGBjFoXBvnmkxdo2G0UHuxdhXIlw1w4w/VDEiVydPppgTlBpmgplUqLqotK5nl4n+96zBnYri/vrYQ7e3dIAl9QhVBYzRYoYqU0qMSlxGHt/o1o3ewrtPnsK9etObt1wuSybNooPDYyE5S06LTNQHkH8y2P4SOZSsmpKdh19Hfr2RvnYtPSlYszsrJ2q9Xqj9J/ktcKynNERSIRn00x1zRpwv9+8SJ/Zn4+FAffxGKhoM6wwM+XVJjLe6KMRiv69ZdT169njWdwGcEsoGGWwdD6A+8v3UODg7e1a9bw27kjuzNIxT26t9miKQ9fxGPmml2YO7gTIvy934hK5+W7yP07Bx3ewVMhNWTIz8UsMJ3XZF689xjNev+EZ4fXISo02HXEKOBIMsdnbj+mhsxaHfsiPr7GOzA+2Xw+f9nkfuMH/K/OZwxbqmCebyZogVdSOAAUVOkqzNmyAOVLlcXonsPhznMhUOBI7qYocH3d4VU6AEa1DpqXafmKIhV10MgYWSkrbty7SS3cutyaIBEfz1QpBqfr9SQ7+z/V8nr7eREhIaPq1PX8adoUH6/w8Ldj/wTcaRBRWxH70ojbt424fCXT4O3NYS+YF8CyZSe/3YjTtXtPufXh46xhGZkZe/wFPiutoF4kScTTPuQ+MzQgoIxAINjauVXjur3bNofQ39umJ+qwVkwmjJy7Do2qlUG7JrVppTWaTVtQ0Ok1o5Zjcyw6yG+OfJXC7P8LuwwZwOELN9B1/HzEHFoLEiIvrkbkDRZu3W9ef+DU/HixeMI7XJcf4Bvwx+LRc5uWL1mAM9o+FzqjHhsObaF9eWN6jaDLnxbY7NnnNr1YT5BaPXqFli6tAVLUq5itEwImD58/waEzf1jO3Dz3SKvRrtQa9b8XNZhQ4PP9ww/IDSqM0ODg7sFC9xXz5vrxa9bgMYh5SOaA8Aa0WgpSqRkvXphoLsn9B3pTktiaqFaazprN1ovevuwBs2f612vSxDNPU0WrtaJbd7k15rl+QLIkeV1AQEBZdx5vA2U2/5osle78kGMVFBRUxZPPn1k+MrRli3pVOTXKlqQTCVUZmbj1JBZ7Tlw2V4gMZi77sSeT9qs4VOyd5djQ7FSHWr0dVGiqPtk22qsCvk9QAbD+4Aks3XEIlzfNh5dn3qSyooyxMkOL/jOXp1+6HfO1XCW/VJRr2M8RhovCr/06bnGJkMCCLSlCY9976gASZIkY32c0REEFn0Pfx64D6xnlB7POBINcS3NQSCvu7U6qXIr9pw/jrwsnZanpsq2ZWu1ylUpFImNF2p6/w9j+Y07N8fKHB4Y0cvdlbR03yjeyRXM+DAZAkWamYmMN1nt3zMY79436xCRTVpberGSBec9itR6UyCTEm02kAamQoJBu/v7cNXt+E7qLRG+LMzlA5cVz44BESeI6ohEQHhzcncliTdSZTN/JZDLCni0yB6UIo+oRGhzczkoxujIYVAk+h8M1mc0mMJnJbgzGsUA/r56bpg0uVyLQz1Zfh66346R7juxkugQG501NHUf2cTF/HXM/KwmHz1izE3ESGTZOHUEXki+udjcmDn2nrbiXkpzcUqbVvkv2bOXyJctfWjp2npefd/6WFIn0XHl4HVuPbMOMYZNRo0L1wgECvXsivjDbEndW9rQoY0Q+sIQVe+/ZfeuaPZsyYxJin1iNxp/sRLb3kRRblG7+bee8BpUAPl/k4eW7WxjCqV+lCpelVFmpNJVJk5XJeKRSm65lplseMcCWMFlUqoEySBUKBdHQyFFqUSAQBHi4exwY2M/vk8GDvJFd6Jo8YR6gQn7tFh4smsBkseprdNqeSqXSVqvyAzY/+Hlxfax+cHPz4Fit+kyTSRGiUuksEWEzmtetNnbOsG7gkR1dvtIHjiQ9e34NTYnPllvznkGFOID7zViOTp83wrfNGhTb6JFuz9l8wLJu/4nl8UlJY96R/flZ7cq1js4b/oubgE/yOp23J6+eYvORbejbvgc+qdmg0Dk9xTYAeVzo5JUzOHz2KGLin19NUyqXWnXaM6k2Uub/t2yJO4JQkWg5l8EMM5nxkmJanpqN1kd6s/6lWq0mphyxHV1CYB83txKlSwdfmTXXL6RO7ZwONSegQiaCFy4SbaTATExOSZ7o6r3e9wyWEArrcbncM9tmjXCvUbqE3edSQH6NIwP4Azhmsz///RdxGDFvDY4smwpPdxccmS4OnliWhjYjZitl6entxKmpZ108zdlhP7So32z9lL4/cdzdnPeRhGPnb1uM2lVqoPe33QtnobxjB52dThyxj2OfYuOBLbjx6E58li5rqUQqJZq7rhbUe089++dd1mGpkO8w+eeKYleBTxEaGDq+yWf8ScQv4+nxhpaelWVFtx/k1qfPdYPEEnGOQurBwcEVuCz2DovFvFSc+o/J2HSPFIbt7N+u+Tcjun7D5NJbivefX1PgAOdxwJIdB3EvJh6bZ4wotg0k2VKt23cCszfsuaiVy1qr35VWzmRO7dCs9eQRXYeyuCQvKo+m1WVh/cFNYDCtmNBvrGuO2aIMmIvnZOmyaHr9nxdOGo5eOBafodVcNlHUL1Kp9JWTS3BEIhHxJvOZBoNFz2BkKBQKIrPxn2nFG6S3D5uHh4cwJMB3fZcuXl8NGewNLtcWDSIM2V695dSd+9oREqlkea43lCUSir7gcJhzTEbjyBSZ7MQ/YRZ8fHwiq5aJPr9sdK+IilHhdmFb0rPc+TXZflcESYGiPiuBuGSpHB3HzsHYHu3QpinRTiqelqpQYci8dZZr95/3TpWnbn1XfxeTw9rcp3WPbr1a/8DMi5dDM2avnMDZO+cxa9g0lAiL/FutlNiEl9h+5DfrrUe3MhTqjJUGnWZXqlJJQsQORqxdc4Ieb2ZIQEANNoPRg2Kzq7MBAZhMi9FsjrMyGHNSU1NJQux/or0XUCEjFyoUfibwcTuycom/e82abnQUifBU+vaTU9dv6kZLZGKSOv/WZz9MJJrKpKg6Ro2mxz9lnyoKClrZ59uW/af0bf/G+5kf+e0DLR0yeGqtFoNmrqQp7OumDC/WqM++M1es01ftvvjk5cvPc/vPivKIHA7n5JgfRjZv+9nXeYLFK3E8Vu9bi+HdBqFu5dpwymMpys1dPIckK8YlJ1CHzx61/nXxpCpdm/4nKOo3WBl+LB67BoPBKsVicfhEa9JqNqVZzOYnFoPlMtzYX3h7+3YrWbVGYKmadeATEgqjVouYG5dx8/gfiRq5plG6Pj3BxW78qw97b6ACgBMqEk3+qpXn2MkTfXkCAZvO6Rk2TEGdO6edKJaL5zrxnXiHi8IWUkxoDQbDRLlc/rdL64UEBjYKFfpvWz91WIQz6YK/YxVkGY1Y8dsRHD13Hct/GoQqZQqXXJdfnzN1OvSetjL9yt0nQyQKGamK966N6+bmdnv2sBmVPq32tjWlVKvw6941qFGxCnq0+QEcJ9nc79oJZ+eT8PWzuBc4de2s9eLNC5Kk1NRnFljEPB6P6ycU1YksVzEiODKa7R0QCJ47n+bmaTXpUIiTqVfPHmVJY2Pcan3ZhtWwXWcwaW1c2/cyM12FjaMHWjKVygFWk+lYkkJBytEUi5vhfY3Fu173fYIKXScoQuTz19y5gdUbfcKnQYXQ9P88lvlzioLW4szT+Rvu61uJ4eax32o1rUiWSnNvk971mYtyPksUEjKzVrlSY9dPHcz0c6Z8X5QrZzvHwU52xkjOfnm9yYyVu49g2x9nsH7KcNQsH11sWwXCYiW+lLmbDpwwZKR3kxZPXSYfgafg2a8/LRGWj8pJfCOVHjcf2QqxIgXzfvwFvl7exfYsBU0JCQ8npiRi15/7qNNXz2Sp9drnTItVw+W6lw0pVc6nwTdtOdUaNWd4+fgyCDOarsJot1JpFq3VCovZhHN7tuPS4d/x7ehJ8BOFvr5tatxL7Jg8hrJSVKbBaFAxLOZzmQbDXKVS+aSgvv1b//5eQYXsM0WBooHVq/PmrFwR5EnyhyZNVlJ/HNL8kiSnWbROCUIiv6D/cXisnymLZXKiTHby7x5gHx+fEkG+vidnDOoS3bZpXYYrL35h+kwWKKl4uOXwKbRuWo8u/O7t6QGOQ6CaougERFKA7FlcMlbvPYYnLxMxY3BXfFa7quu5MAV0ytGPbhOXaFUZGZ2kCsUfhXmOfI6N9vH2vbdtxnrPkABhjsOuPLiGg+cOYVL/n1A+upCyD0XoHHlGUgEwUZJExJJw/MopqzJdpWVz2AY/kci9fI0GbnU+/4YVUaEyePlEqbLf2mgwYO/SWZBJkvD10DFgczggKoJX9u9G3P3b+HLwKKjlMtw/d9Ly9MKFTQkpiQM/VovlfYOKraqhwGvPgAG+jfr09sLsOSpqz+6MucnylEkFsA6ZYSEhQxkMRktVRsYPdnGmIiyh4jslQhj6VcUyoRtXThgcGCH0L74L2zV7xfI0/H78Io5dugkWi4noMBFKRYYixN8HRNbgVYoMT2MTIFOp0bRWFXRq1RjlIkMLl/5fQK+JtsvUVTsth87eXJKUSs+RvpgetI5IGHply/TVLF+vN8Q3nUGPOZvn48vGn6Nt82+K6VbOL0MW/JNXMTh4+ghuPrqNVEUqKAbDWrpKLWvt5l+yoqvXYgSGRYDLI1KphWkMXD9+CAeWz0WPucvh7uWFzPR0HFg4E7W/bINy9T6hnfs3/thnOb153YZ4cfKgj5V1+95BhUxLcHBwq1Il3fcuXeTP/32PltqxXbsgWZZIckjy3Vv6At5eYRErGBTFixcn9XqHRLbCrI78jvUIDRKtbPNZ7W5zRnRnuhdSE9WlTjAAtUZLq9Yfv3IbsQli6HR6sNhMCAP8Ub9KOXT836colV1gyqULF3wQ8QLs/POcdcb6fVdj4+KaFYdzNttdW5WOiD62Yeoq8O26tEajEesObqTJDOP7jobAw0lBtYK7XuARVosVydJkHDx7DAdOHYLOoAObzUF4mYpo2r4barZoRf9/URsZu6tH9+OPdcvww+zFcPcUIPHJI1zYvQ0dxk8H180NWnU6dkwdr0mJez5YIpMRoeuPsn0QUCHboMjIsKXdOnn2NxjA3rUzyyVQISMu8vcvx3Hj77BS2JWUkkT8KzlYvB96Vki+kqeb265RXdtU79WmGdy4RV+I+fWdLFIS0TGazCARCRI9I8LOpA40kxDrirmRexFltx8XbUoRSxQDUxTSw8V8iy6VS1fcvnbSCnA4HFoL5cr9a1h3cAMWj5uHSqUrFPPtbJfTG/QkmoNTV89YT107y5CrFAwe3wMlKlRBw2/ao0LdT8AXeL2zD8doNOD3RTORpc9Ci5796Kz0M1vXw00gQMNvO9G+l9t/HqZObFx7UafWd5Rr5aSa40fZPhSoIMDbu1ZklNeeMtG8yIuXjAuSUwu2VBwjHhAQUMuDy11lMpuHp8hkV/7umRD6+dUThQYfnDu4m/CzOpX/7u4Uy/1fJEkwcNZqxCamnFNnZrbTaDRpxXJhx0WYGFq7Yq1ly8cuoCn3CpUCS39bifYt2+Dzhi2KdQvnuGWSRIzNh7bh8v3rOqVKlUlZLb7RVaqzv+47DCUqVIVHMTqEY+7cwK750/H1iLEIEIXCZDBg9y+TUa/1dyhduwF0Wg32zZluenH/9mCJVEry3j7a9sFAheT4RAhDZ/Pc2cNMBvPceIl4ciH2lAxRsGgwm8lqrzPpe8vl8ti/e0aCgoK6lg0PXTR35A+BtcpFv5eX4kM9Y5pag5/X7KbrECWkyvS3H79ao9FnTS3G1H1iWk1tWqfxlLnDZtBj9dvxPUhVSbBgzOxCKbgVNCYGgwGxSa9w7uYFy6Fzf8qUSrmaw+HwAiNKhn36TXtOg6/awdOHaG8XT94qsUDEsc+xa8E0iMqWw6cdutJdJKCyf8FM6DIyEBARiTJ1GuDi7zsM4phnP4jltGLhR9s+JKggJCSkJg/Mk2AxlsYnJ88sBKiAFIb3EQgWUmC6pWekDyn2L2nhp5gvCgoeVLZE6NTJ/Tp6NqxWDkTw6d/W5OkZmLV+L7RaHab17QBZuppatPWw7sLDZ4csJuMiiUJxryDflwvPzAITC1s1bDn85/4T8FIch7UHNtAktzqVa7lwesGHmEwmPHrxGCevnqGu3r2alKqQ3rZQlLtPQFCVWp9/E9yoTSeGMDySUZiC7QXdlQDK8zvXsXvhz4isWhP1WreDu6fNL0RZrUiXy6CWpiLh8QPEP7wLD29f6unNK0fVGRk9NRoNKfP7UbYPCiqEEBcuDP/OwrLcS0lJeVaEEXWPDAs7azKa/0yRpU4vwvnFfkp4cOjAIH+f5asnDWBVL1uy2K//Pi9IwtM/LdsGonT3+y8jIbCXK9FodZjw6w7riRsPtBQY200G3U4WxeKkpiueA0gpwmeesMFWfte8Tb/hnQdi+rpZqFquEn7sMbxYLLz45AQs3Loc1x/cMIDB2GA1m7cxKWplUInoqv1mr2BGlqtIRG6LfSjTZVKsGNUXperURb22HV8LdGe/Ea2Ny2TizLYN0KarkPz8iVb8Mm6oXCknyYgfZfvQoPLOgxgSGPgph+M202g1TUt996zZd+4PAcoQYUiPYH/vKf3btQxt37wBw7sYBZKKo4N5XYNseVb8dhRiqRJjun6NiODAHIeZTGbcfBqLyw9iqPN3nhpVJgp+QcG6dJVSmaVUxeu06vsmq/WmmaJuyGQyQj/PL5JHsgdXf/9Fx54Nq9bF7lN7MO/HmYgUFVGcmwJIMbG7T+9Tp66dMz94/CBGnpl22GxsRNUDAAAgAElEQVS1XueCWTcoPKzHp22/D2nYuiND4ONrL7FLwWwywmwx0vwRsv3hcN3h5lZUMSsGjm1aidgn99Gq/zBwSfUCJ40Ay7Orl3DnxFGUbdDYem77uj9evHjR/kOqHb6vdZTXdf91oAKAFRoS2pvNZo0x6kwdJQrJnQ85YE7uxQ3yC2ri7yv45fP61WqM7PINM7SYeSzF9Yzke034MHM37sftJy+xaHh3VC/n3MIyGE0Yvngz/Op9jvpffkfTzpWpYiQ/f0bF3Lquffn4TlxWpva61Wo+kCqXn3LyohDSx/ouX3bqYrYa0aJBU3zZqGWRZB3FqSk4deMsdfXODWNM0vMHGekZ2/Q60xk2n+3N5/EmVWrYrEmr7n3dI8tVpglo5IU2mQww6LWwWEwgZVgczcPTD1xuYfkotrPNRiN+HTsQJWvURqXGnxVoccU/vIczW9ahzY8TcGzlooxXD+81Estk94trXv9J1/k3ggoZP35kSNgWMCm9GRghFouLN1JRxBny8/MLc+e4LSoRGtRqYt92Hg0ql2V4Zi8DUsTrFtdp5AVLkimomev2Gk9duX0nwN+v4q9jentVdlLOw0pROH3jAaZtP47hyzciODIKVqsFhPMBJkULSCc+fUTT02Nu37ColfLTukzNYoZefyvFFj1y7DncwWRuqFWhWufggEDMH/MLfAQ+Lj0WLWOqy4IsTYozNy9ZDp08pJTIpS8pJnOjRCrZIQQYvODg7zw8BCvqt+ko+LLvMHh4CmgwIX01GLJg0GfamfW25U4SFdlsN3h4+NBgQMT+9FotDHod7WAlf+dwecQycwoWJMy/euxghFepgipN849ekb7E3rqOS3t3osPEn3Fu+yY8OHN8VLyYTqr96Nq/FVRAE+NCQzdQFPUoMSWF+FeKf9NchOkmDmUvN48vAny9fqxdtWylPq2bsclLSyIrxa2PWpjukdIj1x4+x/wth7Iev0rcqNdkLBIKhTvnD+9W75Oq5fO8VJxYiklrdiO8aRv8r0svmEx6+qtPUW+yKwgfw2qxQK1IQ/zD+7h27LBK/PLJA11m1nZ1VuZBu0OSz+FwNgUHBHYY0qU/vv+yY4FKbgajEanyVFy+f426dv+6ISE5PlmhVh81GPWHMrTaBxqNRiUSCPy4np6Tw8tV6fJl36F+5WvXZ5BkPwJEZrMRep0GVquZBhjH2Nt+ZsLDk1SKZCIx9hme3LhCA0ugKBwCHz+wOWy4eXiiZNmKrysj5jVAZ37bgntXzqDVwBHgewqcTofJaMDxdb+C7yXAJx264eTGVbh78sSPSZKkRYWZw3/Lsf9aUCEDHOTnV9+Nw/nVambOSE6T7P8HDTpD5OsbDnf3Qf6ebgM/b1Dba0C7/6GEKGfOy4fqr9FiwaaDp7Bu36kMuUo5VSyVrifs5HLR0Zum9Wnf4+tP347AaHUGjF62FZbwivh+7HRa41WXlQmjUWur855NT8ZR1plQY80mM2Lv3KZObF2rT3zx9C4sloXJMtlpgUCwoVJ0ue/WTluOAL+Atx6dXI9YCNI0Ga7dv4kLty7i8ctnepVaed5ssWw2WiwXFNkyfGnRdDZ7dfk6jT7tPHYqSxhRgrYqiHVl0GlgMGhzgInNRLGJKbjzvSFLTsZfOzciLLosqn/aBAHBoWBxuLaEQRebOk2OzdPHQqfX4vNeg+AX+natJaNBj1Mb1yBNkozWw8eCw3PD3rkzDC/v3fykKBU2Xeza33qY6yP4t3bT+c3DRaJeTLDGWwxZXZLT0v5xQjiioKAGDAujj2+AT5N2zeuGNalZiVM2MhR+3oL3GoImX2sSLr777BX124mLunM3Hl4lddJSFalHHaNZumTJyWM6fzWt25dNmLa6NRRd7OxhbALWHTkHRmg5fDdkNPyC39ScNuizYDRm0ZbA68WT7UUk1+Fy+TBk6XD96EHcOfWXMTnuxZ96fVaJHm26Vh3UqR9MJiNNkyfi0RmZGshVCoglKdaYhGfae88eS+QKSawZzAegLEdSZLJrubLZmSGBIQ29/Hxm1frs8/qtB41hefn60QBCrA0CJmaTo2hl9uVtq9uhVWsQ9+QJpEkJqNfiS4RFl8nhZynsMpcmxePI2mWQJsejZquv6Rwfh1Vk0GXh4u4dSCTO3H7DICwZjbtnTljPbVt/7PmL59/9v6O2sKP94Y53DwsWjWOxGJXM4oz+YhQzE7R4nsMzTCgsyeXx2nl7enaICg2MalyrMqd5ncqMsOBAmupfmC+ksy7R2bdmM5JS5Th74yFOXr1riBfLH8szMlYxbFoehBr+2lNZMjx8Rp0KpSZ80bAGk3BsiAP33vMkyIxA9Vbfou7nX9NEsezbNlqewUrSB4ww6jPp7YW9GLHdGLDtQkkYlcXkQp+pxZVjh6xnd22gmtX8lMV340Mql1pUmUqDOkuny8zMUBsM+hi9Tn/HYDLeMZupZ2xzVmpyRkZGHhEldkhQUEdPgfesVr0GhzX5tjOT5NgQADUadTAZiTPWksN/kn2sEp8/x4Mrl1D9k6aIqlAF7sWQa0SeloDH7VPHcGb3FnzWox/Cytq2k0+vXcKto4fwRf9h8BWFgjhrj6xYIFelKQZIJP8oy7p4Vrn9Kv96S8X+HF4RorCtlMXyOEkqmVoMZK1iHeTsFxMIBP4CgeBzDsXo6cZ3q1k+UsRvUqcyu2GVcswSoUKGmzsPhNRhq7dENgX2EtZ0yQlb1T7yX1JvmJSgNpOi9lk6vEySULcfx1Ln7jw2P0tIydJos+6bTdZ1EpnkGJxoy5aMiFgWVqrcUGL2k1KjPkFClK/7Cao1agbvQOEbSySP0bBpv1hhNOho64A4RWkwoVeUrfYxaUwmhy5rcnjVYkjiX0H88jn0Gepki8VMpC8uaORyhRogAFJQnRxWWFBQG76Pz8quY2cIa3/+NX19i8UMXVYGLBZHSljOJU16YTWbEXPvLl49eogvu/WDb0DO8HlxTDZ5/j/WLcfdS6fw/eTZsFBW7PllCmq0/BKVPvkMiY8fUAdXLMjKkIinJclkxEFb0PMWR7f+lmt8LKCCMKGwLofNWWWxUmsSJeIN/2RgITMtFAo9WFZrGYrJrMViMiv6CARVgv29I4P9fIIC/bz5ft4CpgffDW48Lu1YJC8pETMyGk3QGYzIzNJRKpXGpNRkZKRlZKXJ0jQJGm3mU7PV/ILNZN4ySKWP5UC+qnmlo6Nnfjdk3IT6X7dnEAYoCcGySea1E6KYDUhsTs/s1gsJ1RI9EaNJB6vFZAcX+9KiHS5Muv4Oh+NGU9pv/HXI+uDa+RhVivigxczYkyJPeUSY7fm8Ae4ioahPUHj4lA7DJwRUb9LidWTHZNRlcxy/vZw16em4e+EMOBx3NGzVGl6+xStZkb3Pz25dxa+j+6PnvBXQKNNwbNVitB//M+QJcdTF37ZKZMkJC5IkklXFKCfxt4BGQTf9aECFfB7DgoLagsOZBLN5YLJUer2gh/+H/J3MAcfHx4dPUZSfJ4cTyWSwI5lsVhiLxQpgMigBxWAxGZTFagIzi0FZsmBhppthkpusVinTYpEYrNZUiqI0KpWKOBPIy+lSJKxkWMkh3/QfsuSLXkNY2fkbzsZFr83EX9vW4tM2HeEf/EbdzGGVkG0ICeEaDVn0i54z4mJbajyeJ9hsLpJjY6gLB38z3/zriDIzM3Mvw2reJFEoCG8jN4mOFSYUDgoMjfi56/hfvMvVbsAgWy69XgOLxUjjn7OomlaTgdN7d6NirYao3rApmKz3m0YR//QhFg3sgh9mLUX8wzt4fOEMytRriCt7dimzsjJHilNTf/tY/SjZ18zHBCr0c0WEhI63Mhh1MzIzemVkZJCCZ//25ngTCFC4BBauPnDJ4OD2jdt139R5/HQPBzDkd65KLsPa8YPRfdIcBJeIzvNQBz9Er9PSIWhH+Jm8+I57sFgc8Nw9wWJykPziKU5sX299ef92pjJNdtpsMOygmMynFotFSVGU1p3F/UpYosSyLj/N9C9bqx6DOIr1OnW2cshvL2ECbqkJCTi9bxeaf9cV5WvUdXVI3um4R9cuYO1Pw9Bn8a+4e/wYXty6RmkzVAp1WlrvFKn0yDtd/F908kcHKkEeHkI3H59loJCVmCIm6lqOUMC/aFo+SFeJ83hh2Zr1e4xatZ3LcpRnzefWrx7ew54lv6Df7OXwLaCuMa3dajHTVguJFpH2xqKwRWLYHBsBjTg6H1w6i60zx1lDokpplRJxWoZCJaYoayrfS/Bpz2kLgyo3bAIdsU7MBtv2zEnol9zjyc1rSH75Cp988S2Cwz9MmQ9C/T+4aiFePnmAduOm0FoqsbevUxnytIuvEl81L2B790Em/EPd5KMDFTJwAQEBZQQ83nETRS1KTkn59WN2ihVloQT7+VVkc7nLheElGlstFua4jXvhExCU76WIz+X49vWIvXsDfX5ZCq6bO7Iy0uloi7e/c8cngQ+TQU87U62UOVcY2kZEc+f74NCvixD78A7aT5gOi9GIpJineHLpPK3vWvmTpmjZow/4AkG+1H6T0YhrJ48hIy0d3/YeQquvfaj26uFdbJs1Aa0GjUBwVGmc27EZiY/uw6DNNKbEx/0klkqWFLel+aGerbD3+ShBhQxCqFD4FYPFGWk1Gyf/E4SdCjsx7+l4T5F/UHN/kWh61cYtKjXv3J25fdYkfNapJ2o0/V++t9RnZWH12IGILF8J3wwYRVsdh9cspstLtxs2lgaX/Br5OwEWM21pWN+AA0UhLVWCXbOnoU6bDihTu34OI0SWmIBTm9agRIUKaNWzf563IFZRWmoKYu7chqfAF03adHxPw5f3ZdUKGXbOnwaelxea/dCHfrZrh/Yi9vYN1Gj5Fc5uXW9USsRjkm2kQ5vZ9hG3jxZUSOJhWLDoRzaD2VqhSW+bWTxlJv61S8EL8PMShkz19vP/oeOYKd5VPm3GIFue7bMmg83loNvEX/L12EgT47FwUBf0mDyXDjsTy+XPTauQqVbh+zHT6K1OQc1qJcl9xGpJz7GDuXxoL55cv4bvxk15qyoAuc/NY4eQ8vwJuk+Z/dbHnoTW71+5gJg7d9Cqa2+IIqLoKFZeLaffKDcxznZGYVMp0uVyrJ88HBwPPpr3HABPb1tO06OLZ3Ht4B50njILGTIpdXDxHFWaJHlyUmoqsZw/6vYxgwpEAkEAx9NzlZWiNJrU1FHpQPpHPZt5PxzT39OzrJd/4IzoarW+ajdkDC+iXEVa55a8ZNeOHcTR9SswYetB2/Yij0aOu3niD5zduw0jlm2mi2kR6+DQmsU0B6XdsHEFWiqOy9LMV5MRWVlq2olLok4bJ49DuYaNUenTpm/dnYDKrWOHIIt7iS4Tp9PEO4dLRa8z4PyhvfANCMGnX34LN1pQ2xb2Jv+1UlYa/EhfyX9tES5bouHbjQEmqevDYtMC2OTnggBGKZVg39LZSE9PQ8t+Q+Hl/yb9IPVVLPYv/AUdJ8yg6fsx1y7ij5VLE1UpSfUVWVlEk+ajbR81qJBZCwwMLM3jcFbDgoPJ0hQinP1falyRUPgt31Mw4dPWHSs3/75njlAwGYgMlRJzerRFx9FTUeWTpnm+SCR/ZcfsyYgoXwnNO/WwZwBbsX/FXPD4AnzTbzj9shemkcREXZYGjy6fwYUDe/HFoJEg1f9yNweoyONfosuE6XQqAZvFAZNFCHsWKGUyBNE5N6Qukvk1iNCAQkDLagMYGiDsuT/O+kleBnI0HZ1y8wSP5+70kcSvXuDAygUAi4mm3XrD0ydn1rUuU0Nr1Db+vgdKVq6OhxdO4/ialU9SXok/00IrLcxY/duO/ehBhUwISTx053JXa3W6Xgq1+va/bZKK2F+38KCgMYKAoNEdRk4W1Gv5NanU+RZoKKWpmNPrO5SuVgs/TJoDnvvbLxLxV6ybMBQ9psxHcIkoujvk679r7hQIS0Sj+fe9nBLmnPWdWBPqNBlmd2+Nml99h9pftM5TZsABKtLY5+g+fR7NMCaAYbWQ7GNitbyJsmfnxeS+b0FWR3ZLivzMZLIh8ArIs08KcTLWTRoGd19ftOw7FG4eHm+NK+nXX+tWQBhREiWq1aB2TZ+QniZO7C+Wy/cUcT7/Naf9J0AFADdMFDaSxaA6aA2G7xUKRcy/ZoYK31GmUCis7eHu8VN0papffd1/JLtU1Zp5vhxZmgz8tmC69fLR/VdCS5auNGzpRp8A0duZtrfPHMf1Y/vRa/pCWhKANPLSbJg8CiTUW7dV60L3klgc147ux77lc/DDrCV0ikBejYDXjSP7oUpOQOfx015vfxzHugoWhekgeTaS8SzwCnpr3Ijls33OZGgyVGjWsx/c+B55X5rBwK2/jiDh3h1KKZPqZbGx8xNlKXP+CxSH/wqowNfX19uTx1vEZDJ56VrtULVarSrMQvuXHOsRGRTany1w6/f5971Lfdq2E8s7QOhUaOjc/p3Wg78uvJmWktzVNyh4yrfDx3Vp0rYL4dS/flzygm3+eRxEUaXR4vtecAhHE1BY+WM/NO/cE+VrNyj08Chlqdg8fQzKfdoY5es3ctpHotVycc8OUCYj2gwaUazK+/lZUWw2D+7u3rTkQ3YOj0Gvx5Ih3dG4aw+ERJd2/twMBu6d/BMnNq7SmQz66RlZWWvS09P/Ez69/wyo2GffL1IUtsdstvwulklIeK9wjoBCvzof7ARWcHBwOQ6HMyFYFNG5zeDRjOpN/uf8RbVa8OjqeWyY/GNyplrVXSyVngkPCvo8ILzEzrHrdvtlJ7YpU1OwaHA39Jw6H9FVarx+IMIJWT6yNzqOmoTQQtY/JpB1fMta3L9yho6OkC2Os0ZIZcfXrURY6TL4tE279zigjmRNsvVhge/hg5ePH9KK+HWatXw9lgRUFg/uhmY9+yMosoTT/hAL69iqJYa7p47PTk6lRcT+M+2/BioIDQhuynZjLzGbzRPEqW+0Rf6lM84IDg6O5FjxnXdwaP9an30e1aJbHxaRQXS2LSCL/dGV89ixYLpCIU6cKJZINpN8FFLz2pfP3/PNoNGNvug5ECwWm3ZyXv5jL07t2IBRq3bAy+9NMp5MnET7VHpMnZcv+S33uJL7xz++T28hGrb/HqVq1sl36Emi4qFFs9Cs8w+IqlzdHt3JDkLZrao3l7InSzu9ds6cSZIgSfxNLDryw3PzoJ21SpkUl/7Yh1Zd+7wWtiaW29rxwxAQVRK1Wjmv/Zz87Al2z56coFEq232sYkzOBvc/ByoA2OHBwf3ZLNZgk9ncMVkqffgvBRSWSCjsyGIyfypbo07pNoPHukWUrZivqjuhxr+4dwsbpo3OkiYlDJdIaUB5TTCJEIlaBIZGHho4/1f3sFLlaL3W7bMngsXhoMu4GWCxiSiDTd/g+l+H8ejKOXSbMKuAe+Yc3TSJGCtG9EFkjZpo1KEbWGxWvsNPyG/nt21A75mL6QxjAgYkNEz+EYAiRDqyFSPRJ1uomPzeEVa2hZDfbmTZEyBh0uBJAITF4tJbO+JLIf9II9bYmf078elX7cC31/Mhv79+/AiOb1uD9j9NB9/b+63LE+7O/vkzkfDo4bJkqWTcx56VnHsA/ougQsaAFRkavsxKWXySUlL6AdD+S4CFFeLjE8bkcJryPbzai0qXa16v1TfcOq3a0CU886ttQ8LC986dxN7l8xRySdIMiVS6Oq+M2aiw8A2N23fr0X7UJGa6PBXrxg9Dq16DUaVhk9dDRNixxB8SFB6Jr3oPzVfHNfu4khyfg6sWITnuBVr1GwqPXGHYvKyaC79tBQcstB85ERwiy5BPs1kfBHBs0pGkOYMUBzg6ACSvyxLQunr8D1T7pAk8BF6vD8lUp2PTtDFw9/VBky49c/QrU6XCiS1rLTGXzu9Ti5P6qQD1h1pbxG/IBTecyTRbmEajTKzRkITaYk1CdeVZ/qugglB3vzCOr9syykLdSZBK5v2TU9LJYuFz+BXApFrx+fwvIypVKVu32Zf8Sp9+xiA5O/m9GGQREJX483u2Uyd3bkpQSMWTJTLZXmdfzxDvgJr+4RG7Bi38tZRJp2Mc3bgCgxasyRHlIGU6Znb9mn7RazZr5co6o8lxJ3dswO2zf+KLgSPhF/JGotLZBYgmyY7JY/Dd0HGo2fyLAsloLnWkMAdRFG6cOY6KdRrkABWyBXp+7ya2z5qIJl17Irp6LdrqSRMn4fjG1daEJw9Op6en901PTyf1kD5EY0aIRPUZLNboQG//ykwGRSnV/8feVYA3dbXh98bTNm3SJE3qQnF3dx/uzrAxbMgYOmy4bTjDBwy34e4MGO5QtKUWa9OmadN4/ufcUmihCmX/NnKeh4cHcux+59zvnvPJ++rCU02mow6LaW+sVhv1d0wifYwvVqkQAXhLvetw2Iw9Zof9W4VCsf//odXfW2yyHuTszfTx8WHFx8f7eEtknayUvbcrz6VwkUrVGM16f0sVKlshT98fsvmT9TrH9jlTHH+dPvzEbLD0idPF3cxlg1EBUulYeeHis8rUakDjrHQeNSlTcFv4o/tY+E1nTN5+lKbtyK2QLz6h8dizeDY6jp+GwJJlcmtCf14J+dado4cwZt1OGuX+c7iPc5oIUYR/Ht6HSg2awfX9aGOKgTM7fsPN00fQfuxkJGnjcXjZQiRpNPbkhIRVr2OjRv1dHyovL69CHDZ7d4+vOpcf2LEvLadrD25g44GtjsfPw3SUw/ZtpFJ5gHxfchV8AVT4opUKsa/4yuU9GExmX8pkHx0Zp/i7AuOI4uDK3NwEbD7f3UFRUorJlDss9iAGEwFsnou/wNMzVOwbEBAQWtQ9sHhpZkDRUpD6B9DZwXmh8LRaLHj81yXHyd/Xpb64c3OPwWb6Wa1WE4S17F0tbzaUWCz2deHz93iKvap2/n4yVbFhs7dbjSiqk1vW4e7FUxi1bFPafHIpt8+dwOH1y1GldXsUrVoz15MV6S5BqcChZQtQu20nVPuqA036lduJLLd55Pd3rUaFiwd20zlF3CyeMzFOjU3Tx6FozVp4cPEshF5yFK1Sw7F34ewD2qeaXhpockTey+98sqrvS7imBB6Lm9Ru2HJsn1FcLucdU2JCUiL+unsN+04d1D1+8eRQqsmwWBEXR8j3PuuV6EtXKmSdGP4+fvOYFBUQERPVswBwLzgeHh6uHA5HQlGUF5diiR2A1GG3yOwUQ8KgKKHDbhMyGEx3BovtzmFzha4eAoFQ5uciDwjgyQJD2PLAEErqGwh3iRQu7u5gs3O2JWTcbGS3EOqI01vW4cqhPerkpMSZyUbjJq1WS3Bg81xkYnHDkCIlDgxc8KurdwZAJkOyHpt+Govi1WqjXofuufZHIBZ3/jwDFZq3Qum6DfNof6Fw7eBeRD26h95TZ4PF5oDHcwWP55bH9rlOK9cKhCxsz6+/oHS1OihRqWqWpyTCCvDHsvm4duIA/EuUQeP+xGvGxG/jv7v38unTxsnJyZpcB/q0CgJfuXxNg8r1Oo3uN5wpE2cNXxGtjMXOY7vt+88efJFiNK5UqFRrPmcQnlOppOGv+LhwOBscFHUrKiZmZk4CD/DwEJmZTB+Gw6GPTUggiWHp3hNWoK/vNLbAvSmfzQtkcdluHA6Py+HxGORrzhe4g+/qDoGHEAKxGB5SL4ikcohkcriLvcB3caW9LGlo9bkeJj7YiqRdakoyosIeO/at/Fn/8v6NG3Y7Y0qsOvbKR+xbyk8un1y9RfupPSfMZGT8Skc+e4ytcyZh8PxVEEqzx2AhV4dnt69jy+yJKF67Pqq36ZiGf5tLIc+hjY3G4RW/oNnXA1DkrcuZsArywSOIcUzWZ7sKkWC7OJUCV48dgMBTggbtumb7YSfyJrw/xAvW/ad58CtSHIQ4bMvEH3TPwx5Uj4+Pf5Lb837C70x/b98RhfyDZs//YTZXJpaCzWJnKxeS3nDm2gVs+mOrNSI24mqyQf8LLJbb7+3hT5jOu6ZOpfJGFr4yWTUmm73RZnPMilHEbM3qmiCRSATufJf5UpGweZIhRZOSYlwXqYjZ5OrqKhS6uZUQuHosazloWImilWqCw3ehqTPJi0RiH4g7lmTAMglOKvXObVkQq0jyYMIfP8DZHRusj65diTToEuYbk5L2q1M+LnHNxcXFx1PoeWXQ7CWBlRp9lWGKFC4f3I0Hl8/j2znL6GjTrAoxDF8/dgAX9m1DsVr1ULZBE3B4eeMs1idosX/RXPiHFkGzfgMzXDuImxi0DPkE55bD+wCA+1NkSZSgOiYS9y5fgCE5CWVr1EVQ0ZLv3OhZdP7ywW2sGjMEnn4B6DJpBn1KIdfOXXOm2p7dutlCoVac+JQ55dTWzc1NKvEQHSlfomwldzcPis/lolKpCqhepgqEHqIsKV9oLqiEONx6fAeHzx1PCosIe5GsS7pohf0Po9V6LyEhgVzXPjkg1KlUMqycv7d3UwrUzMSU5O5JSUnP319UT0/PkjXKlLywfOI34rAXUY5pq3eaYpWqs3aKWVzq4eZrY3PZfab/QpWoUutz7aUP+iUJgUc3LMfNEwf1+mT9mqSUlLlvqEY/eg4yT88uXn4BmydtOcTxyMAmSLh8SL5PSOlyqNeR3BQ/LJroSOxeMhvhD++iyYChCK1UNc+2EEIGdnHbJkSHPcLXP82FQCj6gHOIjEgC1Qg6PmEa/FQ7CzkZvXp8H+f+2AmBpxhVGjRFQOHidL85GYZNBLRqwjA8v3Mdpeo1wleDRtBZ0+QZDiya53h4+VKPWFXs9o9ehFwa+slkwykmc2Hp0AB2l6a1kZiUjH3nCJceD0O6fIM6lbPfgzQ/lNmEJ6+e4vD5o/bLN6+kanTxr63AeQAH1Wo1Od3qP3buTqWSWXKcAB+fn8BkFjLEp46IM8Qp3vxMyQAXnq/voF4t6s//cWBnBpOicOqvexi3aBP6tmuIlvWqYsTCTfhq5DQUqfh5gX93Qw8AACAASURBVJYJHkn082d4eP2S/ebRQzHRr8LO2x32zbEqFdkUuaMl5bxbXIL8/Ze1+GZUnxZ9BzEykpwRzp7NMyeg54SZ8C/yjn+ZbFLC1EeAiW6dOwE3sScqt2oPWWBwnvclCcd/cOEMHl84gzZDR8EnNDQHc2KanZEErXG4rjT1B3Hp5oOxlG6fGB+H62eOgcAUkDicoCLF6H5yK4S/6NjGldDERkESGARV+Ct0pU8qLJDnOLLiFzy8cPqb1wo6FaSgC8NXIvuKw+durFuhpHjmsO7wlnrSlldtYhJ2nbyMY5fvomhIebSp/xWKBhXO1iqbTl0bpYzB7cd38CT8KaKV0VZNgiYyPj7xbqJed99qs0Q4WIxoiqJeKpXK6LzsL6dSeW/JxXy+r4tQspFB2Z6k6qyz2FwqGGxGCxaDqgQWs5S/VOzXrXlt9G3TkF6s7xdsQIBcigGdm6HvtF/RbORUFCmfc+j5x+4ysmHjYqNxbtdmx4PLZ5O0KvVxU7JpqUVruV9Qnga5WFzFt0ixfePX7PYRiERv9wdtuFw0C4nxGvSZMh88FwKIRNj5UnD73Cnavcrm8VC1bSf4hhYFm8/PkYwsowyIHePhn+dwdfcOdBk9CUUqVcmaCzmT4NKD2yiwWVzw+O5vbC15ky657mxdPBsVajdE0fKV8mQMJzJ4ef8W/lixAK6enqjXvS90GhX2zJ+BblNmQR4cSiuVY6uX4v7pE0NfK2l85AItUqGwHI/vtlEocCmzatIgqkrJwpmoUKw2G2LU8Vj3x2ncfBKDDo3bo2G1ehDkwsZIrkYWq5Wmo9UlJzlilLF4HvnCev/ZQ8uL1+EpqgS1ym6xnki1mtfExcU9y+mhnErlQ+kw5BJ5XT6LsYXic0wygUBevkQhXpVSoRQhWI9Va7Hw9/1Y9EM/1CxTDFcfPMWafScxY0RvDJ61nlYqRQuQEoJebJMJivCXjksHdlrvnD2u0yXEnbbY7UvVavWNvHw58rOr/X39Fzbs0vP7zqMmUxlPKQRTZdGQHnaSCtB9/EyKw+NRxBB7YvMaaFWxqNqmI0rUqpdr1Ov7cyHP9+TKRVzetRXN+g5EjRadaduE2WyEMTUpjVaVLllv1XQ8FXLCcHH1eHNqyX1bEyPr7wuno9+Ps8FKTz/IRlBkDOI+PrPtN1w9ug+VW7RFxWatwOHzYTYasWfuVMiCQulAOKLqDi2Z53j85/m+kUrlpvzIPg91GcF+Qb9KRKJ+AlcWa/vc0RC7p0FRvF9MZjNOXr2LJduPwNXFE42rN0S1MlUg8RSDy+LSHEjvk8Jl1Y/NbkeKIQWPXz7BH6cP2a8/uaVJSUmZZzSb12o0WbvMc5d+Hp70P1SF4SMWt/IQuY9rULFMpXpVyrArFAuBt0QEDptFB3icu/EAYxdtxNet6qNWueLw95Zi3OLNGN69Jaat24cGQyaiRJWanywSspHJi/zk+mU8uHLBFvng9iOtRnXEAhxXKBQkgK3AAZQlEklRP9/A032n/+xXpEKVt19AGtPk2H7HlnlT7zDZnJQaX7WtkZyoZWqUMQguUx7FqteGh5cs3x4ZszEV98+dwpPLF1CzdQdUbtISrm7pdhRCuJ5GGma1kJitNFqP7EoacyKDdjsTD1FuheT1rJ05AZ0Hj4Ykh+hecvJ49NclnN62ARxXPso3bQnvQkUyGXAVL57h1KY1aDl0NPgCAbZPHaeLfPq4UUEnEorF4ioVipY62qp+S/HmAxuxa94PCPDOgcnA4YAiLhGX7z7BzccvEKnUgc12g0zsjWC/QBTyD0awbxCE7h65rh2RfArhjH58F1sP7Uy5+fTu6piYmElZeUqdSiXD7iOGWD+p9OC4vu2D29arQhFFkm6sszrsuHznCaas3A6tTg+ZWIgUgxFdm9WmCdHrVCiJXeduoEyXQahQL2dk+pw2POEmjn7xFDdPHsGts8et+oS4O1aDYX18Ssr+lJSU+II+mWSYC8/by2t1rRYdevWaPJfiZHD/Gg0pWD1hROrtCycGsNlsFw6Lt6xi85a8yi3b0e7xjzGWmlJTcWXPNtw9fRxdxpIrT1VwuS4ZlEoaEBT5YzSmwGzUE+bUNG7pHE4U5CdXVxHYHH6ONhbS762LZ6BVxKJRpx5vcWIydk3qhN24ivVTvkfFlm1QsWnLLIPgiLrbNWcKytZvgpd3btrvnT21zRId+W1swSl+ho+XV3UWRS3v0rJr2TYNWlDfzRqJtZMHo1zR3O1WJOGSnDiIMTcsIhbXHz7FzcevEKnUgsN2QZXSldC0ZkOUKFTsA+Dx90VNZBKljHZMXDYt4f7Tx+00Gs3F9+s4lco7iVCBfn67vm3XuP3wnq0YvDcBZyaLFS+ilPjjzFWcvHYXNcsUR69WdRHo7UWfWuZs2IfShfxRsWQoXsaogeJ10Khbn9w+lPTvJB6FuC9JiLc68rXj+YOb1hc3riVGvgyLsaam3rcyqH2xsbHnCJRsnjr8hEreEkkFgUC0f8iiNf7FKlXL1BMhEft17MBH8S9imhv5cLjz3VaUqtewZaOvv2GQL3N+CrGfaBUxuLJ3Jww6LVoPGg7vkFD6JMJkceFGn1TeGUvT8gIdMJtTYTQm54qFSzY9oVV1E5Cw/pyNrqTu0S3rUaVRM0i9P0S8IyepjTPGw8PHG5VbtgfzTfby+89LeI1+n/SDw2hITk5QKu6kWiwjNRrNnfzIJZu6PLlcXojPZHf1kogGxOuSvEb1/o7RqFoD9J88CBMHtELjqmVzVLTZzYHsa41WhzvPXuHirUd49CoGgd6F0aNlVxQNLpLj1Akkxm8Hfnes3bN5bkRUxESnUsleXJxQ/8BHM4b1CO3YuDrsNjuehEdj/YEzePQqEnXKl0Tr+tUQ7C2BwIVPn8Qv3HyEH1dsRdnCgShVJAjeYhF23ldhwKylb5Dbsx6MpOYrXj3DrTPH8PTWVUeCWqM36nX3DMn6P0xm400HkxmlVCrVn+OKk83jU8H+/gvqde07vMPQMeyMNgaCB/v7jAnWP4/8MTcqJoqADVklAkkRNyF/T/V2XUrX7NgtT0ZOMi75Yj65egmXdvyOYhUro3anbiDYL+mFwA8Q3p6slAGNwm+1wGRMhtVqzPEqRDGYcHeX5KhU0uPUCefx45t/onXf4bTbLONXVhMTiXVTvkebkWPhKvTMUnSkn1vHD+H0+l/vWS3muak224W4uDjlp4bC83i8YKnQczSPx2nStl7loFYNa7C/n78OI3qNRL3KtTFm4UR8VTMU3ZrWzvXqkpOGIPM3Gs1QJuhw5MINnLj6BJOG/IgQ3+wBqKw2K5Zt+dW2++S+8eFRUQudSiUHCft6+w7yk4pmFg8J8NQbDJQqXofiQb7o26YBKpQIBSvDlypep8cPizbCRyKCOjEJTauVR7VyxTBs3jrUHzQRJarV+eD4TYLCnt+5gfN7t9te3Lqu0uvibwLUcaPNci4+Pj6sAL5sH9WFj1Ba3qdwyNlhizcK5RnQzMiL/PzeTSwe0itGn6RrqUlMvJs+gIeHR4iX2OtQg34Di5Vv2CybMLi02sQmo9fG4frBfQi/ewt1O3ZDxSbNPwgsI4Ftbm6eNPJadoUkOBoJn7IxBXCkxWllpFMlJxviYn5nm/mwJxoxH4A7C+Ax7diydjUKV6+HwMLv3OSkVZJWg5VjhqD+1wMgCw754ERA5KN4+Qy7Zk9FUqJ2cozio7PdyXRYEomEw2Uyq7gJBF0rFS/f7rUiXDyhXzs0qVYWBpMZbUfMQreWX6N1vRZYtmUl5J5GfNuRoNIVzIXDYDRj5rpdiI1zYPaIaWBnw5/0173rjp9Wzn4VExPZTJOU9MKpVHJ+7ViEgMxLIpo2qH0TXs1yxVAk2Bc0DH2GkpJqxNo/TmHToXOoVa4Yrj98gcqlCmP6sB6YtHiz40ZknLXzyIms0LKVKOJ6TdEl0HEl108dNt4+d+xhqk5/ArDvidFo7uclwe+jNEUeG4kAD4Hcd3Ojnn1bth08msHhvot8JXaP7Qum4tL+nZti1GpCD5gxy5UZ5Of/u8BT3KVR/8GMwhUqg8nKTOJFQtYTFApEPrqHZ9evwtXDA7XadkRwyTJZ5vCQ4DqBgCDY5wzclJGn2WYzZ+LxIbErxL1MopjfD15LX0YuBXhwAA4DMDso3A97jisnDqPtgO8y2RSI2/n09g24dvwwWg0f/QFcA0HVv7R1HeR2AyJilVHhserNdrv9pDEp6ZkmJYVgmViyOLHQyaRerq7ubFdhiB2WQmwWpzCXw/K32e2hFqutcpuGLbhDOg+kpv86CT+P6knb70xWK3pM+Bm1KzVH9xadcfj8MWji72B0r7Zvr2UpRhMUGi3Ix1BvSKXtUUTdCNxcIPEQQOrpAaGbS442sAu3H2Hsou3YNGc1xMJ3SH9kOyWnJOPq/etYtX2tOlIROStapSIu8w/iogpGxeVxA/8LqjECfXymDWjTeMK4AR1ZGV2q6XO32GyYsXonrj58io4Na9Dh0CmpJlx/9Bwje7V2jJi3XqHQJMx3c3WdJPH18+R7CKlEtdKuUyktJlPqlFSdbrP68xpc8yNmZoDc5wdpQODMset2stxF5MrwbktEPH6A1eOGaF+8eFpDr9dnYiDwk8mq+hYpcaxC/SbC83u3Up3HT4Nv0RJ0VClxgUc/fYzbJ44g8uF9+IUWpalSvYIC4IA1+2sJRZSKmI43ya2ku5IJ2htNEvYGlIlQaxDllJ1C4TMAMTcNPpK0URuBZIJw9/NMtBvwHUQZ8ploI3FKMlZP+A5cdzc0Gzj87QuZpNVi34LpkFJmrJ48GPoUg2PL4fPWbccv6VONRjVFMV/YKMdzBoMRxwC0FEVxYbd7mu12P5adEcRkU34cDkdcqnBJl4aV67GDA4IZcdo4as3uDVTjGg3QsGp9bNq/HPNH9Ya7Cw9Wux3fzVsNP3k5fNOxD67du46bD49j0sBONFYG8e4s237E/iQ82p6aakwBg/GKwWQYYAUPTISyWUwXb4mIWbtiSapD/WpUsJ8MbNY7wjSicOMSdZiyYjvidQz8PHY2MmY8v4qKwMrtqx23n9zVJukS+sTExZ3MDtrBqVQy715WoI/vkhlDug7q3rIBg7DvpRdiPX8Vq8bKHUcQpY7HxH4dUa5oCKx2G6av2oGLdx7Dg89PefgyYlqUUrnQ09OzBJ/Fqu1gMDyYDkek2Wi8ptLpCGhP/rMFc3vDPvJ3mUhUyt1Tsr3PtAWlKtZvmqkX8kLtXjrHcmbbhmWvY2JGZ/xRIBBIRG7uRzuMGFu5QeevaXcrgTcQevsiJVELU0oKDerkX6QEStWoi0KlK4Dv5obUVD2MqfocbAAU3ARi+pRRkCV9FYlCEXEAFjONnVFvdiDRmgYb+fuCn9B2wDCIZd4fDE0iiddOGoXWI8ZA7OOHmOdPcG7rRjp50I8HrJs8GG58HkjgWZRCg/svIhERq4Y2SY9UoxmpJjN9muBzORC48eHpLsCrGCVuPIpAmwZt0bp+C7i7CcBkMDH25x9RuVRFSD0lOHR2G2YO60GHNJD5zlizE6kWMUb1HorzNy7h2asLaN+wOjYdOGM5duXOi6Rkwz6bzXLKnpoapk5JIcZ9stcoLy8vD6ad6cdgoBKD4aji4uJSIVAu8Q2USwVSsYgFh4NSaxOpJ69jKIeDg35te0EsEiNel+CIiHntePwqzPj4edjrJGPyMbvRuEGp1T7OaX2cSiWzdBj+cvn3TWpWmjljcDeul6cHbQ+IUsXh9LX7OHzpJkqG+GNgx6YIkKVRXF668xhLtx9B+WIh2Hbk/KvklJR20Wo1udb8w4vIo1Cw55r6nfu0bzd0FIts6IxFFRmOxd/1CldERHRVxseTpJL0wvD38hooCwpdNmrFZpZALIFOq8TNU0dhTjVC6OUFn5Ci8A4oBBeBO50AmB5vTzw4KckJ2WfSUhRcXT1pqIOCLESpcChyQgHYJKGT3EtsdqiMaW/dk1vXEHb7Glr3GZwlDzNROgsGdkG19l1g1Otx68QhBJQsQ+c1PdixAWsn9IXILQP/D30KSsfSBaw2O32iJbYPOuCMwYDJZMbp6/ex4/hlgCFAh0ZtUbVsZYycPQbdWnRGeEwEdhzdiVKF/NCqbmXUr1wKO47/iUcRJowfMApLtqzEi9d3kZRiSHoaEbPJZjKtVSUk5AVvme3p6Slns9mFGTaEUCxK5LBRIhaTEcxkUF48jguPy+PAYrOkGowGlcVsjbA7bI+tDsd1jUbzKi8Jh06l8t7u9fLwKMTju2wrEuRboWrpoowEfTJ1/eELSuDKxfi+HVGvYkn63k2+HGqtDt0m/IIuTWrSNpWeE395pE5MbJmYmBhRkC/FZ+iL6evtPS2oaKkJg+avZErfIxAjQWcbpox2XDu+f1WMWj0y4zFXLpcH8bi8PUPmrahYsno96PVxbw2mZJ4EkZ64c7O6wtis5jf132QFvvdg5Abj6iYEh5M78FNeZUL6ZFGAjE8YStMUClm7JLMdOouDVigXD+3F12Omgu+WtXucYOvO6dcBHBdXRD9+hK+GjECpOg1AMqpPL5uP1aO6ws8rs/0hr/Mjka+r957E74cvom7lunj8MgxTBk/Aur0bUSQoFHyeCzbu34IyhX1QIiQAL2Os6NO6O4bMHGlP1CUqzTbLCKVGQ+BB/zHFqVSyWApPT09/Vza7MRiMQnYHurauUyVk4sBO8PZM48slX77wGBVmr99DG76+790GK3Ycc2w/cXF1ZEwMeQn/Fti+j9xFBIW/j09g8IKvpywQES6fjMFr5IV7cuMylg7/JsFkTG7yflSon8x7RMWGTWZ/M3u5i4WOHcl4nXGAyeTSnpesAuJsNiuSkzS0azmrDGAyNuHbIUqloKAjiZGdXHlc2TQHB21/0SXqcPveI4Q9vE8Dhleo1whCcfaRqfcvn8e6SSMRUKIUanToSpOIEWMysbccXb4Qs7rUy1MQWnbrRex0tx+/xNyN+8DjijFl0ER8O30Yvu00AMS+EqmIwpELx3Dm2jmajpXP4xsev3hyGmbHnBit6tqnuq8/ch9l28ypVHKWKMla3tCwarkeP3zdFiHeXjBZLPjr4XOs2n0chfzkGNe3A+6EvcTohevjo+PiGyVmcLsW9GIVRH8+Xj6NRV6StX2mzvMvVbUOgxzFMxaS0r91/hTbn4f2LYhVKUgY9lt8DR9PT39Pn8AzfabMCS1ZvQ6l18XBZrdkSmgjIfI8niBLpUCMqvqkONpbk51Syan9xzw/741hlsViIDY6CheOH0FUdAwKVahO23zEXvIsrzzpYyUlxNOUIl6FCqFG+65w9XhHxE44iU6uW4G+Ff3Rul6VTwJpNFutGDF/PbzERdGuYWt0/qEXpn83GQ2rprEYEJS57Uf2YPXeDQlmi3meTq9fp9frSYT1P644lUouS0JItjxcXX/2cHGrERIk90wxmKzPIxWCHi1qc8d93R66ZINj/LLNhiu3ns6OUsUQrtx/jCH2vUdjyiWS2kJP8ZZ2Q8b41m7fNUvX7f3L5x2/Tfv+wZMnT+oQZMoMffD95PLlNVq079d93HQwWCykJKcxQBAFke6NIYZWNvsdTqoxNRUWsxECjzRjI2ljtZKDXNZbj8SYkNNKQZxUyImSb06GOvIFwu7fg1qpQOkKFVG4WgOYKVauWL8Wiwlntm/ClaP70GncVBreM2MhtpaT61eiR2k5OjSqkWt/OW21BH0KWg2fiUFdh0AoEGLk3B8Q4heARtUaI8Q/BHef3rftO7lfaUhNXRCtUhB6lX/sadipVPKm5138RbIQB4vh52DYzQ6KOWlwxyb1q5Yuio0Hz1qu3A4LMxhM7dQ69cu8dff31/Lx8mrsJpQuatn32xL1OvWksgKsJt6M1WOHGG9fPD01Vq1ekPFY7eft3Uwolm0avGClV0ipckjUqmF3WN7GdaQn9HkIMycWxkS8xOMbV9CwQw9aUaQadDCZDFkrDQcJ1efAlQ6Ayx3XJCcpEjvI8/u3oX31BAKBG8pXqQ6Zjw/sTA40ptzSEwFCXn/xj+24cfoITXFK4BzeL6TOsWULMKtrfZQvXuiTFvVZZCw6jVmApRN/wf1nj3HwzC70b9cYK3cdg1KbGGez2P6wWs2/xajVJJmUxL/8Y4tTqXzE0sglknouXO4+MJhss8X6M8VgFnZQ9uTomJihnzHh7yNmmtZE5iFr4CH12Np++Div2m27MrLKYSFK4fzuLdj580+39EZjm/j4+JgMA3oWCgra3fH7yfXqd+jBIPCVa2eNR8OOXSGRp/H30Dk3bD4EAlGmeSYn6XBky1q07TeMZjIkkbAE0iC76w8JXiOnnU9RKuRasn/dMoQE+qLxV63g4upG90fmGGd0INWefb4zYSmMehaGvUvnIOpFGNqMHAffImlIcO+X8Ht3cH/3BmyaMhgiQQbvz0es1LnbjzBl+U6smrYCWw7tRHLyK6SaLfjzxoPXBoPhm1it9sLfRfnxEdPP1MSpVD5Sgj4iUYDd4WAoExNfk2Q8Doe/xmq1rolRKzb8g74kHF+xvJtA6jWzzcChfjVbd84WK1YdHYllowZYla+efRulUpFnSC+Uv5fXqFK1Gs3sP2Mhn8nm4Mrxg9AnxqFWq7ZvsUjIC8t3EYLHSwNvSi8EOmD/+uVo1LEH3D2ldGJgqiExS6mTPogB1E0gyTVbNrtlS1CrcOaP7ShWsgwaNaoH9ptAOvrqZXYgIVP8Z5rhliR0xr58hognD/D68T3EqxSIj41Gidr1UL9Hvw9sLqRN5JNHuLR5Lfo2rIAezeumYQ9/ZCFz2378Eo7/9QpTBk3A3PW/4PK9qwmpBuPvdrPp19j/YwrHxzySU6l8jNQ+bEP5yGQtOQzWVJPV/L0ii3TwghkmX724+fn4DJb6Bo3uNHycV9k6DaicIlVPbVln27/qlyPJqYbuKpXqLQ2sr1jcUCj32TlgxiLPYlVqUI9uXEVsxAtUrN8gw4ufBkotcJd+ELhG7Bpn9mxBiUo14BMUQhscU5KzsS8SrxCD8Uap5B5V+740SFrBoU2rUapKNVSrWhWuLAIwThQHYLbZEW96E1NOAt8S4/E67DGeXLtE4+majEYI5XIElS4H/xKloY54RSc+hlQgiY89aEAmUlKTk2lQqQcnD6F1lRL4tkNjuLnkHeUuqxUkRtqZa3dDlUCBx+Hbzv914UFCcvI4qGP/LED4hHxtnk+p7FQqnyK999r6+fhMpYByNqBHbGxsgYMo5XWqXq6uMhehcK7EP6h336kLGIVKl8+xqSYmGvP6d46JCX/2VUJKytvAPYLYLnIRbGrSs3/zdt+NBYvLwfFtv6Fk1epw83jn4Uk7YbAgcCd5Ox9+sW9dOAOhVIpCJcqAdivr495kcX+4/ci1KO2kkr1SyZiKxciA3fTi4V3ERYejVbsO4FDvDMipVgfizGlQE8QNfPv8CZzZvhEJagWCy1ZE6XqN4FesBLh8l0zGVpLbc2jpPJSs0wjFa9ZxPL95zXHj4F5wTCmMCf07oHmtilmi1ud1nUhgpZFAVEYqHGMWb7Y8fx2ts1ocu5OTtAt1RmN4Xvv5p9VzKpUCXBHiKRIKhCscDIcmJi20PbUAu89LV9wgH/9mFIc5smrjljUa9xrIIURgOZOQ27B55kT7pYO7NscolcMyktX7+/qOLlO1zrS+0392cxOKEPk8DDfOnUDDTt0AhzUN1v6NPYXLcwOfn7Ur+eWj+zSfc4mKVd94gBJhsaRmaVfJq1IhqsuNBfCZJFI1TTSHd+9AmfLlUahIMXocAjGRZAFSbAR2wY6XD+7g8JqlsMGOotVqwa9ocbhLvHKk4Xhw4Swubt/oYHH5mkRF7Fmr1WSVi0VNa1cqJalcIpQqHuwHuUQEDzcX+ipI05bQBPFviOLfWzWKyaB5pZWaBPx5N8xx6c4jkpD6QqPVbTEbrXuVWiXBf/1HG2Jz24hOpZKbhPL5u1QqLcfhcP5w2GzTY9MwSv8WF7NcLK7MZrFG8t2FrVsPHOFao2VHyiUXACXy4t09fwprJw5X6QzJ9TLCL3jwPIIDiwSd6zN1YWCJqrXodIV9a5YiuEQphJYt8wFYEqHLyC5oTREZDuXrCJSvXZ++ilgsRtq1nKaTMm/BvCgV0krMIbAFaaHvtGKzO7B13a9o0aEzhJ5iWGwOJJgy+F3tdiwd1R9CH19Ub0dsS7kH2BHdcO/McZxcu+KWKcnQz56gfhEL2H2EwuIsnksrDofXwk3ACRW6unpIhe5MmUQIqdADcvpvd7i7uYDvwgOHw4LFYkNCYhJeRCnw8HkkHr6MtMbrkh6kGE2bkxMSDuiMRkKi/qlMCPncrZ+nulOpfAa5+sh82nCZzO8NNvMwlUqVl3yMj50F00voVcrVld1b5O3Xr1jlGsJmX38LL7/APPVHwszXT/neeu/K+Z8UKhVhZqSLh4eHyMNVsKNR9z5N2gweDS6XB0NyMrb8MgNdh4+lXcmZI70oOoo2Y3xKxglo1Urcv3oRDdp1owPfiGJJSlKDeJEyeYFysamQl5wcSjy5gAsr8zWLxL7s2rgB7br3BsXmI8ECWBzvVJYm6jV+mzUOXw0ZDYEos4cqK2ERA7My/AWOr12uVYU97fVaozyaRT2GSCTyc+PxijsoqrDN7gimKEoOBzzsdjvfbrWzKAbFZLMYLJvDbnPY7WaHg5HIZDLCKBbjdExMzNW/EYgrT3uiICo5lUpBSPHDPtgBcp8fKQajrC42um8ikLW749PGZvhIZX2EEvHYas3bF6rZuiNL6veGwD2P/d46c9y+dfaky7GqmNaJiYnpc2TIveSD/EMKLR65dCObZOWSQuJNHhDF0KEbDMkJGQ4YxHZBPDbZQxYkJWhxdt82dBg0AjZLWoCuwZBEo7hlVCrptpm0vrLGVBGyATd2WmJexkLQzvIluwAAIABJREFU4PZt2YKmnbojGby3YcBptSiEP7qHQxuWotnA78B1ydn9m6hR48G5k7hz+mRiUpxyQZRC8QsBSMuDWGmwJRnAMotELBerlWVzuDKsPCuLaTTajEymRafTkaA18ueTmQDzMJ//SxWnUvlMYqf5g0SiPZTDcS5SQYe7F+Q1iPKVy3sLJbJVPSfM4JWt3TDfcR3Ei7FoSO+kZw9ufqPUaHali0EikRQRiUR7hyxYXbJ4per0/iAv++1LZ+HhKYZ3cAjMpnfKgPyWG9JaSrIeRzavQech7xAUCDRkcrKWvkalK4i3fZGI2gwG33TDbFrI/bvEwIxLR65nanUcbG6esGeBTatP1OLX8UNoTBTCY51e0iOBiZ0jLvI17l84g+fXL5sTVIorVqt1ikKjuVzAa/eZdtw/p1unUvmMa+Hj5VWTw+YuMtmtcxUKxb4CHMojwNt7U4fvxrdp3HNAvhUKeQHP0YFu0/9MNqZ202q1hHmO/qQH+PgsqdGq09CvJ81mpGPFkkjbY9t+Q51W7UExCTxkxmsLiU8RgcvNPrOY8AsrXofT/MgZX2aTMQWpqe8wvQm2rKurB1gsbuYTDPn8A5BwKXBIynEWhRhl403ZB7YRzOGlI/ujRN0GKFq1+tsedHFqvLh1g0anS9XraVT9V/dv3zfp9W2U//xs8wLcUgXXlVOpFJwss+qJ8pf59KWY6BkZG9vmU/hpM3YulUrlnu7C3d+v3l4rsFipfCepKiPDsXx4H5PidXjvGI1md3oHQd7ezTy9/Xd9O3+FgJCGpZ8gyPXl9J7f0ax7X5jMybQ55d31gwF3D68ccVLTTwMfoLE57DCbjDQbIQl6I8mEJKI205XozYN7stMyjbOOxAX0ZjsNuJR22fmwEEV6cPUiRL56irYjx4Og+qtfh+PE2uU0yHnllm0RWKosElUKbJ087rbZoG8dnTmq+PPulP9Q706l8vkXUxDk67vQ7gA3NTZmmAZI/sghWVKpVMJiscpyWKyadru9V5/J84JqtOiQLw5hgoR+cNUS+7FNqw9ExUZ1S09Mk7i4+HAEwgMdh42u1OzrQZlOPyTa9tGNK6jSpBnMGfN2yNWHQ7h63mXufsyzZad0SF/k6kNw4KS8NMS29wtpa7I5oH6TXpfdhib1nt25jq3zJqPzxBmIj4nCkRWLUKxGbVRv2xku7u5018kJWmwYMyQiQa1uH1swNBsfI5J/dRunUvkblo+4mfks7iE7bMOjFYo/8jsk8ca48Fy+Frm5tK1QIrh8iSB/t5fRKkakzRWD56+ASzbgQlmNE/74PtZNGBURHfGyqyqexuKgi49c3rdo2YpLBi9YJXD3TEO1Sy/hYY+QoFYitFxZ2G1m+iyQpggoOqM4p6tPfp81q/ouTEDEpbIMNLPZHUg0O+hYlNw2c0qSDktH9kPx2vXx/MZVOuCtUvM2mVIXiNdn55zJuqfX/+qhjIs7UhDz/9L6yG0dvjR5fLbn9fX1LedITY2P1WpJPEKei9TdvTCP77oyJMCn4Ziv26BhlTLgcNjUyygluv24BJ3Gz0bZ2g3yBBWQakjG8pHfWJ/cvj4rVhlLXMjpcRGCIkVKXh08d0mJYpVrfnDDeHw7DQfIt1Dwm/iUNKXCIMl/bgTlLWf0+zw/bBYVieoSsgABJ6urjwN0tGweso5J18QYu3zUN2BwWTRqW8cxU8ElHE4ZChnvwpYN5st7doyLVCkWf8rcv9S2TqXyD115EiIv4Lk0kUrFP7aqVaHooI5NGXKp59uvMdn8246cx47rL9F90jxIff1zfBJDsh6H1y6zn9qx4ZLNYOgdm5AQmd6AoLmVrllnYf8ZS1huHh6Z+iFemDsXz9D0Gl7+Pm9xU4hS4fEFNHdxQWCfZDt5ByDlUuARA+17u5XYQsi1x5whHiUnIRBS9mUj+4PJ48LVXYSmA4dmYeSmcOfkEdvJ9b8ufxUZQVD8nCWfEnAqlXwK7G+oLvCVyOo6GNSwwsG+1Sf27ehevUwRuPDeAR+lzyHZYMT0tbvx1MBCn6nzIciGRY/UP7VtAw6uXfEwXqHsok1+h4ZOsq1ZboI/B89Z5le2TiPq/ZB+8u+rJ49A6usLT28vOjcm/erj7kFydAoW+f79UwPJ7ZHzKbCYmbcqgaTUmRzQ5+HaQ/okcyaxKptmjEdgmXK0Mqnfo+/bVIN341K4emCP7eK2DT+/iowc9zes939uCKdS+T8vKSHz4krlNXhsVj0Oh1WGzWGF+Eo9g5pWr8Dp3LQWpCJ3MAkC+3vBXunTjlHHY9ySzdC7ytBm0Gj4Fin2FuCZeDx08Rqc27kRZ3ZsfJCUkjLsPUJtjo/M+6eSVaqPH77kN7AzkLKn909evisnDsHLzw8iuRcoolRAge/iThOqf85TCo3cRgESPuHxebdQREGQa088Me/koZATTUpSInYu/AlWAoIdHAKdRo363ftkUipEXiSK9sCi+fFxka96R2s0WUXR5mHEL7uKU6n8n9ffTyobL5F4TqxXqYRb2cLBCPSWwt/HiyKcMbcevYRen2xvWbcKVTTIN9u1UsYn4tfdx3AvWgffijXhExhMZ/nGK2Ic9y+dS3x5/8Yls9m8IFajuZIxkEvm4REsEEp2fTN3WaWytetnLQmKwoO/LkEklcJV6E5MtGBx+HAtIMjHnMRPlIqYdiUzMl19zNY3xlmLFQa9DiZDCoiB1Wp+p2VIOgCBMyA8REqCPnf9MhhcDn06ef3wPjSvw9Go77e0UiFt9XEavLx9A9cP7dNqVbHLDWbzwri4OP3/eXv8K4d3KpX/87L5evsO5LJZC8VCd7dAmRjuAhdEKeMRrYqzGy2W0xwWI/XHAZ1ad29WN0cUIIvViihlHFbtOY5DF29ZzFargqJwM9Vsnq9SqQgH8geYpr5e3gOrN2+9tP+MRVw6uzabQuAKzGYTjKk6OnqWJA/m1zj7Fq4gI24BGfINdMH7o5P/JgFvcj7e2j3ozGMHEGeh8OjGNRzZsALRz57AkJyUBlngIHXfJBjSdx6A48KDb+ESqN6xG+RBIWByOHh08Sxin4WhevuuiH3+BA8vnndEPrzrSDYkPzOnmAeoE9TEMv2fSO77f2xvp1L5f0g985hsmUxWjOVwEBwWOcVkcimHIxF2++1Ytfp28eDgVXNH9uzVonbVPEGLXbr9yDF4zqqTmsSk/vHx8YrsQsxdXFy8gwKCzvb96edipWumIbbnVGxWC42FQjBkyZUor9ceWoeQl5tBkgABwpTBZFA0TYfVDljsgNEGWIlOyLAbycOKyCmFNHxjEzHbgKfPnmPHykXQqmLgV7w0pP6BcBUJweLwaIAoxhv2QRINTPBfeK5udK5PRiX48MIZx8kNvyaBYjw16hJe2YBnNoq6b0uy/alOUatyk4Xz95wl4FQq/+AdIhOJSocGBZxcO3WovEhAGhZsTsVosWDIrFWOc9fuTopSqebkFGrr6+X1fcmqteYOmLWE/X5cSm7j5Od3olTcmICA/Y4dMGN7cvqw2h20cjHbAdubkwzJ8+Gz0mxJJAQ/xeaAKj4Ba6aOAZPLRo2O3SDyktPJjPnlxnh2/YrjjyXzDiQlJQ2Ni4tL+D/g3uRHhP+6uk6l8g9dMpFI5OHG5e3v2rxOvcnfdIELL3cq0Cfh0Wg5YpbNbDLWV2g0l7J7NG+hMJArEJzqN/XnwlWatcpULePtJP2Hj9kk6f14MIklOo3IKz+FgCqlwUACOkua2/j+xTM49vsqdBg3jQbR/tjy7MY1+75Fs7aEh4f3dSYLfqwUs2+Xv5Uu+PGdPWYhAVdXV5mnh3Beg8qle8wa2oMlk4hyjRYlBPJr/zjlmLt6z3WD3dREq9W+y9TLPAblJ5cPLVG5xoIhv6zj8d5gr6ZXIS8y8d7y38Sz0VeTNz/mdbOkKxQBE3DnZJ1V/P5j0wG6cNAnFXJiMVodMNnfXIvIm2+zYdPM8RAHBKBco+Y57htisCUxKVaTCSwOB2wuj74WEfyWRI2GuIzNjy+emxMZG/1Tvo85zh2bqwTyuk9y7chZoWAkIHV1lbuIRGubVyvfaAohiRe552mN4rRJGLVwfeqJ63faaLXaUznMxjUkOGRfv2kLG1Vs2DyTeTY9z0bEJTaQtGGtDgcSjGlW3jxN5M1bSlzBIh71xh2e/WxsRHEQrFYbaCVCrkEEIyJdMaWPmZKchF8G90TDPgNpt3lWhZB7vbh1DbeOH4I+nuDgpvXC5nBpRHyr1eowJGj1Kcn6I0a9+UeVTvWvxYEtmN32eXrJ6z75PKM7e80kAS8vrzICPv/nRlXLNBzfryMl4PPwNDIWUQoNgn1lKF80OIsI0DQk+8v3n+K7eetuPAgLq5bTkd7Ly6tpqco1dw1d8Ks74RFOOx+kFXJLEXE+hBegkehT04BTc7vFkL44JLaER4H1nkeJvORkrsQoa7alnUTI9YYgtNGobjnsRlV0BBYN/RqdJ0yD+L3oYQJonahS4erB3VC+fI5C5SsjoGRp8AUCKJ4/w/ktG2BMNZgtZvsEq8VwUpWQ8Mh5Qvl8L59TqXw+2earZ7lcXkXkzlvUtXH9qt90bMJ88jISmw6cxaPwKFQrXQQTB3SExWyDqwsXIoEb3Xe8Tg+jyQxfLzFW7z5mn79x35LXCsX3OQzMC/IN2Nl28MhWTXoNpAh2SLpScWEAHhyATd7s9zQHHWxmSQs2Ix6a7DYNfdKhAE8OwGG+C9gj7cmJhGQTG94oEfJvWpm96Sy3jfj09jVsmjUB3SbPhrv4XcIjUSgxz8Nw6rfVNIxmldYdIPbzf6t8lRGvcGzxbDBMqZZwlaa/QqH4PV8L46ycbwnktpb57tDZIP8SIF4eFy73+NCerX0Gd/4KZ67dc0xeud2UqE+2lS0a7PrrhG/BZrHI9QbNalRAt6a1kWo2YdSCDY5C/t4Y3bsNNWPNTsuGg+fGxyhiCPRhlkUqlZb3FHqeH7Vyi3tQcYLDkvZiu5IsYM67eJCsGtPI9GYHkt6AIGbcOBmNuzJydXqjUOjrhwMwkGA1yzv8xPxuOuIevnJ4L05sXYduU2bRbuL0khQfh30LZtJcPXW79QKLndmgrVXE4vyqn9GkTCHH4q3710QpFCSfJy/QkPlfSGcLWgL5XV+n2ApYAq6urnJvL6/VX39Vt3XvNg1x+MJ1rNhx9JUuxXDHz8uz+YoJg12CfL0wecU2x4krt+3zR/ZhtKhdkVq99wQWbPojoUmN8oIlYwawVu05YVu89QBB8J+ezRRZvt7eP1Wp/9WEPtMXUFxeWnYucfd6cAjpVu4PZrcTT4wdydZ3XMQZoR7dWQCPRL++iSshxla9Nc1W8ibGLfMg5ESUHsiS4/AUdi2aCUXUK7QYOvptOgEJqz++ehltxG06cFiWaQZx0VG4uPoXrBrdw9Fr4uKnT1/GttYkaZ7n/rTOGh8rAadS+VjJFVA7by+v9nXKl9gwd3R/j80HzmDL8XMPDTrTeAebMWz64C5Nujety1iy47Bj9c6jj134PNbvs0YVEXkIqMFzftXfCwv/qXzxQj/+9tNw0eHzNxwz1+5eEhETNSqrqYnFYl93F8Geb+csrVauXmPatkHiyiTcNPAjgktitJG8HoDLSLOHZGU/IfVI3g1RFqQuuUARTxFBZUu7OaUFthGKUZ31HTBv+kYjCiBFl4BEjQp6XSL9VfOU+8DT2w9sdtbJiclJiVgxagAKV6+F8k1avMVV0SoV2D17KloN/wHehQpnGZD38u5NhO37HTvnjsKouWsshy9eHxKtUq0roOVzdpOFBJxK5f+8LYL8/ObUKl9ydGJikvnBq8iryTrdcHC5jrKFg47tmDsmUJ2go/pNXa6PUqoGh/r5jN3z87jSV+8/c4xfsumAOjFxRLEg/7MbZ48Kvf/4JX5YtPm3iKjX/bJ6JG+ptE5AaJEdY9bv8XZzF9JKhY5YZRMlAGjNDhjfEJcTqAEufYXJWjjp7t93Hpp3dW2EUpRckzJAO5JrkDk1FcrICFw9shdPrl+GQZ9I47EQrcKgKBQpXxUNuvaFLCCQZgpMj9glUbw3Tx7GwXXL0H3aHLi9ycQmY988egDPb15DhzGTweZmxrW1W60wmYw4uXY5qklYmDigM34/fN4xZ/3ei89fhzf5t5Cd/5+350cN71QqHyW2gmskl8vr8djc1kaj4R7TZjsTo9VGB3p7d+jeou6WGcN68dbvPWlfsOXg1qSEhJ+rlS95bMvc0d5z1u4zbTx0apxCpVpXLDR0z7Kx3zQzmM34YcGGrc9fh/fManZ+EtmAep17L+0+YRqfQTHoUwbBfSUKhaCmEQ8MKSTfRsqjwH4PaiAvT0yuRwkmOwyZrjsUXj64jdPbNiBOEY2AUmXhU7goPCRSOnyeDEuS+cLv30HE3TvwCghE5SYtEVq2Ek1Tevf8SVw6sBNlGjWj6UnTN6zVbML+xfOgiY5Ekco14CYSge/qBhaHC5MhGZqoKEQ+eYhaIV4Y0e0r2pgdo9Him+nLUh88j+6t1Cj35OWZnHXyLwGnUsm/zD5HC2KIeEvhUTQkYNXEfl0Gtqhbher8w/y4B88i2gFWqnndKkeWTxwsGDbz15QT1+72V6lUu3zlvt/XLV9sdtXyJTiLtxxYGx4ZOTCrCRYNLbqjx/jpnao0a00bPbKKnCX/SaAbPQl0Y07+3SwGIMF38UbA+KZjsrEI0trNU4exd/lCFK5cBTU6dIOrwB2gMkMZpHenj4/H9cP78PSvP0GMs4S+w8GgUKdLb5SoWQdM1rvrEbk+bf9pAmoV8QMoBxSaBKQYjDBZreBzuAgNlKNNvSqoWqoIuOw0MG0ytaU7jjgW/vbHBYVG2Q6fh4/pc+yPf1WfTqXyD1yuEqGhf84b8XVNZZwW09fsPJ6YrO/pznUt07xOpUNzxvZ37TV6QdztJ2Hd1VrtKT+x2JfB5c6jWKyidpPp5yiVakcWj+RRsVKVe9/OWxlIUPKzK2mnFwpuJNAkj4VcbSwEJ9aUplDSW5pNJlzYuw3ndm1C9XZdULJO/Ww5ixNUSihePIUq/CVIO0uqgeZeFsm8UbRKTYj9/cHh8kARFzgZz2TC3TPHobh8Cr9NGwKJyIMe2G62wmqz0Z4yUtdh+5CvK0oVj85j5qtj1JqesWp1TkGCeZSAs9r7Esj77nHK7m+TQPHQkJPt6lVvfPKvu6ZYTVyXWJXqoMzTs2r9amWPj+7d3qPv1KXP4zT6dkqtkgRxQSgUCl0oyj02IYFk2H4AceAjktYqXKny2UHzVrJFXrIclYqMl2ZPyUshCoV4eAjFKAloIyW95bXjB3Fy2zo06DWAvu6kx8Rk7JcYdKOfPMTZ39fDxc0dQeUqwE0ohtWUCuK1Ubx6juSEeLiLpfAuXBQibx8QW0nEvbuwa6Lw04D2qFQiNM8Z02Rs4jFavfu4dfH2w7+9jIwc5Mz9yctK569O3nZP/vp01v5ECfjIZG14PN58i9W6KyomZirZ+G5ubl6+Esl2gcCtklqt2RCpUk3Ia7yFj9xnWMW6jZb1m/4zbXfI6aRC4ky47/EUZ6yf5gEmuCYOpFgB3XsBceR3rTIGS4f3Q/nmrVG2QZMsr1JEIRFMk+0zf0T1dl1RqXlL2kCbXogfypxqhDripWPvwhlxeq32IpPJlgCU2I3PKfHrpEEMcrVh5sUX/t4Dv4hWYMC05cqw56/qxun1zz5xuZzN35OAU6n8M7cEy0ck8olNSCB4KCQ6nj4EyD09izPZ7BCDSnUpAdDlceoMP7l8bYPOvft1HjWJzoHJSamQuBUhJ3ubisVmh8lGAtpAe4voiWXYRUaDAXuXzoUyOgIth40GzzVr3mKz0YhTG36lMU8a9BxAe2+yKurI146tU8dcUChi2+t0Or0n31PuKuT/1qdNg0aje7WBG5+XRzG8q2YwmjB7/R7b5mMXVsbGxhIX/H+W1zjfwimABk6lUgBC/Id3wfWVSE73mbawVq02nXO8KqQbb13fACoRbFzyf+RUQjKHSbIfUSj0G5hNeP2LB3ewYcr3aDV8DHwKFck2vFIZ/hLH1yynI2QznlDel2XUk4eOXTOmHtTqtb3S4R1lMo9gTzfJkYn9OxXr0qxWFszJOa8IOSXdePzc0W/qCmOKLrFuVHz8jX/4Gv6rpudUKv+q5cr/ZMm1SezhcXX8+j0hwaXK5dpBRq8Q9eYfGRHZMuiTD/oiymf/ioVISNCgQe+cOZ4fnDuNJ1cvoeuUWbSdJLvy4u4t+96503alvI4YoAJS0ut5e3s383B1XT1zSHf/FrUrUCwmK1/h4UazGSMXbMCRP28tUqgU5Cr5gS0qV2E5K2QpAadS+Y9vDJFIVEoi8bo4a89JkbvYK9enpSk60u0Udjtt2MxriQx7hE1zJqJxv8E03EBKghY8gTskfv4feH4u7NgMU6oBTfsPhTnVQJ+g2DweHZuSXohd5fLubbYLW39bFqlSEbqMjPj5XB+ZrF2Qt3TZ+P6dJc1rVsiXUiFj3HsegQFTl9+Ljo/vqNFoXuT1OZ31cpaAU6n8x3eIr0zWQB4QcnDK9iOu6fk+7z8yOWEQRHp1VASe376OVw/vwpSagqCS5VCxwVeQB2UFuZC5F4JIv2biMCijImnIAXXESzpTmNBjECzZWp26QRoQlIZvy2Di2OolSFDFOlhMtk2nUdsYTCblXbgYq3TdhpTEP5AimLKayHDsnjszJSFO8a1Crd6a1VL5ensPDPKVzV85fqB78WB/ikTn5rlQwNhFv9n2nL06KTI6dm6e2zkr5iiBfKyAU5L/RgnIxOKqUm+fk1O3H3cXiDwznQJMBgNUkeF02PyT61dgSNFDJPeGp48fWBw21K8jEBcZgUZd+6Jqs9aZgs8yyoLQYdw9fxobpoyiTyal6jZE0SrV4Sr0hCFJh8d/XkDUk4cIrVQVRavWANfFDYeWzTdHPLh/2eGwHbbabOEMB4PFYjGrcQWCmlJv32AWj8/WRL1W6RPithqt1sUajSY7Ynuuj8xnoL+PePrsIT2ENcoWB5uVdxrW09fuY+zPG8JiY2MbxBkMxDDuLJ8oAadS+UQB/tObCwQCsbub4FL/qfOL12jZAWAwkZKUgEd/nsfVY39AFfEKskKFadevV2AIuC4uYJAIVIL6ZjHj8Z8XcXXfDgxbtBa+IUWyfNykRC1WjRmMV/dvo8mAISjToGmmjGEC76h6HY4re7ZD9foVneujT9Seik9IGKTT6Qj6Wrophy2VSsVWq1XCZ7HYdoslQZmYGJPBA5aduHneXt6dQv1ky+eO6OVetXTRPC9Lgj4FQ+eusfx578mPsbGxC/Lc0FkxWwk4lcp/f3NQvnL5IO/A4NkVGzb3MBoM1OvH92GxWWl0NJI3IyN8OCwWTaoVHxuDuOhIGtM1oFgpcF1dcXT1MkikMnT4bhxtK8lYCB/Q8d9+xcnf16JE7bpoPmhkFuh0aX7np9evOA4unhdpSNJNoEymkzF6fXxBit9f6jPUP0A29aeBnaW1K5QAK4/E8Seu3sHwBeuf65KTW8XFxT0tyDl9iX05lcqXsepsuVTejs1kVGEyqe41OnT3rti8FVw9hG9dzKl6PW6dOISXt2/CVSikjaceUhnqdutDk3WRbN9arTqh2ldtweWnxZ6kJifh7M7fcfy3lXCXeqHJN0PB5fMhlHmD7ybIJFldXBx2zpmcqg5/OSlKoViWh9PHx6wM39fbt3egl3jmmL7taONtXhSLPiUV381bYzpz4/5PCpVqvjNu5WNE/66NU6l8mvz+ba1dg/39L7cZNbFssWq13gatkbvHuS0b8ODcSXT7aR7kQaGIj43ClkljUKN9Z1Rs3hrhD+5g18zJKFGlBtoOGQMOj0cHuT24fJ4+5YSUq4TnN/+iqUcJhmzniT/RthlSCIbKmc1rcW3/7otRajWBHfis7lt/H//WQoHL9g3ThrkQXN/cColbefgqyv71xEUv7z9/XgeAMrc2zt+zl4BTqXxZu4Pr7+d/vOXgkfXK1m9MPzkxpJ7fuhGJaiUa9xsEoVSGG8cOOG4c2herT9Ad9fTzbdHxh0k+koAgaCJeIezqJRpWAA4bBGIJYl88I7zEDrvdFmGzWCba7fYwO4P1lUTmM7J2l+6SUnUaUHptPPbOn26KevakrUKjOf43iJzlL5N18vTw+GVsv46yDg2rUrmdWG6HvcSAn1bYE3Qpu6KUMf2JaP6Gef4nh3Aqlf/ksmZvQwvw85tXoUmLHxr07E/pVApc3LUVppRkNO4/BGJfP1zatcVx4+j+GwadbnSqRvPAzctrdmilakNaDvuBxiwhpw6SQeywO/DX/t20kklOiE+0mIzDI9+BSrN8pfJ2Qql4ZrnGXxUm16wLOzf/+fTp04af6dqT1QOzvb28WgXK5YtGf93Gv139qjnu9a3HLuCX348iOSXFaLYYR0cplaud16CPezmcSuXj5PavbSV1dy8sEIt3SQOCCyWpVS4+hYsxW303mgaMvnf+hOPEhtXPjEZjX7VafZU8pJerq4zv4Xm0bKMm5Wp37skg9hSzMRV3Th/Fs2tX4Fe0OG4cPXA3MSWlaXJysjqjYHyk0lpMJnsBi8MOsJots6KUsSv/bsH5yHy6+UqEi1dMGCgtUzQ42xPL0u2HEaF04EXUKzx++vSlCZYuCoXi1t893//CeE6l8l9Yxfw9AxUglxe326mibC67m3dIkRb+pcvwUvV6x9Orl6OTtdqhMXHKYxkhAXy9vQe5uAqWSP0COMSIa0hKoo28VVq3x73Txx03T59Yo1ApvsvqFCIQCCTuLi6hZrs9QqPR/D9sFTxvmXdPb4nn0jnf9eDXr1QqS+/U2r0n8VrDQvUyVTBmwUSr0WLcFxkbS65B2cXH5E/qX1Btp1L5ghY7i0f18JVKm3C43Lp2B6UzpaZsU2q1j98HhvOWSmvLAwtUQyyLAAAMMUlEQVQdrtejjzuTzaJ5dyT+wYh5+hgHF89L0sRGNVbGx1//B4uSJZfLuxf1lS1bNPYb9zKFgzJNlbwEGw+dQ1iUDcO6fYNRc8fh1pN7Vpvd9mN0bCzxBjlLPiTgVCr5ENYXXFUQ5Oc3Ux4Y2j20SlVPgUjMSIxT28MuX1SoY2JWxyhjZvwLZMPw8ZJPKl8kaMyckX3cgnylsNns9B+CFrfx4DkkGgQY0XMIlm/7FWEvb+JRRKwqKSmpZ6xKddYJ5pT3FXYqlbzL6ouuSdDleGx2DT6PV5PBZntaTaZ4o9V6VqVS/fVv8ZQIhcJAAZ+/q2iQf5UiAT4wWSwwmi1INVkQo9aiTcN26NeuF9bt3YjD5w8gKdng0KWk3rbYLIsoA3VKlazKZDN6syFITgDBCye4N3nPvvwP7yanUvkPL67z0T6UgL+3d20mh7O3WqmK4mY1GzPc3TwgcHHDr7vWom6lWujSvCM27NsEbWICKpWuhOsPruPS9cuWeJ32kcFq/l6pVJ4ntM8uLi4yqbuwHcVmNmA6HB5WiqmxWc1HDCbTQa1WS+wwX6yCcSoV55v3xUnAVyZr6CP1XtyzTdeStcrXoGw2B6avnoNWdZujTYOW2Hp4B6KUMWjfqA0MplTEKGNw/M9T9tsP7j612CzT7BTlLRV59q9RrmrJ0MAQBp/Lh96QjKcvnpkv3vnzjj5ZP02h0Zz4UkngnUrli3ulnA9MThoysayeq4C/wlMgLMbncaFNTMS4AaPRpHpD/HH2INbsXAcPQRqpGZPJgFanR1JKqoPFZKUwKYo5qs9wXtMaDSkayoEg5BH4CLMZZ/4661i+Y9XTuLi4rjFq9b0vUdpOpfIlrrrzmWkJePL5fm6entu/qlm++rPXambf9t+gUfX6OH31LK7fO4kp33akM6qtNjuGzF6DkoWroEmNhhj7yyTIxTKM7T8K/nK/TC5qwnW0ZMsK7Dm+b294THT3L5EJ0alUnC/YFy0Bb4mkgru7+3o2i1Xux28noF7l2rhy9xrOXt2HxWP60hAQ245dwB/nwzB92I+QCCUYOnME2KxUJKeyMWXweAR4+7+VITmxvI6NxKj5E5KjFJFdY5TKI1+agJ1K5UtbcefzfiABiURSwYXH29ezRdeAQV36417YA+roxR1YOqYvEpKS0W70HHT76mt0atoOTyOeY+FvczB/ZC/8snk/JOIiGNTlG5rALL2Q082qneuweveGk/9r79yjmrjyOP5NCAFCEkCSDCGIKAgFZdVSrbVqF89aq1bbuj66oOILVIjFR8UHKK9VkSoIgoiyBdpaFberVVeLWo+rVLtSXyxabX0gJiHhjaBiALNn6BJg4dhSATPhzr+Zuff7/fwm33MyuXN/2oaGqU0bdvcU9CRUekqlic/nEqB7WtsKrJPXBKx8RcDjs785R4fKPFy6eReBm3YjKTQBImtbrIhdjdFDHLHkLxPx410FonYdQrg8CpStuNX4twvvYMG6wLuVleXvaSoq8nsSfhIqPanaxOvzCLBlYrvZ9pQ0adKYiZZl5bewdYUfDpy8gL9/m4f4kFhcuHYR67ZH4Ov4tejvKEXNk1qEJe2Bq/MITB83pfFhbdNBP7QN3hxS9X1u7mxNpeZwT0JPQqUnVZt4/TUCZk69e8eYmXKDPhjzOidi8YesLekHYcFzgc+7M5C8Zxcqqn7CluVzGn/u0J0Gsk5+h8yj3yM1fDsszJs7LNITfXrwi7rUA2kbChWKyF+b2Jg+J6FiTNUkXl6YgINQ2IvFE35iJxFOXOk3hTp1IR8+kxbCUeqADamb4fPOQLz12kD9rro3CxTwWRuPTUv/ilc9hrSa/4f8S7rQhMjTebdujO/GLR9emMGLDkBC5UUJkuuNkYCpVET5mZubJjnaO5glhyVCp3uGmN0xiFs+HbbWQr3nx1otZq6Jh9fAUVgwdW7jX9BNh7pEg2WbV9b850besLKamh+NEVR7nkio9JRKE58dJWAik0pD3Pu6RSeHxZkUl5ciZV8C0sMDQPckankcPpuLfdnXECkPg7XAWv9R7dNabM1MfHbo2yPpiqKioK7eRrOjBrvqfBIqXUWWjMt4AnYi0Vvu/dxOJYbFcRRFSnx5NA0ZkYH6fiJNBh8/fYr5ESmY+vZMjB46Uu+bfnD7U8HP+GjjypqyqrL5SrX6QE9Yuk9ChfG3PjHQVQRE4Ekt7ISpHs4Dxo70esP8QVEeUsIWQdfQ9l3BpP3HcPXnKkTL14HTYs0KrS0r+ytdYmZKzpPHWl9VuepBV+k1lHFJqBhKJYgOgyRA8fkSMz5/MdfcMsDby90uOXRRU6fpVnrvKTUI27EPQz29Me3t98HlcvWfa7VabElPrDt69vhnVQ+ql5ej/KFBmu0kUSRUOgkkGcaoCXDsJZIxttZWybFL5ziPHT6ozfeG7kd97vJ1LNn8KSKCQjHK681WQOil+6u3htbeUhREFRUV0X2bmxe1GBk6EipGVlBip8sIsO3FYj+Jjc3OXRFyLt1PiH47ueVB7yC370QODp7Ow0e+cni4uLd6vnIx/xKikzeUaEo1ixTFxf/oMqUveWASKi+5AGR6RhGwtKeosLHDBy3bKJ9tRtk2/9PT5EJbV4+EL48g51ohQgNWoa9D83649GK5I2eO63bsTb1Sqnrgo6quNsoWqyRUGHVPE7EGQMDEyb730SCfCeOCfd5lsRvfY2590D+FQuIzkHe7BHEhMaBEEv0JdfV1SNqTiqxvDuQWKJV0H6RqA/DUqRJIqHQqTjJYTyAg6SUZIRUJ0yMCfV0njPSCSTuPbssqHyIm4xC09UJ8PCcY5uYWv6DRAZoyDaJSNtXnXr+8TatSRWiAR8bEjYSKMVWTeOkuAiYyiSTAra99QmLIYlM3J5m+L3VLAQpNKVbEZ8Kz/3D4T5vbajOnAkUBVmxZW3Ln/h1/TVnZ190lvDvmIaHSHZTJHMZIwMRJJtv957Fv+oYvnMHlmZm18aiDDuev3sSSzWlYvzgMbwx5HWwWW3/esbMnEJ+5PV9Zqp5YUVFRaCyQSKgYSyWJj24nQFlZ9ROLxZ8tnTl5xOxJ3qyW7/00iaH/Edr5VTYuXi9FZOBa8C35ep3Vj2oal/EfO3Ms60l9fYCxbOZEQqXbb0UyoTERcLCzG89mm+xNC5dbeQ/1bOexLfDoSS3mRuyE/9TFGOw+SG+fXsavKlYjMDq4RlmskivV6kxjYENCxRiqSDy8TAKmMoqSD37FJSzUf5rNMA+XNt8pepVbwp7DKK40R/AseatnK/Ral8On/4m4jPgz6nv3PqgEKl+mmc6Ym4RKZ1AkY/R0AqZ9ZLJVnq59Vm2S+/Hd+srQ/OQEjTvCZf/7GnZm/Qvxq7eAz7NsxethTTXWJ0U/On/pu/kPNJr9TIdJQoXpFST6DYWAub2d/VqpjXD5hiWzeKNe9WBxuRyw/veD6PLNuwhJ2Ittq7a2WrdCi6dD59i5bMTs/uT67fv3RwMoNxRTv0cHCZXfQ41cQwi0T0DgQElnOFCi5d7DPN2mjBnO9nDuDTMuFzlXbyAq9RAS1sRBZGPb5mqFWon54UENpWXlE1TFqhNMBkxChcnVI9oNkQDLgaIGsjicv1kL+EO93PrBxdEOV27dgwPlho/nLQPHpLmdR5MBeqVt6LZInDx/ar26tDTaEI39Vk0kVH4rKXIeIdABAjKxeDCbw8mwseo14A+uAzme/QdgsvcEWAvbvi/0y7A6fHF4P7Z/viOtUKNayOQG7yRUOnCjkFMJgY4QoCjK08rCIra/k+s7QR8GYIjH4OdenpV9EHEZ2z6/r1TOA1DfkbkM6VwSKoZUDaLF6AgIgV4CqTTU1spm1vTx00UTRv2JJbERt9nnVltXh8iUTTh+LntjkUYTymQQJFSYXD2inTEEpBLJOFNTU39nR6cRfxzqLXnNfbCJVEyBz+Pjme4Zfsi/jA1psRVVlY8mq0pUOYwx1o5QEipMrh7RziQCLLFYbMmqq3MWCKwWsLlcX2ueQGBtJWDTW95qSoorqqrKghXFxfsANDDJ2P9rJaHC5OoR7UwlwBbxeHYcodDVpKGhD4vDaqjXsa+o1Wq6N1DbXbUZ5pKECsMKRuQSAoZOgISKoVeI6CMEGEaAhArDCkbkEgKGToCEiqFXiOgjBBhG4L+EtlzlXGSsQgAAAABJRU5ErkJggg=="/>
          <p:cNvSpPr>
            <a:spLocks noChangeAspect="1" noChangeArrowheads="1"/>
          </p:cNvSpPr>
          <p:nvPr/>
        </p:nvSpPr>
        <p:spPr bwMode="auto">
          <a:xfrm>
            <a:off x="155575" y="-210183"/>
            <a:ext cx="304800" cy="37052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data:image/png;base64,iVBORw0KGgoAAAANSUhEUgAAARUAAAEXCAYAAACDJtDpAAAAAXNSR0IArs4c6QAAIABJREFUeF7sXQd4FNXafqdsrymb3kioofdeRUREBAXsFSsq2FAQuwKiImJDvdivBRv29ouiUqX3mhDSe3azvczM/3yzm2QJCQSugOCe++RybzJzynfOeefrH4NIi1AgQoEIBf5GCjB/Y1+RriIUiFAgQgFEQCVyCM42CrAAeAC+s21hZ8p6IqBypuxUZJ7NUUADYBDADjWb1H1iDYpUBc8qap2B6pJq10ZREH4A8AsAV4SEp4YCEVA5NXSOjHJyKBDHstxjWcn6iycOT4nt3zGGTYvXMEqOQVmNT1q/u1p654dDVXsK7W+IgcBDJ2cKkV4bUyACKpEzcaZSIInnmQ+G90gc+tydXZgYoxK7DtgkSZLQJlXPWKLU0Co5bMyx4fp5f7l3HrDeDOBDAOKZuuAzZd4RUDlTdioyz3AKMDzPPzCmf+Iji+7qqlm1vUp66u1dzrJqz3IJ8MealL2HdolLmX1tOzY1Xst88mshrnxqfRFEYRiAAxFSnlwKREDl5NI30vvJoYA5I8m46pPH+3ZIsqiZSQ+ts67ZUX4TANKfECeSynHczAGdY6789LG+SlEC+tz6u7+wrPYaAB+fnClFeq2jQARUImfhzKOAQtF9QLuodZ/P7a/Yc6hWuujB1Str7d7zCEwA5AIIAEgB2K+ev7Nrj9svzsLUZzcJb/6Y9yhEcS4A6cxb9Jkz4wionDl7FZlpAwV69OsUt+bzuf2UhaVuafzsP3eWV/ufZRhmfCAQuB1ACSC7S9xy0eDUl//7cG/us18LxSnPbnxNFIS7I+bmk3uUIqBycukb6f3kUEAXbdT8eO/kNgPGDU1inn5/r/TpimJRkMS/BL9/YghUaOS03tmxO76YN8CwY79NuvjhNR+43b5bAThPzrQivRIFIqASOQdnKgUGMjx/d2a8NluUJBSUe3MDkvAaBOH7MAuPuUtr0+7P5w1KKCtzS+ffv+pzu8t7AwD7mbroM2HeEVA5E3YpMsemKEBn1xD6ob8T91HbyGQc26119O5l8wfG5uTbpQsfXPux2+0h07IjQtKTR4EIqJw82kZ6Pv0U6DSoa9z6z+cOUK9YXyZe8eRfbwmCcCcAz+mf2tk7gwionL17G1kZy067ZHDqwrdm92Dve3Gb8J9vDz4BiE9FHOBO7tGIgMrJpW+k99NHAR0Y5usHr8kecetFmehzy2/+0gr31YCw9PRN6d8xcgRU/h37/G9c5VCDRvHJt88OjsspceKGuevzIInkUXvo30iMU7nmCKicSmpHxjpVFEhUKpXvPHZN2xFjh6bwU+aud67fXXUVgK8jos/J34IIqJx8GkdGOJwCRgDJADLJA5Zl+SSGk8wcBwMHTiFKgksQGbcoiDZRFGsAVAKgf6tCP9aQotUf8pwVAHAAlACiAPTWaFT3TByS3H/u1I7c42/sEt7+Me8DQRCujWzEqaFABFRODZ3/7aPQhc8Gyw426hTnJEape6Rb1Jb4WK0yLlrNGLQ8NBoeKp6FyyvA5xPgcAVQ6/BLdqdfsjq8gWqn4La7ArYat6/M5xLL3F5fuU9gyIRMPic6hYJNjDEpO2TFa9udPyBRM25QErPkm4NY/GXOr26PfyqAvf/2TThV64+Ayqmi9L93HAKUJ8BwU4Z1jTPPuKI11zc7htFoOHBgwDIAwzBBL0z6LykYmEMpDCQJEBkJosSAHNwEnwib04fiSo9UafNKNocfVVYfTHoFEmLUTJtUPeJi1AzDMZj7zh5pwdJ9Vq/XPwjArmbIT1xTF4BLBQSKF9oHYAcA4n4i7QQpEAGVEyRc5LVjUoBEkhE6jerhkb3jBtw8rhU3rJsFGgX9+gQagYwMPGEARP+/LjSQAQRRQn6pE899uj/w4Y/5q21O73QAW8JGiwHQV6FQnBNtVA1IilFlxUWrTGadQhEIQKqqdXsPlTvLiip8f/h8frIS/RrxaTn+vYqAyvHTLPLGsSnAguOuTLOoHpk2sX3WVaNSGItJhRAcHPvt8CeIXSHtKscCShaMVwDTRIyx3y/gm7UlWPTpfs/aXdbP/H7/0yEOhZ7WAThfpVRe2z7N2G/swPjY/p1i0C5FD7NeCY2ahShKcHoE5Je5sHxzhfTf7w9V7jpkpTQJ88JiiY5v7v/SpyOg8i/d+JO4bAWASxOitYufv7OLftLwVHBMM8csBBjN5SEIciaApFECWiVQ6wbnb0jcRiKSyydgX4EdCz/eLyxdUZDv9wsLAbwUtr5WCoXiUUuU8po7JmQxN43LhE7Lw026G0GSgU7BAloFCwXP1otiewtqcf38TeL6XTVLBcF/SyReqOUnJgIqLadV5MmWUeCyrATjggXTuySN7pMAJU/J7Rs1WW8igRQqEolD9EOcCP0wLMACkl8A4/EBQghy/AL9WhZ/ApKE8moP1uyswrLfi3x/bK/OLa1wfhEQReIsdoesQmoAY2LMqocmDkvtPG1ia16l5PDn1kr8vqncd7DE7bE6fU66ACadUts2Xacb2TOeJxEtVuaqgJwSB25bsMX+68bS+0RRfKNly488FQGVyBn4OykwMDVev/Tl6d2TxvRPYDjSwh4mygSVIPQfMUoPmLWAipeBQtbY0lX2C0BlLRi7BwgIYMPYGJEB9hfaseSbPPyysULMK3Xss9m9LwP4MeTURspWajzATtVqFA+/ene32IuGJGLTXhsefGOHuPOQbZ3D4fsPgD2hAER63sCybD+jTnFT+3Rjh8euz2bO6RknA8uyVcW4cd76IpvD1xNA2d9JrLO1rwionK07e+rXla5Usl/NvCq76/2Xt5OTTsuNRBxGBDgBEiNAUqogxcYARm1D5g16JiAAdg+YSjsYTwBMCJBI11FU6cbmAzX4cU2p/8tVJfmlVe7tgEQpDj4L+bCEr1bJsriufauo+S/c3tk8pHscPvutEFPmbyz3ev0kGr0aBiaNqZQE8FPjLarrFtzeJenSoSnMoXInht/5p1BQbr8AwE+nnqxn3ogRUDnz9uyfOGMdy3HPTxycMuW1+7tzJp0STNAwDHB+QB2s6yWIOiDBAmjVQe4kiDqA2weU1YJ1eGUQor+Q1ENg8tWqEumzFfmu7Xn2XQ5H4MtAIEBcyf5Q+oLG6hgOHHdVqzjNwhemdzef3yee+W1rJaY+t6k4p8h5KyD8DMB7DAKSTmh8Rrxh4WdP9Utum67HmBmrxZVbK+4BxEX/ROL/0+YUAZV/2o6cmfPpnhSv+/6PF4cmZCboQ84mEqDyAjovJJGB5NBCSkkEDKTqqMOTIIfC5JaD9Qky0JDyVWCBz38tkh57Z7e4N9+2E6L4KID/a0HGts5qFf/pWzN7tZs8gtLVAhc9sCbw3driOYD42HGQVg1wi6dPbH3dM3d0wQ3zNkof/JT3JCDPI9KOQYEIqESOyP9KAZ1Rp/ro0euzL5g+qQ0bVMuKgMoDaIMciuRQQ4yyAHGmw8dy+cAUVoHxBmSrC/mZbNhbjZeX5eKblcV/1joD7wPCpwDINf9YTalVKv5zyyVZVzx9UyeeZRksXV6Am5/bvNLl9l4BoOAoHZDJuSuA1aFnSFv80CXDUx9/7+HemPTwWun7VcWzAZHMy5EWAZXIGTjJFJjUNj3qw2/m9edbJ+vBkH5E4QUMnqDy1cVBFI2Q0iyAiiSLUBNEoLgGrNUVFHeoNumGcty3eLt196FaqihICtii4wgAvKxXduwb7z/U29Au2YBKmxdjH1iFv/ZWz4AoLjhKBn0ly7IzRFLuiuLjodkZAOath67Nnjh1YmsMuW2FcKDQRgGJkfIeLThMEU6lBUSKPNIsBXQMw3z0wFXZFz5+bXsoyDTMBAC9C1CI5GMPyaaBGBMFxJuC5uK65vCAya8EKwLegIhvVxdjyjMby2rtgYcB4a3jdJVvrVAoli++p1vadaMzZHXN2t3VGDdrjbfK6uoVcr1vbhGDeJ7/WAQ+EAMBSuCkZll2UlaS7qlvnxkUVVTlwSWz19prat3UD7nxR1qEU4mcgZNIgXOyko0f/P7S0PikGE3QZV7pBvQ+yG6vXl7WpYit4gB9mC6FJlRmA1teK4s9y1YV4d5XtpXnFbluA4TvWqBMDV8SD5adMapXwhMfPNKbjzGoZDHq7R/ycNfLW35xufxktQnKYU01jrtMq1L8R8GJNpvD/xfHsjGDulq6PXxte2PP9lGYvmhT4ONfihb6fIHZACgyOtIioBI5Ay2kAOkVegMsfZGNAJMLCL8DONjM+8TlPnnHpLYPLJrWjSerMSQRMNkBPmSUcagg+dQQ2yYAyjDRhzrMKwdr96La6cc501Y4tuVY7wLwZgvnGv5YZqJF++03Tw9s1z3LzBJI+QIiHnh9W+DVzw7c7j+201oPrVb9ad/25lZDu8diQMcYdGsThaIaN/P0e3ulz34vWin4/ZcAqDiBuf0rX4mIP//Kba9ftAZAB5blh8fHaa5NjdFkp1o0nFLJotrqQ26Zq7qw1PmW2+t7O+QsFl7cXGkyqH5+f3afIWP7J5LZBuC9gJlySlN0nwTU6iBBCbFNQtBrtq4JAtj9paiq8uCaeRvEH9eUvAqIs04gyz3VVH7k8nPTHltyf08oSO5hgFqXH1c99Zf121VF5wDY1IItHg6GmR6lV7dKitMYyTcmr9hpc3sD2wG5oiF56UZaCykQAZUWEuosfCyB5bgHo03qcZcOSUy8fHSGIi1By5jUvOwt7/WKKKhySYu/OBD4z495u0SfSJX/VoXRIatPduyaT5/oZ0m1aINObhonoAs5tfrodushsVwQVJR8w6suL9iDFXjnhzzc/MymYkEIDD3Bwukmk1Gz9s37e7S/aGAS2FAEc4nVgwsfWFWwaW/VEOKJWrh3lAYhFgABLTUq+UHcSaTwWAsJWPdYBFSOk2BnweN0u89Tq9l5fTvEdeze1sw4nQGx2ukVE0wadlC3WHZEj1gm1qiS9R0UsPfKslxp3n93bbHWeifXXX6WZe+7cWzW/IXTurAanhS0AmB0ALKUQ/oUDrDrIDEsxNZxgJrSqoQ8bKsdqNxVhqvmrHcuX19CRdO/OAG60tmdPrxn4nOfz+3HGTJigzoaQcKeEjvG3LtyZ16xfSSA0hPoO/LK/0CBCKj8D8Q7A1/Vsix7fYdU/f29OsSm5pU53Zv22X63O30bQlG4JrWa73VOd8vAuy5tox/aNRY8y6LWHcDsJdsDb36b94nH46eyoQEFp/hl4fSuA24d1wosyRysHzC75GDAIKjwgIPEHwZiRmyDolYUgaIqfPtdLq6fs2GV1eUdfIIF05NYlv3m9ft79bj+qo6QBBFsjUsGwo0HrBhzz8o1FTbXWADVZ+A+ndFTjoDKGb19xzV5spLcmxClfeyJGzuoFn58QNhfZF8YCAQo74gt5A9CkKDjWfYmg0E15/Mn+qmGdrPIog1F7I6ZsTpwoNBGoLJcwfObf1ow2Ex/l/Ob8D7A5Aq539dxKnrZICSmxQAmivUh+0lANiXPWrhJenbpvucgiveHrYLOI/E6ZGVpLiNC3ePnxMVqP17/9qjYpPYWMMXWYPAhw2DljkqMfWD18lqH5+KjxPkcF/EiD7ecAhFQaTmtzvQnR6XF699aPKNH8m8bK8UXP9v/qc/vn9KMzkAJlr1vRDfLQ2/N6qVJi9PBL4h49qN9eHjJ9m8kSVoSZdJ8umnJCGV6nC6oTyEPWr03DFRYwE6gwkBMMAGxVKEUgMsLprAa50373bF8QwnVNSaP2Shw3Fi9WjFGrUCs2yuWeHzCr4IgLG/OE5Zl2QemT2z7+DOz+6qgVYEtrKkPQlyxqRwXPbT2R7vTM+kElL9n+j6f9vlHQOW0b8EpmQBrMqg+e+S69uOuGJXOXfTAqoq/dlWR/8b6o4yuiTaqv3nxrm7nXHFOmvxYaY0b59698tDOg7V/9u8cc8XPCwaxOkpdQEyFxg1oyD8ldKRIX2vTQ5JYiCYNkBwd9LCtsqM2pxJ9blqel1NkvwjANpbnn+7fKfqWG0ZnmGPMKpRVu/HtqlLHLxsqNrq93jnkbNuIc1EmxWl+WPpwv+H9xrRhyB2XLa6RRR9q368twWWP//W1w+W9nGDslFA4Mkg9BSKg8u84DO06ZZo2fj5noI7Mpeffv2pzXlHtqFD5C6KAhWXZq0RRJNNxQ5wNy95+8wWtnl98f0+l7IfCAnct3CK8/FWuZ9olrbULbu8csrdIgM4FqElqCR0pUQLsWtK+yImYxHQyrADMoSps31OFgVP/WO/yeMYBiM7ONK9cMrNXVGaKgWQvaJQsnN4AXvk8B4+/u6fG6/VdCeCHsK3q2Kt9zLovnh6gS+ydDji9YIutQVBhgG9Xl+CKJ/76yuGSY34ioHKKz3gEVE4xwU/TcEMHdo3/denjfVlKnTh+9pqqNdur7wAESuzMsSxLl/ZyURTHNxI3BvfvaFn666IhiaqQnwl5qk5/aRveuLcbLhuZFtJ8SEHXfFUYqJBI5FABXjUkloFoMQION1iXD1+tLMbkR9f9GAgEJrMc90zvDtE367W8q6DUo06MUXGDu8Tg6lFpTHK8Fku+yhWfen/Pmkqrm2JvZPMwy7LTLx6aunDJg70YXedkOc1kPahEOJXTdMQaho2AymnfglMygdYd082bP53bT986SY+PlhdK9726tbrS6i1kwHMcjzRI0ha/3z+xkedox/QE4xfrXh/WNs4cdLP/v41luOXZTfhqbn90zjIfBVQoDz0HOMkCBEjE01CuFAZ45csc3Pni1k8gCNM4jluTFq9LK6x0fyQExJEsxxoYEbvG9I/vvfi+HjBqeUxduDHw358OPSaKIFEIDMN/8/D17cfOuqEj+LaJgNV5GKj8trkc42eu/dHuiehUTsnpajRIBFROB9VPw5hqteqNyUMSr73+wlZKrZqX87t+/WcJduTZJavdVxoIBOaIovh6KL9r3Qw7ZiQal617a2SbGIMCTEDEX/tqMOPlbfhybj9E1+dGaYJTISgJkAOcDhApZWTDohd9dgB3v7r1YwjCLJZT7J0+MUvxfxvKaitsPm1trb/U7fNdYNarF7xyV/dzLhuZwn70awGmPr95S63D259SPyqUio3fzhuQOmJICkBxRTYX2PzqekXtH9sqcNGsNT/bHB4CSSo2FmmnkAIRUDmFxD7NQ2VyHHcX1btRcZzCEwjYHR4hXxSR6/P5SBFK3rKNA+YG9e8c98nyj8cmKjgWbKkNW3JteP3LXCya3hUqcnqTW1OgEnJ0cyoAjzYs0xsQBiq3Mwz/+ZUjUwanxGu437dWBTburfnY55Oz11939fmZC96e2VO9I8eGMTNX1RSXO3sDaN861fTl2sXDeFOSCUiPkdNQsnmV9YraNXuqMeaeP3+3Ob0kzrUkF8tp3pqza/gIqJxd+/n3robjrr1uTKvFS966QCN5/GAOVmLbARvufWkrvpo3AHpNnes9gYpb1qmQKoWyt1GSJBlsiFuxUTa4htifMFAhb1qJ47glIthxEAO/S5JEfjCUYPrCAV3j3v3lpWFRVRVOnHffKu+ug9aRYNkrrhudcdubs3pCNOqAlCjZTM3mVtTXFdqYY8WYu1esrbD5yPmNajBH2imkQARUTiGxz7ChGING+d78B/tdefPtvRgZVHIrsG5HBR58fQe+e2YgtPXxPAQqTkAVwMEiD1ZusuLqCxNDTAwpbJWywrYun0ojUCHuiBCHHFlIVKkrOTqiU+voj9a8OTKussyJ0TNWuvYeso3nOO7hz57oN5hifYRoXdBU7QuAyS0DSzWBGAY78msxZsbKzYWljtEAys8wup/x042Ayhm/hSdtAcmtU41r/rv4vNSe/VNDF7cCP6wqxMuf5+Cr+QOhrE9eLYasPwHkFHrw27oa3HhJUoNo5CNHOMqsEORWKJBwyvz1X0qSdNlRcqfIoLL6zXPi9u6rwbiZa0tLqhxT2qebXv/9pWEpFqMSApX4SI2mjNpg8irAuvwyqOwrduDCGSt37S+spSjlSOzPSTsiTXccAZVTTPAzZDgeHPf8VaMzb3/p+RGsPlYHeHxg8yvx2if7sD23Fq/c06NB90pOLMSpKAXsO+TCn5usmDIhuWGpxHvYNYAQDCr8aHkBrp27/ttAIEAer5Qroak2dmDnuHd/fmlo9Fe/FeKW5zZu8PrFH++a1PqBp2/uoiA5S9Apgcy4oAWquBpcdTBMIL/ChbH3rcnZkVc1DEDhGULzs2aaEVA5a7byb13IEI1K9dW3rwwzDx7bDoyCB1we2XFtypz16N8pGjePzQwbkCKUKYWkgB05Duzc78SloxMa/k6KFqcK8GhkK1ALQWXKpOHpL777SG/tQ6/vFF/8bM8X8dG6Ph8+1idtcMdYOTRAUPNAVkLQU7faDrbIJpusS6xejL1/Vf7mvZWU+uDQ30gZSovQKpRWsq5w2d/Y/dnRVQRUzo59/DtXYWRZ7rXbJ2Rd+sxjA1me4nYoR77djb0rD+LaORuxZEYPdM0Kz4wvACaHXBdw055aVFT7cN5Auvh106IAQ+qD8kkzLQIVtVrx0aLpXSddOiKNO++eP63rd1flje6X1OWDh3qxVFeIQEVUcpBaJwTLpZJX7UFS1lKBQx8mPri65I/t5YMA5P6NxBnM8/wnoii+Iori8xFv3Yj48zeerbO5K3b6oG4xc76cO1BnIm9VrUq+wN4SK+5+6E+4PQG8cnd3GDSh9JB1EcpGt+zGv3qrFSoFg57ZjcpxkAhUowMY/ligQoqXq/p3in3lvYf66H7dWC5Nf3Gby6hVsJ8/2VczoHNM0MpDoEK1mNvGAwoF4PWDPVAmR0zXOPyY/Nja8uXrS4hT2fs37hZ5AI5gGOYOhmHyxGD2/Ugp1EYEjnAqf+OJO8O7YsFhXIrFsPjVu7omnD8qM6gEZVlIoohNy3Nw5b2/49V7u+OcHnFyljW5kWijdQGaoJL0x5UVaJ+pQ0ZSKNVBGLMCmwYIKPHm9wdx87MbloUUteFJqanTYRqN4u1X7u6ePqSrBefPWCXllbkw+8q2ePDqDgxfV59ZoupCEiRKAKVRBesu7y8FE5BQ6/Hj6qfWVX+zspgyyu04CfuSxfP8AlEUS0VRvCfCsRxO4QionIQTd4Z22V/BcR8+N61bxm0XZ4EhXYUcgQwIXj9eWbAWBw/ZsPDOruDqVLRy/hISfSjZNdVWl7D4o0JcPS4RUcZGia6pI5sakk+BJ/+7F4+9ufM9QLw+rK4PncVOBrXqg0emdOg09eIsZu67e/HMx/sxrGsM3n+4N+JMqsNIS/4wYmoUYNbLFiAZVPwiXN4Abnh6Q+0nv+UPb2GO2sZbRnqTdgAoeVVNM+VCuvA8vzQQCJCj3h9n6J6flGlHQOWkkPWM63SgxaR97r4rWve+/ZI2nCrJDMRRQv3Q8ah1wbWvHIGAiCh9KC2kzKVQSQ4PYPTIeVO+XVGO8hofrhmXBPLAPaJZ1fB6eNz2/Ba88/3BhYD8ladGZUYnxJgUD957abvsaZOz2JXbqnDj/E3Bchsze2JkzzDuqJ77kSDE6IDEKPk37L5SMD4BLl8Atz2/0fH+j4fGAPjzBHajp0KhuDsgScmMKH4miiJl+W9spWJYnqckU05RlEuqhicFP4Ehz55XIqBy9uzliayE9BfnKxXKV2Zf0z717klZjIYuKYk9ct7ZoO4CBVVgbe56N/ig2EP/RaZkB6AWYbX78eTig3j0jkwYtHy9d2v9pOjK1WhRY5dwwcxVWLuj4m4ALwSd3tj7Uyya2564qWP0pcNTGI9PwKRH/sKGvTV45e6uuHREqpzWsgFLGpLCiaTbaWWR58ruKwPjF+AJCLj9+S2ut7/PITd9qsF8vI0GI0tPL47j5guC8EwzeXRHMQxzkyRJ10ZEoAYSR0DleI/b2fE87buZ43BxTLTusVlXtE+ZOr4VWBJ30mIBTViSaqcH7MHKoMBT7+wW0qUofLJ7vlcUseSLYnRpo8PgHtFNUEgCQtn19xW6MGrGSjG/xE61dNw6nfrJfh2iejw1JZvrnR2NmlqfnFrh+zWlmHF5a9x/ZYcwB/9gCIDfH4DPF4BWqwJDuVooB66Cr9epeAQB0xdtdf/n6wOXAvjmGFtGMh4tj1TJR3IbHHcJBxCwnA9gf6O+2vA8vzgQCFwNoOTsOBr/+yoioPK/0/BM64G+wsMYhrkrNV47ZN6tXYyXDE5ieLUCUnIUoA/6ksgtIACF1eDsnsMBReZUJMDgAFQCtux1YNcBByaOjoeyKbFH9lNRQvJo8P26Ulz11AZ3rcOzOruVseM9k9slnNs7Hkkxarj9Iua8uxsvf5GDB69uj6njM2HUhulmJMDt9qK01Ir4eBM0ZJliADElGtCpwO4vk7Ppe0UBD7y6w/vKsgPXCILwSRMbRCtMB0DZ9juGuBKq2/wVgO2NssyZFQrFMkGSlofKooZ3Z2J4/i0pEFgIYOWZdhBO1nwjoHKyKPv39Ev7Q9rJJIBPASfFA6DoPOL/HRAEisCtDCV3doTKexJo0N/JOcsb+vrSzaRgnH4Mz1+pVnCDx/SN1z8+JZtpn6qXy2ggLRowEKCEWXWsTjBFNcFs+Q2yR7B7tQuSNoBDpR7MW3IQj9+ehYSYwxWp9e/QTGq18AVY3PPSNnz2WxGuHZOOOy/JQopFC8pGV17rxcKP9+HzFcV46uZsTBqWAi689jItzhdAQX4lOI5DeqtgJjlCFdGil+fO5lTI0/cKIu5/ZZvv1S9zCFSWNtqKZLC4S6VQX9kqOT2hS5uOjFqlwd68/dKu/burnF7nS6IoUjLwcKvUCI7jnhIEgbircI6ExMeHWZY1iaJI4lykNeT+i9DiH0QBusEEAJ15nh+YFKseGWdWdTUbVFqKClZS6jY68X4Rbp8Aj1cQ3Z6Ax+0XrG4/vB5fgPX5QUpVHytJ1QwjuTwByaJTITUtwWjs1MrITBicgHN7J0BBfh4GCpsnAAAgAElEQVQaBaQ4E2Csq6EV4kI8PjD51WB9gUZijwgofZAMbhSUefH+1yWYMDIO2ZmEdU00gjcXL3vT/ra1ErPf2IWX7u6KHm2iUOvw4UCxE39uqcDXq0th1vGYPrkNBneJPRzI5ClJKC+zorLSgahYA/ysAskxGnAcA5FigFQ82NJgbeZmQIWCjy6JNVlm9urUvcMFg0ejb6deUPBBTkgQBazeug5LvnpH2LFv94uiGHgiLG2CkuO4XwRgHgQhPK0lvUrxCAQu+f+gM3RapxLhVE4r+Y8YnG7mRJZl78pM1KVdNjLVMH5wMh8fq4GGZ8FzTCilAOSvuyBJCAgSAqRnEAG/R4DPJ8DrF+DzB5WZoiShxu5HXJQKiXFqRKkVMjAxHAMpSgdYDLI+4jAOxesHc6hStqTUJZMOKmYlQOGVs+a7RQGL3s3HqEEx6N7eGM7LHL4o+t7b9Sio9GL8rDXonGnCTeNaYfM+q5xLdu8hO/pkR+PWCZno3sYEo0bR4AMT1pPX60duTpm87u+32JEYr8Olw1PAcyxE8rAl1bDDQ6kmmwKVGLDsyxlJqWPuvuIOQ4/23Rm1KlgsLbyJkoiyynLc+/yDtn2H9k0H8G7d3zmF4n1BkrYgEFjwzzoy/7zZREDln7EnFPZ/rkajuLNjK1O/KWMy1GP6xiPFogke/MYVcOp2re73cuqS0C8b7ahEL9ddHsoVS+kK9KogZ6JWBNMRkM5DxgzSfXjBlNWCcfvCxqY+RLkMR0DlQ06xG28tK8a4YRb072KqB7rDSClJkAIMRLsGu/M8mPnaDhwscUGjYsCzHBJjVOibHYVze8ajQ4YB2pBPTHPbYa91If9QJfYUubC/CrjvinbgGSrhLEEid32/AMkvgldwsvVnxuId3teW7b1KELCZ5/nnurbtctG9V09j2qRnHWmZajTon1tWSY+/MW+/1WolnUsB/Znn+ZlgGEvA77/3n3Fk/rmziIDK6d0bYpuHK5XcNT3bRE2cdE6a5pIhSUhNUAJsAOAkgA0ZJMJ3Kpj0FRDZoL1CoH85QCLRKJhRvq7JDmIkHhBXQmZiSmDN0QMhczFVDPQHAE8gGD9DpmOBOg31Q2Ci8MMDL/aV2rBjvxN2l4BB3c3omNWMyCPLE4Cjise735Tgyz+L0SHdiHsubQMFz8rKXJOeRDmac8s2oLrKjqKiGiz9swwTzs1Cz7ZBK5OcFIpnIfkCkEQpCCp+AdNe2Op+6/sDD6tUmuEj+wwfPf2KqZzZYG7RYA6nA4+/MRe/rf/jUQAkBkGhUFwjAiMFv58SS0XaUSgQAZXTdzzMYNlHTDrlbbePz1Q9eE0HRmYclD4wOm+ofGhLtid0KwUG8PGAm2J16sAl9CWny2fWBEuPknWGXiFdidsLuP1g/UI9t8JIDHyCiJwiBzyiD1UeJ3JKnFi7zQqjnsfNk1LQtpUO5C7f5OzkkoSkRlbBYecwe8lOjOqTgHN7xNXrg8JJTo9/+WchslL06NKq+UtfXW1HQUENXvuxGDOvbI/0lOCzMqioOUgu/2GgctOzm8UPfzkkTBg2lr/nyjuhVqtbQky5T1EU8f2qn/HYa3M2QZKoLKuL47gLRYa5QQoEJpy+I3NmjNxiQp8ZyzkjZkkmkiFmg3rW0O4xg+6a2FbRLzsaKiUV5PLI2dOC9YiPd2vodtGNYIIpHH0KwK8IcjChJsOPLAoFn20YgWohC8Eqg7wIl1/Aik3VYBgJGg0Ls4FHfKwKFrNC1mE02ep0LpSQyaWRk13ThSfXfeJOmluNyDGY8MAqjO4bh9suat3sBtpsThw8WIU3firG9Esy0Y5ifkIKXInQ2O2TrUMqlQJOr4Dr5m2CH50w/bLbYDY2Cm5swTEpKC3EDY9OramxV5MItIlCCFiWHSOKIjnCRVqEU/nHnAHyHp0WY9Lc8ei1beMuHZnKWkxqQBJCmdMoHeLfMFdZPAoZlQlcPOTP0QAuTYOCCPB+QE/AIgf1BOfSIvFECrqOeShaWBUEskZK0OZWRaJKzxt/xcVDkvDkTR2bdXZ3Ojw4kFOO934twcUDE9CvZyo4jg3qVHgWpKl2Ot3Q6zWwuQK4ft52TBo9G+1btTkhgvp8PtzwxFTPntw9VJr1o2ApNZBGuLmkUic0ztn40t9xhM9GupyMNWkVnOLZzm2MUxZN66rqlx0Drs4NXukFDE04mAW/xaGL3ZR2NowHkf/cxHZSNK8PcNcogpnXGJKAmPqfYFG/Ot8UMo76AF0IWJphSkIsQnBwGbyovo8KEEh+a/mR8gZEPP/JPsx5by+uHpWKxTN6NGSobbQDHrcPOTll+GJ1OdqlaHHhsEyoNcp6Cw7FJVlrahEdY0Slw4+rn9yNqZc+idTEsAx0x7GrpCC/b8HswG+bVjwEEc9GYntaTryWn4CW9xl58kgKJILl5o8bkDD5iRs7qbq0CmPHjyhuHgYUpJsIsEFFLP3IytUw8CAlKu0gKXN5EWBJsRtm7Ql15fIIWPZ/FfB5GDACB1bkoFCw0Co5mPQK2dwcH62BWcvLYCOLQkqfnB4SHI0R1medzoR0OAQmAV5OZ1A3LzJzy1OqS1HQzGlw+wJyXpVH3tqNoV1joOA5vDO7V7Og4vMHkLO/FOv32VBu9eG6sZmIjjbWj0N/ryizISHBjEOVHlz3dA5m3/g0LFF1TnLHdyzJND3nP88Kny9fRsmYHmxUD+n4OvuXPR0BlZO/4SR3PNA23fz4D88M4DPidY0C8wgIAoDRKacPqP/6+1nArQT8dVHBR9squvTUD+lFfICaKpY3LIxEBLeXso8AogAILh4+lxJen4SyMhdW76rGrjwHWiVqceGABLRLN4Krk3uoTwKtOj9d0tnQj1QnThGr0zC3j5cXYH+hE50yDejTIQpJZBavB8MgLnp9Acz7YC8+/KUIb9zXDfkVbnyzshSfzukHBJqWt/wBAbn7S1Fa48EXqysx8/LWiEuIkkUgauTHUlpSg+SUGOzId+D2hcV4curTJ6RPof44lsOLH70mvv3Vu4sBkLds45pIJ//knJoR6NSRp/DqRiVvT3j0CKicMOkOe5G8NUlzaAFA/5s2ilxU6cSnJsfo7vnm2QHp3bKimqc3E5BNt3ITiAOgS8selzhR76DG+YN1jelHZnAa2aNl6w8X1LUQp8GwsNp92H2oFnsK7PB5RZhN5EcSjVSLpiF/SviSm1nJB/93CH9ur0JJlQc2px/RBhU6tzIgJYHAFMgrcmL1zkoYtApMnZCJ8/ok4IvfC/HO9/n4+rmBQMhpr/G2CFT17EAZvB4/XvimEPde0gqtsyxQkOMeANK5lJZZkZYeixVbKzHvQx8eu/UJ6LWNkkW1cL95jsfLS1+Xlnzx9msA7mrktt/CXk7rYzEsy95H9adFUVx2lFIlSpbnH2MkaYAgCLND4NIiTVpzq4uAyonvO53WbgA/WMWjV7RR3SY2io/TqJUqngej4Tie5RlGxUHRPsOonHNzJ0YRHr4vEmfBAKRkpOYXGmlEQltzvDskq2CCph2G9CNqP6Aki1KjjurEGA/foFwFAwGSHCm8bk8NcovtiDOpMaynRf63JVMhj1fy4nV6A8gtcmLjfiv25NXKIgtZgpJj1OiTHYVh3SyINalk79nv15Xgpc9z8MPCwc2CCpl5c3PK4ff5ZWVt3/ZRGDMkA0pV0M2+qsoOq9WJtIxYvPNDPr75y4JZ18+AShmW/+U49vosABVKfTmBYZgpLMuWCYJA/jbNpdY0sDw/k5GkgYIgXAmAgitPuLXknJxw52fpi2QSzuY47kWViu/TJcuouHtia2ZUrzjo9UrZ/f0w92/SMZBuJAz7SY0iUiZ4SoZEqRDpjy4fmOIaMN5AUFxojAFk5agz24b8M+roe7iONvQuzUOU5KLoULsBXSj5e+Mdl8EllO3eR1aiBr0NAcwf2yrx/NK9eOrGTuiYbmzepHzUzQ7pZGjsJlIZ/fBXKRZ9egA/LhwUDINsogmCIIMKmY0359Yip8yH+67Ihk6nkv1KSoprZLEqNSMW972yA06hH26++HoQOJD4dxiT1QJlMok/L338mvjWl+/WcSpnqvjDcRz3hgi0k4LpG5qrLa1keP5HSZIWQhCOlS7iqLsdAZWWIx8h/1ie56/snR09dMLApKih3WORnW6EjgCiHjWOTVL5HkdpAcpUz4V0E0GnDqDSDraKAo7pfoec1yTAZnXC4fDA5xcgCmK9Z33wOZJggnFBsmWHY+UvuD7BDDUV2qJnyFys8QaVr02AlnzZSY9DDnR+PlhUPdR5YaULf2ypRJXdh4sHJYf0JC0n3LGe/Gl9KZ5fuh8/PT+4WZOyrFM5UCpnn7M6/PhqfRVmXN4Bllg9/H4BBw+WQadVI8piwNiZf2FEvxswesC59TRkuKCvDAEQOfjJJDgKuJCi9tl3F4kf/bD0RQAzznBFbQKnUFBCLJ/g998RimpvaluIq2kviiKt94TbsW/ACXd9Vr2YDZadkZ6gnXDHhNbGyeckM4nxLHhVqEInoQTpQbzEah/DH6TOC5SRIFHZzvgwYCGSCQJQZgNb5QxeAkmSWfuKcnvYF5e4oTD61ok8Yb8i4DFnxoH3+mFQK6GneB9CDnJwU4dCABpfKtk9lebABIGFAIZ0LuBA5t+Ne6uxYksFxg1KRKeMlrm8t+QUfLe2RM6hcjTxh7iQA/uo2KAE0q98vroCN16YhdTkKLhcXuTlliMhKQqVLgnnzdiEOVPnoUPrdjAmmGFIMkOt18jA63N5YSuqgbWoGlJAlH/XVCNQefS1OcI3f3w3DyIoXWRdOdaWLOlUPEMTPx7dRybLslReZD6AT5uZ4ECGYR6QJOmi4+z7cE7wVKz+DB6D9CZDYk2aF0b1iW/71E3ZTEaKElB7APKApUZiCf3LcoBVBcavQEAgRyyvbJGIjtaDp5ibxi0kyggx+mA+2PBnKBansBqs3Qv6Qh/Kq5Cjj1vAtYemJMku67GdkuEotcFb40BcnAlms0423YIUudqg96ysa2nu00JiEZmyZXAJxhbllrrx7g8FGNObrEQGmHSUOlImROiIh0zf4ZgXolF9Bv5GtPhweT6+WFGMz+b2a/bqOp0eHMytkLkxosMXqytwxah0pKdEoabGjrISG1q1jsfnK0vw9Ie1eOfZJWjTpz0UWiUc5bVwVNRCEkRoYwwwJUXBXm5F8dZDEAWpSY6FuJh7n5/lX7H+DzInU2Ty8Vzgv+PIs7GxsTqlKJp9LGtRclyyUqHoqOQVrThOYWHAqATBW+b3iXvdfvdqvyTlVFZWEuoeLVfuTQqFYoTf76eE40058XXlOO4lQRDGhaV9OO61RDiV5kmmB8velWHR3vvkLZ3MY/vFwxRFrvTeIDNSRzm5/gwPyZgI0cMgUGCFo7qOswCiY3SITzDLbPumfVZ0zjKFxKXgwLK6Jd4AxJCzbUhpSxyD2wfkV0Fw+Y4fVCiwTqtEyrAOKN90EK5Sm/xF1unVSIg3Qqkip7FgoCDUPkBR58nb1HEgsAj9nv6nxKCy1o91W63YfcCN7h0McqSyRsmB9SiDPithKEXr25dPeU6AdqnGJqm94JN9yCt24aV7ujV7JSora1FaYgv5pUhYtqYSV52XgeREI4qLquX1xcSZccfCTeDiR+K5ufNhLayGragafld4viVAZVAjuVsGnFUOlO0skOXHI9IgiCJufuoO75Y9226l8s/HfbNO/AVtYmxsB47nR3AM38doMGYlWuKSWqWkG5IT0lSxUVGsXqNneI6D3WGXSipKxW37ttl3HNi/x+6qfbOkrOy9o1iqWjM8/7oUCBCoNJX/pQ3HcW8LgkA1rk+4XGwEVJrf/KntW5me+frpQbqseC2YUB6Rxs5lxKdIajMkUyJq6LL9sA9941mUltmDOg6OQWJKDJ5bmoO3f8rHB4/0xpBODQ5ZchQxcQvpscGAv7pGwFLrhnSwHIUF1TLnczQdQMNrQY4hpksqotokoOiPPXBX2OvvOcezSE6Ohl5P1pyQCUj2bfEH3fNbyA5R7hEq2vX9imr8vtaG3m2iMahLHFLjtNCqODkLfqXNi5/WlWFPvgPTJmYihWoyN24MMO3FLchK1GH6xKZd6smiVFBQCYfdI9OgTvy5eXxrGHQqFBdWIzUtGtVuCZMeWYdH5r+DDuZMVB4sr6dZOO1Ir0JiUcaAttjz41b469I8hM3N6Xbhukdv8RwsOTgJAr49cYxo2Zt6wGKKjbuE4dhrNGpNp46ts/WjBp6D3p17MhZzLJRKJViGDVr2whpdYI/Xi5WbVktPv7XAW1NTPbeovHxeMzogLadQLBb8/l8AvN/EzNI4jntPEISbmsjH27KFnEDUWos7PoMfpH06v3Wy8a1F07vFn983Pigu6N0NzmkNNx+iRMmOUgG1AdZaL5Z/sQfnZipRXEJ1fYNib2JyFN77pRgPvLELl49Iwev3dYcyXNyhusCU0S0tJmgNqr/YElBqhaegGiWF1fB6g6aR5sClzsphyoxDbJdUiH4RBSt2IuAM5UYJBeDxPIuoaD3MZq3s5xG0HoU4F0XIi5YLc6ALC0KsD1qUfWkY2TW/1sZg094a5JS4QGCj5Dj4AwEIgoSUeC2GdrVAX1fRsNHBCEDERTPXYNolrXFeb8qWeXiTHffcPuTnV0IgHQjDoMLmxY+brZhxeXvYrATeLFLTLLJpetH3fix+5m3U5lbLOqg6ZXddr3X/n1NyaD+qCwq35MFWWHMETUsry3HtIzdZq6xVFFC48WScZ4vFksAwTD8tzw+Pj0s+r31Gm9Zd23XiemR3Q1ZqJpQKhaxTa0mjdW3YsUl6+s0FBTmHcq4qqahoqjQJw7Ls3QzHdRP8/uuaEJXiFArFf/1+P+mQyBnuhFqEUzmSbOkcx30y79Yuve+8OIv8TACdUy5DcYTuQQYDHRCTJjuQ2ew+/PL57iNAhRSIdi+Dc2esgyCwmHZJMm67KPMwYJE5FoMaoOTTIYcueWqkXymugb/CLluAams9CASEYMh//XkLRhCyCh5RbRNhbpMAXsXDmluO8o0HgybjEFDVm1cZQKNRIM5iksWiYPxPqEMCGNmLloCF/GloImQHD+VwIUCpS68gxx4GrVSUhoW4CLJQlZdaYYkzQk8JqY/C/ezMq8X0l7bgP/f1RKvEIzmZYBpJG6pCFjGayc+bKqFQKXB+zxh4PH4kJkbBFKXDXS9tR0ybiZjQeyz8Hn89oBCAKHUqeO0eiIGgyoGAqN25nVCZU46KA6VHgMrOA7tx85w7irxebx8AxSd0u5p+iYmNjU1UKBTjVBx3dWZyevaQPsMMQ3sOZNMSUxiVSiV7855II7P7R999Kr6+dMnXBwrySIShHMWHNY7jxkmS9KQoisNChdLC/27kef79QCDwRXjWu+OdSwRUDqcYS1HE5/SMm/vZU/00Jvq6kthDwX6NrATBS81Aik4HNMHLYLV58MsXu3FuKyVKQvlS6fcEKjqdGufP3IyhfQbg7S+/xQt3dsTYfokNfh8hZaZIuhUyNct24ND2BAhYrGBqPbKykUBFEETZtFz3HNW/YZOioI41yr4pfqcX+ct3IkC6mVA+JppLOJdT9yU3GDWIizMEuZZw/cLRPpJNnBzqj5TTJSVW2Ukto1U8lJRprplG8T/Xz9uItDgNnryxI1SUtCms1fV36FAlAuQcyBCrL2DRN4W4Y2yKLGZptUqkpseiuMaHy+fsw8zb5yJJaQGZkOX18iwy+raGIc6EQ38dgLWgOmhOZhm0P7cLyveXoCq3QUyS4VOSsHz9Csxc9MhGSBLVY3Yd78Vq4nllTEyMxaBSXaXQaKekWVJbXXnhJH5At74wGY4/NUNz89mTuxfT5t1jLa2u7lNRUdG4pAi91ptXKL4L+P39AeQ06oc2i7xqawFQhYATahFQOZxsUbFG1df/mdln4EUDE4m3D5ahkC09h5NK8rMQNbFATEy9grW80ol13+7FwFQFyisc8gVlOQZpabGUOQyjHtiIuXdPw56cfLz/9TLcMDoel56T2lDNL6QTFSlvLFmFwkUkKpdhdwMOjxwfQ6E+UDCQ6NJSnR4qV1H3vD8AsbAGvjKr/CUnk6vT6ZOVxU0F+pHOQqXiZI7FaNRAo1HVx9S09FQR0NXaXKipccpjWiwGxFoo4K/5UOdfNpVh4sNr8f2zAzEg+8jAPwKoosIquN3kd8YgIAj4cm0lkqKVGNghSo53SkmNgUqjwgOvb0ONsg+mT74dkqMhty6n4hGfnQxDvAmVe0pQmVsejNRW8uhwXhccWp8Le6n1MLClJNj//e5jvPTR4q8BkHn1f2lMamxsT4nnJ8eYLaMG9OzbcWC3fnyP9t0QbYo6QkfyvwxE71ZZq3HnvPt8e/fvmlRcWUnzb9wyeYVidcDvHxsq69r475TOjzicE3b2i4DK4SQdMLx74g9LH+9jjDWqgroUk/NwLoUuvo+ByMUAiTGUvLS+h93bSpC/oRgd4xg4HEHFqlqtQHpGLJweARMe2YGXZ9+HzOQEfPzjH3jo5Xdx09gE3DmxDaLk5M1BE7VI4kSCEYjWh1mE5D+GngmbdN0O1nE15OdCnrlWd7iBCl6vDzXVJD65ZF0HtTquJdzjlLqhejpRZq38r0LBNQsM9B5ddJfTi6pKh6z7oEbAlJQcJb/XnP6n2u7FbQs2Iy1eh7k3dZQTOYU3n8+PoqJquJzBPqmfrbm1yC1zY3zfYEVC0gkRF7hudzXGP7gO7//3M6RxCXDXOOu7ojmyPIt2o7qgbFcRqg9WyKCiNmnQdkRn7P1lK7z2w5Xg/oAfz7z7ApYt/+q5kOPbCd11k8mUqdNopuo0musGdx9kvvLCS9m2Ga0ZEm9aonQ/kUFdbhdmLXpU/GP9yumlFRUvN9FHIs/zfwUCAdKpLD+RMY71TgRUGijEKhTcu7Ovzr5y1pXtGLkWMNUJDstzIpE47lNCVEYBceaG0qBUas/hxeIX1uGcbCPUfne9ziMhwSh/sdfvqcbj/63BksfuRVyUSb6MK7fswtwlHyFKW4vbx2ega2szzDqKZQnqN8RYfdDUTGLBsawylGuWTKdlNjAuXyh53OEecnI6Wn9AjpGx17pll/c6vUxTAENcFmVSC/7wso8LS4mRRAl08VxuPzwuyrgW9Asjy5LJpIHFYqRE0c2ePUpXufCT/fh1YwWWze0HbZiIRCBA8yotscoexLRst0fEtkN2bM514PLBcTDqgvNJSYuVqwjMen0HCmraYMnbb6J6f7nskxK+HpVehQ7nd8OBFbvlvxE2R2XEIL5dMvb+sl1eT/gld7iceOiVx7Fy82oyvR6vOVmRFJOUxav4yTFG8009OnRJvOS88VzHNtn15UBI9JI9fCkjXkhMI7FWTt4tUDhG074zx7rM9Hevz4vHXpmL39b9dv+h4mLKA9O4WRQKxQZRFO8Q/kd3/ObmEwGVBsqkGrSqTZ882S92VM+44FeenNz0xAkGJSEpoIFotgAGbYN7PW2ky4/XX92A1kYOvbK0qKqwy+9TzhLSK3A8hxmvboek6oD50647zBmuoKwSy5avwttffoeMeAbXjc7A+f0ToFbS5aUYIQVAiavpJ1yBWzdvUsJSrtlqp1yigvEHLSTNObRJJDfJua6DHAYpf+32oD4vqE9pIMiRMTN1oQNBvUMdIBE3Y47SwmDQyJzZYXqZRifPFxDw6le5+Pj/CjD/ts6yZaiuUZ92u1tWzJKli9RYxVUefL+xBpmJavTMMsCoCaapTEw2y858n/9RjOc/s+PRmx5Ht5G9IQoCijYfkguOBXVJEuLbJyE6w4J9y3dC8AdkfUpqj1bweXwo2V5wxHwra6pwz4IH/Lty91B+2nUtucz0DClg1Sx/t1arG3vuoJFZ44dfoMxITodeowt6Q3OAKloPdYwWHIV2EEcaUhzL4EK6MLsHzmIbJO+JZQH0eD145OWnpD/WrZhxqLS0qXIi0ZxCsZFjmPt9Pl9znrUtXXKTz0VApYEsF6TFG779/eUhSI/TBU0rWheg8QetqKwJiEoAQlGxda85nD589N8d0DjcmDw0CSVFQR0AXazEJDOiovQ4VO5Erxt/wcsP3o1J5w5qciMKKqrx2iffYtkvqxFj8GHisCQM72lBRpwOWjUH0g2AFMdqFUDmZ5oUmZhdXjBefzDpvqzcJQsMVSwV4fQEUGX3o9zqRUWVG7WuIGei4BlYotRIS9AhMYr8H0Q4bG4ZZCiOhjia8ODF8K84gQ753tClVat56A1BHQyZqY/F0vsEAUt/LcSjb+7E/Fs6Y9LwFHnCsuVLEGGzuVBeboPbK6C4yod1+2woqvZifD8LshI09dxfdLQO8YlmOQ/LJQ9twJgh12LC8AuhjdIirU8bVOWVy45vZPUyp8YgtlUcDq7bB0+NWwYUsgZlDmyPgk0HZVGpsat+XvEh3PPsrKL8svzeLamRnARopbi4i3Va7czszA7ZN1x8DdOncy/ZolYXMa6K1kGbbJRFMW+1G55KJwS3T+aSZEDnWCj0KmiSjOAUHGpzqyAQ2B+LQ210mojLuu/ZBwNrt/11S1lFxVtNHLYonufXSZI0WxCECKj8T/B59Jcp3dkDQ7rFzft2/gDo6StCt0rngqT2Q9JEQzJYgFA1O+qKnLt27a3Cyl9ykaEGzulpQVW5DTarWx6JomeTkqPlkhHv/ZSHx989hBVvzkdqfMOXuakpHSwuxc+rN2PVll0oLC1BlN6HtskqtEvVISlOi8QoFWKMKmjVvMwJkfmWLiEF2ZXZPCir9CC/zIWcEg/KrSJcPkohqYJRq4VaGSygRaZHm9MBr9eBOHMAQ7uacU6vOLSK18qXmxS6ZBqWDzxZo+W0LmzImS/836PlmwzjeEiBWOvF+z8ewud/FOGeyW0wfnByvanZ7fLK8U37DtnkMIAyqw9evxhmzMMAACAASURBVIjsVB26tKorAxIEH4NBLetriqu9uO35zdBoe2P6FVOhC3EDxsQoxGbFyxdT/hhQRricMtiLrfXcmy7OiIT2ychduTdkbj98J9bv2ig99NJjf1TZas49hsJSm2ixDFEpFDd37tB19PmDz1WPHnAuo1Vr5LFpvpxOCV2iEayal4HEV+WE6BUOt+6FD88w0CQaoEs2wbanHP5G+p5j3QHism6fc5f3QF7OuOLy8p+beF7FcdylgiCsasL6c6zuW/T3CKcSJBMPsC8/en32LY9c1yGUqUyCqHdBirMAGnMoFLiBXD//lIO/VuTh5gsyYFIzKC+xyl6vwc8OkJ5ukYGlyubFdfM3YeLoSbhqzPCjWkPqdow8Pj1+P1xeP/KLSrBiw3as2LgN+/IK4HDWykpNjZqXRSS3R4DLJ8r+F0qlFsnxFvTp1A4DumajU+sMmE16qJUK8CwrX+I6bxS/IMLh8WD9tj149t1P4bCXYf5tXeRyGnVJ3ghY671XQu+26FQ1eqig3Ik7Fm3FgUIH3pjRA307RMumdEkKxkjlHqzEl2vKsCPfjYv6xKBtkkauCUQVGRt0I5AtVKlpMeBVCjz0xnb8tl2Lebc/BZMh6P5fr4ugTwRZwkjSE4R6bqDumYwBbeCqcqBib2mTAYVLf/5MeOGDVxb5j1I4TKfTxUcZDHOjDDHjb7j4avOYoaNYnVZX72NCc+H1SpjaWGT/GGdeTYOo01SUeIhmslgJCdpEI5RGDWz7KpoNzWpqL3IL8zD1qbvshWUlfauqqnY3s19hTkknsqPH/EL//Z2egT2S08+H38wfeMF5veJDFhhASiDHtqjgckQJktcPa0ktPl62D1pJwviBCWDFACor7PXermSyTUgwwWTWyUD0wmf78esWDksXPASNIphQ6LgbpWAk643DifIqK4ora2C1O+H2+GDQqmHU62AxG2CJMiHaZIBapQyajlvmjAmrw4kPf/gdby37DgOzlZh6cWu0TdYH89WeYCNOh8SuZStL8OHP+ejQyoiZl7VFZrJeviRkgi6vqMWfm8uwfl+tnMy6eyZVKjzSV4WmICtmU6LBKhR47escvPuTDw9NeRDpyelNz7Bu7XVhS7IOSII+zoi0Xlk4uGov3DbXESBP5uRZLz/m/HXtbzcC+LiJznVJCQmTTTr93QO69+98xQWXokOrdvXgJOtOyOpn0UKXZIarrBbuUnvQBaClogzNlQGiOibCfqi6xWIQjb1u21+Y+cJj+4tz9ve3A1UnuH3/02snfmr+p2H/cS9nxMXovtj4xvDuybFaGVQEUowmmoNikN0DOLwoL7Zh2f/lIzNRi16t9XIsCvmA1FtQWAZxcUbExBhkJ9blm8ow640cPHLbFFwwqFeLuJQWU6apFJEtfvnIB8katXFPDt784ifkFe7CuT2jMbp3PNqmGaChi34sgAqdJI83gL0Fdvzfhgr8sbVCZtsuHZGMCwYkwawNgioBSmFhDZb9WQS7W8CQTibEmSg1w5GNLopGq0RCohm8gsdHywvx5Hv5uPPyuzGgS9+gQrYFrc60nNG/LTy1LpRsk6uZHtEqaipx7aM355dXll/cyD2fTUhI6AVRvL1Xxx4XXXLuONOQnoOh1TQUtq9TbGtTTFBH6+AsssJb7TpmmdXm1m1sY4Gv1gMPgVILAJ5c+j/8bqm0+KM338otOHjL6UrXEAGV4I727J4V89Xq14YlU/FykUy4rWIB0swXVIHxCqhy+DHr9e24YVQyYjUifD6ysgQxp+5+E4cSHWOQ2dcdB2sx6eE1uPqiCXhwyuQWHPt/xiOEHT+s3IBZL72DkvIK9GxnxPiBiejeNgrJsRqoVaxsvaqLayKfFyoIX17txdYDVny6ohBrdtYgJU6DB69qh0uoiHpdcgQCa0FAaVE1PvqtCE6viMsGxTcZq193QZVKFmnpFtkzd8N+K656YgNuuPhejOo34oiMbkejIImUMVnxiGubiL0/bzvCjEzvknD4y7pfMfPFR1ZJkjQeQGWoTz4pPn6STqtfMKzn4IR7r5/G1IlcdWPK+icG0KWaoI4zwLqrDKI70HxaiWNsN61flx7kkkl0agmo+Hw+afYLDzt/2bBqcmlp6Q+n60RFQCVI+QvP75/0/nfzB5nkVI9JJrnAF1PuAOOXcLDchY9+zkOfTC1SohUgD9S6RgpMvUGFmGi9/EWlPGsb91XjkTf3oUenfph1w2TotQ1fs9O10cczLn3xbHYnduXmY+veg9iZm4/8kmLsOZiPxBheXr8rlJ3f7xfhC0hIilahXboeHTP06NkuCtkZJkTpFYfF/dDFrqq04+e1Rdhd6MLF/S1QK4/kNIJATUpZLeLjjeCVPDYdsOLel3ajX7eJmHjuhOOKj5EVpgoemYPaouJAGWryK5vkGskce/+LD4mrN699BABF+kpxUXGdNTr1jE6ZbcZdfsFlxiG9Bsne0eGtjgvSppqhMKhgz61CwNEQxHk8tK8HKQKVtCg5PakjN5ja4Vht+76d0vSnH9hYWVJwYYXTSblVTks79kxPy7RO8aAsO/WGC9JfWHJ/b4XIc5DMKjA1VjCUnIhlsGjpXqSbGFnup1Yn7pjNGhhNOmg0Stmt3SuI+PDnAixYuh+TR1+AO6+4EGZ9E+H+J2F5lTV25BaVoHObDGhUJ5bsualpEYD4AgHkFZfh+kdfRrsUEXvzHah2AK1TEqHXqlFebYMo2nHrhUm4bERCKO/TkUeLRMWtO0uw+LtCTBmVCEsTIk8dhxIdrUWsxSRzRdvzbLj52U1okzESN024HnrtcdCUAIpjQcpZn9OLoq2HghafRo3G3bRnK2Ysml1ZW2sbSGlgkhMSJmvUuocmjLigw6XnT+QTLQlHglEoZsvYOgaMkof9QCXEkDPgsUzsRzsG9ZyKCDjzj82pcAyHR159Svhq+bcvlpSXzTyd2f8joEK1LHl+zsyr2s+667I2jNqggpL3gfXQ2ePw+5YKbNtZgpFdo2VWlhSgxJFYYg3QaNXyF4RMsHnlLrzx9UEs3+zCrZPG49oLh0NxFK/SvxNXbHYXbnziZWzel4feHTLxyoO3INpo+NuGIBDNL63ArXNfg8cTwAWDe+LikX2RaomRgxBrHU58uWI9Fn/yA24bF43LR8RDRb40YY0uSXFxDf7YVAaPX0S/dqYj1DQEYDzPIDbWgOhYgyyOFFa5Mf2FHYCiMx649p4juIRjL1KCpW0iYrMSkPPnHnjt7ib9aQKBAN5Y9pb0/tcffcor+XvioqNvtURb7r1m3BWai0de1KTuRrY2cQz0GdHgNArUEqB4Asf01zn2nIOWLEPrWAQcXrhLjq5TkQFx1xZMmzOj1ON1jimuqNjckjFO1jP/z951gDV1ve83GwJhQyAsBffes3VU/VW71NZZte69raNurda9R9171bq12rr33lsUZYaQQUIIITv3/5ybRAEJBETb2v95Hp9SuOPcc85973e+7/3e72MDFcINj2axWJUsFstNJ+pWb40ll8vdNqRtVNeUNB1GdC2H2tECMKwMKDVG9J93G0NaCRHgxaX39SSdnzBH6Tq+AFKVOprQtf+SDGUiK2BAuy9RrUI0nJckL/6pvHr/GbpPXU4vRL3BiKPLJqJKmZK2G+XW43A1ApEDEIB7Ma9w/Oo9fPtZPZQME4KTy0FKeDsnr93Duj2/Y/6ASJQS5ay3Q9IDXsbKcPKOHFWjPEHnVtmbwzohnB6h0BteXnwarBOkWgxbcg8ct2oY2H4AnYDnarMxfin4RgYgsHQIkh1ENyfPr1ClUWOXTFa+EsdOEfoHNatbrU7LHq278CuUKpfnVoveojEBfoQvOJ5caGLTYLHLLeQGU3qh0MTEbOni+eji2KaNgk+FYJpdaybcp3zmLT1DjWkrf7FeunN1tlgqIVu3/CQlXR3CIh/3MYEKWcUzOBxOVzAYPmaT6TZFUURgp6C0dbaHh9tlPw9OnaqlvbF5Ym34eRBsIsJDadh85AUGthLRmbDh4f6vnZQmyopTN6UYs+IheO4BmDOyJz6tXpF+2d7F7C30TFIUFKoMtBs7H3EpMogC/XBw0TgI/YgwdXYzP9tUFwlYbPV8WPlkHRMH9cTl21AtUopOTXMKLhGN2RfPpTh0Q4GWNfzoYmLZQYXLJRwUonDGprcYYqUOfefehkYfiekDJtLyAIUZVzpq5MtHVP2yED9KRHpCWr4K+ntPHqBW7l6b5iUQoN3nrf0GderLFHgI8r6nXWicRHl4vnyonknpAvGk5ZaWIL/j+fPB8/egCXkmki8l08CsMTr1k9Agy2TCt6IQGc/lr7dTztbGqatnMGvtwgdPX8aQbZutFMPf2P5OUGFFBgZ+TrE4dRNTU2a+S6o12cEw2eypTAZjoJWiljIoKoaiqM+sVispr/CogPEt4+7Ou+TryQk8vfiT1zqqxBy++1iKe8+V+LJBCPwDvcHj2kStrz1TYcuxeDxP4eCrJg3RvvknCA8OLBRJqVjmPJtS07N4MZ7GJ6Nm2SiEBfvbLaVcZA16tu1lSosALK70+ffjl3H7wSnM6VciG8+FglKZiZhYBfZflaNTIyGtaWvrPgUvLzc6FO/mzqNhMF6ahUlrn0BrLoOhnQbD18t1C4X+ylttfJTwWlFQvJRC/lySLyCRMPLYpRNpycburb/H101awY2XTdoz14OTPvJDBHAL9KTp9OY8WK80+Y2waSNsxElLptFGzmPb6PhGtR7aJNXrciG5rTZBlB89Pplxynz7HhP3HBOWTpW9TIzrLVUo3rvspStr4O8CFV5oUGh3voA1lTJScmVSUiOlTRimqC2YzWafsVLUfavFQlK6CbWVhFzI/OelGu64D+GczysT5jUyIsid+eeChmARm5ao1GRkQZyspNP4yZaHw2XTVPhVB1/i93NytGjQED1at0CZCFG+X++iPlCB59FvJKn/Y/vva6PEmfwgbX7byqjaEg4LWVK1wA7ZDjh96xE279uNtaOj4GGP7JA+yuUZeBarwKHraejWNJjOPyL98PXlwz/AJhBFJosowRHNWg9+NQzpNABBfvmnNeToFg1SVrj7eyK0aiTUKSoonqfawsdOoidKtRI7/tqNZFkyBnfujzqVatIJoM4aeRZegAdNo9fEK2FS25ZXbguF7cmDV5Q/9EotdBKi5P/GaiSWiyAqAGn3kkE5EkDtNyTX53i50Vuf9McSmDIMTvsuU8oxdcUMy63Hd1fqJZJJCueFwlycveI57O8AFVaIUNhTGMRbMHiAj/f2HRkv7lxJq6+B5l3Yf1U4XO4Fi9k8zmq1rinE0JRhs9nXvm8R7mu2UNg+uQ69G7U5FZV04amwsAB6sZNsWZJrkqxww7opQ1G9Qilb9b8iNnJtYvUQOYHCmPX07ewWCnmB6J9J1XU6olGAVBvZupB/NLDYQaWYLZYLd59g9W+7sH5MFDzt7FgynjJZBp68kOP43XR0bhwELptJgzUhCtL5SFYKMSmZ6DvnLgSCKpjSd2y+1kLuYXf4Zdz9PBDdsBzS4qSQPLIJwuc1vuR4rU6LNfvWQ6PLwKyR0xHo6xzAHNdncpjwqRhCWxmGNEJsy8mUpa0RLhN+FUUwqLTIJByTbMfQVk6oN9z8PaB8KLZVr8wm9cngMGkHLWW0QvNS4XRtkPD3oq0rrIdOHz6fmJJCKg++JR1ZxKX5zqd9aFDhhInC+pcrxf1p5ChvUUQ4m9Gnn/Tey9uJjd4RZWtxuNxTVovlR4vFssHFUWGCyRnSoJLv/A5Nwrh3X6Rj08RatMQBURwj2bJEv5XLY+NubDomrH2CiLDKGN39O0SHh7zzVufJq2Qcu3QLgzq0Ap9kHrvaaBAhyX5EF4HoMVhBEWEm+ud8QIWACPH3EP1T+mcmGDTAFK/FcvTiLRw5cxgrh0eDw7ItL/KiEQGna3fFOPswHX2/jIS/HwnF8+hoGgHXw5dTsHB3HCqXa4mO/2sPb8+8y3nkNUwOp6x3qB9CKoZDGS+nQYXkQ+UFKATQn8U/x5Y/toE4Ynu07gqRMCTfGSDWDovPgVeZIBgUmchKUefJlCVT4BnpQycQZrxQ0GCf04oBOD5uoMyWHFwWGrQYgFd0AE1j0LyQ24mVb7+iZGu+88jv1m3HfrsqlkkGqFSqgrb4rq6uYjnOJVARCoUleWw2KfC8OVEsPldE+i9bJBR157uxlixY4O/ZuJE7nj83YeBg2YU7DxL/945IG8bhcC5ZLJY1VquVkJayN0LaICKgylz9LhPozz+4/+f65Z4maRhXH6Zhw/iaNKiQrQ9Z7ERXVmu0oNPUaygZWQNzhvcqNg5ITGIKek5dhpXj+qF6uaiCJ9MBGCSq4QAUOlnObKtq6CKogMW2AQuJ3tDKbMVrsczZuBe+vFgM+EaUA3jJS/PopRLnHqSh/9fRdMIgDThMYPWBl1iyNxHfNOmMtk2/gRvXzWUmqsOC8Am3AYo0JgXKVzZ1N2cW4NO4GKw/sBGN6jTED627wMONn7+1aJf59C4VALAYtPM0t7CTYwIJrPtWCrYR4LJVMXj9dxr3cynvEeDhMuEVFQAGkT2IlYPSEzbu268nYSQfPX8MczctkRsyMzuL09Lei3pbwQvS+REugYqPj08JXw/Pcxw3+JgM2KLTmbcbrIbnKpVK7eLNmWEhIW1CQnjLp0zyFTX61BZuvHRZax0zVrn3yfPEru/oqHVncThrrGazP0VR7e0RHw5YaOnvyfvRg8eNlqr1ewwG01R7gWpfLpezqtcXJTouGV4VK/e9RFyKFstGVaPLWhBLhaidpWeZMWLpXZiYJbFsbD/4+7j+9SxoXHRGE/r+vBK1KpTC0E5fFpy8R4CEdkISACGCKSa7hWIHFVqWroDGYNnkL4nFwuLQynWvLRdy6jtshUgC4c3HsZi1fiPm941A+UiHZMGbPhE6v1Znhq+AS+/WkhU6rD0URy0/8JLq8XVPZq823egtp6uNfrHZDPhHBUFYLhQpD5Ogipc7jdgQtbr7Lx5h27Ht+LrpF/jh6842ay2/Zncmu4d6g+fnjvTHqU6TA2lrxoMDj3BfZLyQ247LpzmsE1L4jbBnyYdMTQCFlkbIA1CsFpy6eo5asnV5ilylGCFOTd3r6lh9yONcAhWy3EJFovkN63mMKlOaTZ06oxWniKmrZjM2pMiSLhTgDGWIhMKvhEK3FT+O9An/8gsPhkN8+bfdasu8uemLXyYljyuG2HptNpu9xWw2E2GaX5lMZrdSEYJpHRqFCcUKPY5cTzUqM4zjrSbTNoD1S6Pq/t03jqvFI2UhJq59TJOufu5dERa7Uj158ZbtfYF1R+XYu3ASKpQML7zvI5+ZJOHZtXuP49rjWKwc1wce7s6jDdnrcby2TEwEVMyvt0D5bn0c/bBvgWhQYXNpgCkOUDFZLDh74yFmbdyDzk090LNlCNxyKeNnHwoiPnn6phS/bH9quP5IecrHy7fh3OEzfSqXrujS2rc5pwlTlgFR1Qi4efMheZREyxnQv8/jhSTnnLp2BseuHqcjPM3qNXHJZ+NwnAqi/KGJS6Mds84sIAIqXB938AI9bP4QJ5tkR/+ZpBpAqDd9jl6WSWczE1nJvLdsFhy/fBord65LlihSxqRIpb8Xwzvj0ngX9iBXQQUiv6AGNet4HF+xPMhDq6UYu/dk4sgRjUGmpE5ZjcZZKTIZIZu9pcAd5BdU34PP3jF8hF/Jbt8LwLYzLckXad4ClWHbdvXYZImEhH6Lo/VkcTjTLBbLDh6H06fjZ2EB5++mZiXI9bdAUTFMQM9iMHwql/HusGtSXbfSYQKYKSs6Tb2OVvWC0fuLknReC5n0q8+UGL7sGdZMGYca5aJz9I38XaJQ4cmrJFSMjkCwv0+RAOf6o+eYtWEf1kwaSF8jz5Zt22Pzn5htVorJBJCfHdGf18CRa0qz+1nIy2bf+thAhQOGfRv0OtRcwCw4thvkI2y2mJEsVWLPqcs4cu4qerf0Q/eWIbR2S16NAKlUpadWHniJVYdepqnUhkVErrFBlfp//Dx4oruPwLWi72TtcNw4CKsdBR6Pi4SbL6HPyJspS/pB+nn57hUcOH8Ygzr3RdM6jV1aa+RZmVw2fCuHIEuSAZ3YrrrvxKKjnbRuLHhHBUAdI6cB4q1GBo5o//rz4RHmA8poRka8CpZsAt+5zyH9P3X1LPXL2nl6ndY4SCwXk+qC/7SC8a+77TKoAPCsXjHi2JKlAQ2rVXVnkrozcfEmHD+uo86czUp7/txwQG82b5HJZFcdCOrv718uyN99Q6/u3vV69vRiEqUyRzMYrBgyTKq9dEHfN0WRssulWS74ICaLxSIh5fGf1wuJ9nbnUL+dS/qDMpv3AszoYD/ut19/ElZxdMfSTAIoForC+bsyTN/yDMuGV0XVKNuiTlHqMGjRfdSo3AgT+nSyiUhna0q1BgNmrcG9Z69QISocS8b2RiThqRRy+0CAadCsNZg9/AeUixQVACq2SA9lNr0BFeJPycZVoS9QUB8c/hQ2F4zsoGIPpRc0xAp1Bs7ffoxEiQJxYgnkihSEBVrQ9pNA1K/o9Tokn/06hBQnUxlw7LoUu04mqc/dk500m81rSRU8BoOxre93vdr2bv2DSzIGtOXgwYWoEingxoDkYSKM9soFeRkGBpORzjz+49IxDOsyEE3rNHLpPqT/5F5kW0Io+JpYuUs8VfKs3mWDYCalUcQZtJg1PS1EgtOdA67ADRxvd9oZa5BnwqDU0uFmZ2uHbNmOXz5FrduzJTExNXlKqix1xz8ZUOhnLWgRZfs7IyxINKVPX++JI0f4chyK76TOlVxuwdbtGZZDBzXJmkzrwsSUlA1CoTDYncX+vWs3r2qDBvqwPDxyvpoqlRmdO8vSEuONHcRp4jOF6EdBh/IA5pIZfSoOuPpERZ2/p8iqFOVFNazgw+vwWQS7QpQXg/AnzBSFk7dkGLzwHkZ0iMagNiRawURGlhEjl9+HPDMAa6YMtzNTc96SWCjtxsyH0WQCj8PByvH90LhmxUKDilavR5/pKzGme1vUcOasfW2pvE9QcUGt3z4EMQliDJ+3DtWiKTSu4o3KJT0Q6MsFj21TlsvdNDoTjt+UYuneV+YHMcoYjckyFxYLqUdD/HFRDCbj4fJxi/j1KhM52PwbDSjuXEQ1LEOrqSXdjYPF+KbGT15nH7t8HOfunMfEvmNRtmTpQgEKx4sHz5IBUD9LpSUgXflokD7SUaKoADA5LJhJhQPyO1LsjcWkGbW61AyY1AZbFC8fur7RZMS+k4ewdt/mZK1aMzRJlnLknw4ohQUVBAcGfxEa5r5t945Av8DAnOnfxHK5etWAeQvSLYlJpn0URQmaNOK3mj7NFz4+b5driI014vvvZckZGZn/kziXvStonTn5O3N028ah83w8uIxDV1LRokYAerSKRESwO800ldsVyU7fkqPr5+EY1CYKfB4bBrMFaw7FYfMJJTZO/xGVS5d8g7rZthEZWh1GLNiIe8/jUDZShEWjeiIkIBvrsyBrwd5r4snvMW0FBndohXqVy7wfS8XJ9ge5LRUH07aAEScZySMXrMPP3TxROpwIWr05gbxQJguFLKMZ0jQDdfae1Lrpz6SsR6/UcTqdeRtg3UTkarPdoo2vj9+B32Zthr+PX753pgHFjYOIOtG0LGPCzVhYchHHXl+AAgwmA87duoDTt85gaJeBqFeVVC91rdHbGA4TvuWDoUvLerPtceV0x3izGOB4u4HjYaMLmEgxt0wDrMRysY9ZfiBFSm3sOrbHsnX/jniNNn1Yslz+1z/Vh5J7WApjqcDT0zPIz9vn4E9j/ep/39nzLeQm/ojEJBPWb9BYDUYrxo32YQYEvC2hSN65s2ezMGBo6kNNpqZ5ZmamzJX5KsQxdbwF/JNLh1f2Ik7hp68yEC/R0gW9yL2JxmvZSAH+VzsI9Sv60z4AshXacSIR648pMKFfT/yvXtU3hlwO/odtRYgV6XiVnIqoUCFCA/N4IVwAliy9Ab2JpfJDa9Qon9Nv8+YFsa9AO9Gt0NufYvapkC3bqAXrMK+3FyKD+XSpj3StGSQZ81mCBo9eZeBJQoY1Jj49JUGedUKbZSEhT1LmIj7XV5YBJnN6m8ZfTR7f+8f89VFoPwQQVr0kPX/i+4mwGJ1nA5tNZvx59QQu3LmIIV0GoF7V2oVS3SNSjp6RvmC7cWiNWGfO0/xR0LZ9ytHyCXNnP46wfDfs22I9cfXMFalSMUGed7H1QrwOH/bQQoEK6VqYMKx3tWrc1UuXBrID/PMqGEWKQVG0w9PNjWx53r4FWRjrN6ixYIHyQIo85fsCokdFGREug83Y1fuL6G8XD63yWveUFley5WrZ+mXPHjVaKGw9noBxq59h5fhBaNeswRszObfPwv6ZoSWh7YSlN0+YK2mvAGBJlikxZPYazB3RnbZ48mxvbX9ICJk4ao3ZHLXZFm/2e761qG0EuLeiP/SA2HOCChjtRKmc9gNZDMm0ihsBlDS10Zyq1GsMRosCsDwERR0lAnIFlLfw47vxf1s+bkGLqmWrOL0rTWwDICxrq93z8uJTmLLyF0A6d/s89p89hBlDJqNCqfKFWj/kfmwvN3hH+0P11KbeRg+pCx+JQt3IycFqTQaWbFuJw+ePPaWA7yQSiTPx6uK43Xu5RqFBxcvLyy8y1Pfsz9P8qjRt6u7SPjN3z4n+yKQpKuuhAxkzUhQp0wvglxf1wcO8BbwdA9pENej/TRQ7xM8d3Gzq7CQSkaW3IF6uxabDcaatpxKzqpev5L1nwXgIHAzX13R4OwU+e46Ns17ROSb2Gjh0jk3eQ0zuv+/UFew5dRWrJg6Av9fbvA76FjmiP5Qt+mMxZwMVO1XfcZwzUKEjPwRUHDwVEv0pPE/lRWIK+s9anXbh1sNpYFg1tG/EYiHEQqI0Rv6RrHCzC5NWk3TslAAAIABJREFUM0oUdWjnnI2h+VUzJC+5Z5A3Xfwr+W4cNKQCo5MxJU7NC3cu48jFP9C/Y298VrsRmC5q2NqGmmx7WLSjlWQS66WZ+ZLoXHhGlw8hEa1UhRRLt67SXbx36ZhcqRz0Hix4l/vzLgcWGlTIzSJEorHffuc58+epARyK2IqFbBqNBUOHywzXr2R2SkmTHSzk6YU5vKK7O29OmQjPVp9U8mfVLuODkAB3WmziRZIG5++n4U5MulmSpl/Hd3N7VS6qxPx9C8Yh0NdOcrNX1aJzbOifX1fZctIH8uLakvVeU+CdhFelSjUtrPS/utUwsENLsAta/NnJbwRYTEY7wDjo+QUwrWiOCgEUti2MTH4mNX3tuUCufonvv4jH0Nnrn1+5d68aqfZamMnIdewPTes0Xr9k9DwOAYN8TBVE1isNnVqL1CfJNAPYGahcuX8Vv5/ch2FdB6B+9Xpgk2d0sdFbFSahyQfSCXxqQl6jdWcLv75dvGWOw56+fIZZ6xbgZeLLlVqjYYZMJpMW5Tr/hHOKNGL+nv7lS5f1PLhhfVDpsDCO8xqbzkw8tQVjx8vNN68ZT2cZqLXWLNMlaaaUiAy7Tqd0ffRIjdLWAP4HBqMEh80QWAmx3WxWgWI8AKz7AdwS+vqWCwgIuLV91ghe5agIe36NIwPYzg8hdHhijOf1/jpMZLLo6RfWlldjq5X7Rm6AOLSTUhVYuusISGh68ejedFmNApvDErESar6FFEW2MWopi42mny+j1p5ISIeQ7X2j84AKn/tz6f4zjJq3/tadp8/qu2iROHu0hX3a9hg5oH0fp2uQvOhufnyEVSmB+KsvYDbYKj/mbo5cnk2Ht6DLNx3wVaNWBYr/v3URci+hgCajqZ6kFpuCW0HzSvr+KPYJFmxcmv78Vcy6hNQUkg7zt2uiFNTv/P5eJFAJ8ggScr3ZO6dM9G/asYOg0KBCfBuv4kw4dy6Lunpdr3t0X3dLrWXuZ1j0f6UoFC/eE7iQZyVyCETglMACMd2zZ3byS0dGXp83skelrxrWsGf/EgvFbHuJSezcYa04G9HX5DLCVH2z1aB12plMyNM1OHrpFo5evI3osGAM7tiywIqFr2/1GlQcyYRmO6jQEJlT/iB3/4iVQvpDM2htNXzpvJ9CWinkskcv3cb4ZZsPPYmNa/su21aBh+DcpH7jGjWr3cQ5qIBCibqlYMjUO804Ji/l41dPsXb/Bnzb4mu0//xb8LiFSNC0b3sIVd6zpB+dKGhUEiLd+/ejEAvt0u2rWLXrV1VCasrcxJSUpe/Bv/gu+FCkc4sEKuEhoRPKlOJNXrUqgCcUsgsNKqSntsxS8q5SuHvXQC1fpTbfvpmlYTCZK8Wp4gVE0qRIT1S0k/xD/EJq89yZMwe2/6LmsM5fgFb3IAl7NBWesFjtoFKQvAB5gUl+DdlakDKpNGPVxgPpNX0FiHN25qDv6STCQskeZE8odLBoHdsz2oLKZ2tGJw0Sq+lNX2yaKq45Z7MP6ZbDZ6g5m/aueJGQOKxoQ02fFRwRGnF/4YhZgSVDS+S5BmmHqTsH5VpUQcL1F9BIM/K0UoimyLwtC9G8YRN0b921UFsexzokDFf/yiLo0jKhS1Lnyx15h2d+69QTV05T8zcuMapUqgFieeo/miVbmOcuFKiQQtQIFg0pX5ozeeJEf8+aNUm+SqEu4bRvmZkW3L6jx6HDWZa7d43PlUrrIZ3OcFCaJn3wjnv3PO8ZKhD4w9PrOw93XqfQAO9yoUH+fp58Ps9iNmPusG4Q8DigLIS9as+vyb3FyG2GZ3eUEmuAgAop5cBmQ2MwY8LKnfRLMaZHW0QIAwozR28f64hI2XVY3/h6nPlV7ODxjlnJxLKZtW63efX+E2PFEsnid3iIrnUr19k8b8RMlod7Ti1bxzWJBeId5ofQypF4fvoRLKa3Q8hp6Wn4dc8alI0qTQssEeW2wjTaMUuEq0v604XTM14q3hJNKsz1XDmW3FOTlUlIbdSuw7/HKDIUEyQy2q9YdHEeV278AY8pDCIwRUHBA0qWdP9l6mQfn1q1iPhzYU4v+KnIe0rA5f4DIy5c1FHnzugSkpJNJ0wm3SapUnmjuLZFIT4+kVx3zwV1q5Vp9e1nDfiVS4UzQvx9odHrMW7hJswY3BklAn1tERYHqOR20uYLKjaLgMGxJe1duPccQxdswM7ZP6JSdESeA0FWlEqtASHWRYa4QPnPHhV67efJT0+FtueLZJ1k73Dfn39VH794q8c7ONiJ93Rdx5btevzYdZhT/ggBFRLxIc7T5FtxbxTr7J1RpKdhzf4NCPD1xfCug+Dn41e4SKTdUibFvzjefDqr2Gowu1Rfp+CV7PwIqUKG9fs249iF49ezdNrxqQrFxXf0Tb1Ld97Lua6iAjMsKKRNSBhn87w5AYIa1d9/cSxiqcfHm7BqlRqnT2u1WUbrTGV6xsbMzExSS7PIqO4HePGDRTta1K/21fxRPeDjYf9SkhCzwYgxizbi28Z10KxWeVgNehuoFAQouaeG9mGwAA6XtlY2Hb2AUzcfYvPPw0k5kDwnkpQCXbn3L9x/9gprpw4Bu6CoA82RyanO/mZYHNPqGKZc/JkiLiV1phatR81KiIlNaStPL3IZCMIUPDWu54/V27cgbpm8G7Ecoj4pC9nzVKQnp+UAH1qk6K/f8EL8CovGzIaPF5HLcb05qgm6BXnSspDpMTJYsvJ2Art+1fyPJJyehJRE/LJ6ruH+i0fHxampJEdNVVzX/yddxxVQ4YQFBXUIEPIW/jTGT9iiBR9sdgEaFMX2hEQxzIqHj4zU7j1a/aWL2ruaDMvqLJP+cCG0XHL0Jtjfv3ZIQMC+nXN/DC8dkY1wRlEg9YRX7/kLaap0TO7ZFjAZigVUfj9zHav3n8Ku2aMg9Pd9S7yIvKz7z1zHX5fvYETXb9CgStnCjWBu1qzj7LfIb65Mt/NbX3/0Al0mL7miyczskJaWJi5cJ18fXQrAiXVTVpSsXo5EpfNuXA8eHUqOvxpjSxi0h+ZNFjMOnD6IZ4kxGNfnR0SFlShUNxwsV3d7pIfIGRhVzjOcC3VxJweTHJ6jF/+idh3crYyTiVfojfo1CoVCUhzX/ideo8BVJhT61fP15O+YPt0/qkVzj3fe8jgmNS8tHvI3nY6inbd6PflnhVYLpKstiIsz4+ixLDx5YlQD1EWjQT9dolDcKuyghgQFfV6/coVd22YN9yXJgNkb4aNcufcYC7ccxK+jeyHIy/0NqBTmRtktFTYbyWkZ6DtzFYID/fF9q0aoVCocXBYbCrUGNx4+x5GLt6DJ1GFCn3ZoWLWsy0lvr7tkN0h0BgNeJEtQOjwE7jze2/ZcgbPt/CGJCNOynUexeMfBXSlSae938HN94u3ts2/nL5uChPmIWvMDBQitYvOnEI8+rWNrseCvqydw6MIfmDl0MggTl5TzcLnZ2bmk1jE/xAsZr+S2UhnkAgVZhi7fJOeBZLvz629rqXM3Lj3J0qpHJ8vlJHnWWMTL/StOy3eZEemC4ACPXf37eVXt/oNXkaI82UeBhJI3bVFTx47qKIvFajGbGHIGk0HBap9RJkUZ9VaLycqwmAwWo9FMGXVZDIPFbNVZwchisaxaBoUMK4NKZVLWZ4mpqUSoplAErOCA4KaVS0fs/n3+mEBB9hrH9q+6LC0dA2asRO+vGqNlnYpg0JoluSIreS3A7I5aO6g4fCpgcaDUaLH0t2N48DweJDeVDDx5UUkf6lUpi65fNIa/K3yVfJbVw9h41O82Cte3LUbFUpHFugC1Oj1dofDcrYeTJVLprHfwb31Xq3LtTSvGLhA4I/yR7YlfVCC8g30Qd/UFDSjkg/Mw9hG2Ht2O/h36oGndRoUq0E47ZdlM8IUCmo9C5B6N6e/PQtHpdaRqILVh39aMBzEPzzMY7EnJ0uSHxTop/9CLOQUVokvLYbHWd+7o1XT4UB+GQOC8bIGrz0YskLHjFNRff2nvsrgMf8pMzaUoxh0KNlouA2bKYmGamEymhWW2mHQsi4ljNhsyTCY9h8MxuLu7m1JSUggFnMRQiyRSE+LvX95TIDi0c9ao0jm0Ye2gYDKbsXjLAajS1ZjSqy14dKg2j3CtA1jy2mIQf0o2Ry2YNt6KwWxGukYLdaaOTmB053HoWsukHnGBjFoXBvnmkxdo2G0UHuxdhXIlw1w4w/VDEiVydPppgTlBpmgplUqLqotK5nl4n+96zBnYri/vrYQ7e3dIAl9QhVBYzRYoYqU0qMSlxGHt/o1o3ewrtPnsK9etObt1wuSybNooPDYyE5S06LTNQHkH8y2P4SOZSsmpKdh19Hfr2RvnYtPSlYszsrJ2q9Xqj9J/ktcKynNERSIRn00x1zRpwv9+8SJ/Zn4+FAffxGKhoM6wwM+XVJjLe6KMRiv69ZdT169njWdwGcEsoGGWwdD6A+8v3UODg7e1a9bw27kjuzNIxT26t9miKQ9fxGPmml2YO7gTIvy934hK5+W7yP07Bx3ewVMhNWTIz8UsMJ3XZF689xjNev+EZ4fXISo02HXEKOBIMsdnbj+mhsxaHfsiPr7GOzA+2Xw+f9nkfuMH/K/OZwxbqmCebyZogVdSOAAUVOkqzNmyAOVLlcXonsPhznMhUOBI7qYocH3d4VU6AEa1DpqXafmKIhV10MgYWSkrbty7SS3cutyaIBEfz1QpBqfr9SQ7+z/V8nr7eREhIaPq1PX8adoUH6/w8Ldj/wTcaRBRWxH70ojbt424fCXT4O3NYS+YF8CyZSe/3YjTtXtPufXh46xhGZkZe/wFPiutoF4kScTTPuQ+MzQgoIxAINjauVXjur3bNofQ39umJ+qwVkwmjJy7Do2qlUG7JrVppTWaTVtQ0Ok1o5Zjcyw6yG+OfJXC7P8LuwwZwOELN9B1/HzEHFoLEiIvrkbkDRZu3W9ef+DU/HixeMI7XJcf4Bvwx+LRc5uWL1mAM9o+FzqjHhsObaF9eWN6jaDLnxbY7NnnNr1YT5BaPXqFli6tAVLUq5itEwImD58/waEzf1jO3Dz3SKvRrtQa9b8XNZhQ4PP9ww/IDSqM0ODg7sFC9xXz5vrxa9bgMYh5SOaA8Aa0WgpSqRkvXphoLsn9B3pTktiaqFaazprN1ovevuwBs2f612vSxDNPU0WrtaJbd7k15rl+QLIkeV1AQEBZdx5vA2U2/5osle78kGMVFBRUxZPPn1k+MrRli3pVOTXKlqQTCVUZmbj1JBZ7Tlw2V4gMZi77sSeT9qs4VOyd5djQ7FSHWr0dVGiqPtk22qsCvk9QAbD+4Aks3XEIlzfNh5dn3qSyooyxMkOL/jOXp1+6HfO1XCW/VJRr2M8RhovCr/06bnGJkMCCLSlCY9976gASZIkY32c0REEFn0Pfx64D6xnlB7POBINcS3NQSCvu7U6qXIr9pw/jrwsnZanpsq2ZWu1ylUpFImNF2p6/w9j+Y07N8fKHB4Y0cvdlbR03yjeyRXM+DAZAkWamYmMN1nt3zMY79436xCRTVpberGSBec9itR6UyCTEm02kAamQoJBu/v7cNXt+E7qLRG+LMzlA5cVz44BESeI6ohEQHhzcncliTdSZTN/JZDLCni0yB6UIo+oRGhzczkoxujIYVAk+h8M1mc0mMJnJbgzGsUA/r56bpg0uVyLQz1Zfh66346R7juxkugQG501NHUf2cTF/HXM/KwmHz1izE3ESGTZOHUEXki+udjcmDn2nrbiXkpzcUqbVvkv2bOXyJctfWjp2npefd/6WFIn0XHl4HVuPbMOMYZNRo0L1wgECvXsivjDbEndW9rQoY0Q+sIQVe+/ZfeuaPZsyYxJin1iNxp/sRLb3kRRblG7+bee8BpUAPl/k4eW7WxjCqV+lCpelVFmpNJVJk5XJeKRSm65lplseMcCWMFlUqoEySBUKBdHQyFFqUSAQBHi4exwY2M/vk8GDvJFd6Jo8YR6gQn7tFh4smsBkseprdNqeSqXSVqvyAzY/+Hlxfax+cHPz4Fit+kyTSRGiUuksEWEzmtetNnbOsG7gkR1dvtIHjiQ9e34NTYnPllvznkGFOID7zViOTp83wrfNGhTb6JFuz9l8wLJu/4nl8UlJY96R/flZ7cq1js4b/oubgE/yOp23J6+eYvORbejbvgc+qdmg0Dk9xTYAeVzo5JUzOHz2KGLin19NUyqXWnXaM6k2Uub/t2yJO4JQkWg5l8EMM5nxkmJanpqN1kd6s/6lWq0mphyxHV1CYB83txKlSwdfmTXXL6RO7ZwONSegQiaCFy4SbaTATExOSZ7o6r3e9wyWEArrcbncM9tmjXCvUbqE3edSQH6NIwP4Azhmsz///RdxGDFvDY4smwpPdxccmS4OnliWhjYjZitl6entxKmpZ108zdlhP7So32z9lL4/cdzdnPeRhGPnb1uM2lVqoPe33QtnobxjB52dThyxj2OfYuOBLbjx6E58li5rqUQqJZq7rhbUe089++dd1mGpkO8w+eeKYleBTxEaGDq+yWf8ScQv4+nxhpaelWVFtx/k1qfPdYPEEnGOQurBwcEVuCz2DovFvFSc+o/J2HSPFIbt7N+u+Tcjun7D5NJbivefX1PgAOdxwJIdB3EvJh6bZ4wotg0k2VKt23cCszfsuaiVy1qr35VWzmRO7dCs9eQRXYeyuCQvKo+m1WVh/cFNYDCtmNBvrGuO2aIMmIvnZOmyaHr9nxdOGo5eOBafodVcNlHUL1Kp9JWTS3BEIhHxJvOZBoNFz2BkKBQKIrPxn2nFG6S3D5uHh4cwJMB3fZcuXl8NGewNLtcWDSIM2V695dSd+9oREqlkea43lCUSir7gcJhzTEbjyBSZ7MQ/YRZ8fHwiq5aJPr9sdK+IilHhdmFb0rPc+TXZflcESYGiPiuBuGSpHB3HzsHYHu3QpinRTiqelqpQYci8dZZr95/3TpWnbn1XfxeTw9rcp3WPbr1a/8DMi5dDM2avnMDZO+cxa9g0lAiL/FutlNiEl9h+5DfrrUe3MhTqjJUGnWZXqlJJQsQORqxdc4Ieb2ZIQEANNoPRg2Kzq7MBAZhMi9FsjrMyGHNSU1NJQux/or0XUCEjFyoUfibwcTuycom/e82abnQUifBU+vaTU9dv6kZLZGKSOv/WZz9MJJrKpKg6Ro2mxz9lnyoKClrZ59uW/af0bf/G+5kf+e0DLR0yeGqtFoNmrqQp7OumDC/WqM++M1es01ftvvjk5cvPc/vPivKIHA7n5JgfRjZv+9nXeYLFK3E8Vu9bi+HdBqFu5dpwymMpys1dPIckK8YlJ1CHzx61/nXxpCpdm/4nKOo3WBl+LB67BoPBKsVicfhEa9JqNqVZzOYnFoPlMtzYX3h7+3YrWbVGYKmadeATEgqjVouYG5dx8/gfiRq5plG6Pj3BxW78qw97b6ACgBMqEk3+qpXn2MkTfXkCAZvO6Rk2TEGdO6edKJaL5zrxnXiHi8IWUkxoDQbDRLlc/rdL64UEBjYKFfpvWz91WIQz6YK/YxVkGY1Y8dsRHD13Hct/GoQqZQqXXJdfnzN1OvSetjL9yt0nQyQKGamK966N6+bmdnv2sBmVPq32tjWlVKvw6941qFGxCnq0+QEcJ9nc79oJZ+eT8PWzuBc4de2s9eLNC5Kk1NRnFljEPB6P6ycU1YksVzEiODKa7R0QCJ47n+bmaTXpUIiTqVfPHmVJY2Pcan3ZhtWwXWcwaW1c2/cyM12FjaMHWjKVygFWk+lYkkJBytEUi5vhfY3Fu173fYIKXScoQuTz19y5gdUbfcKnQYXQ9P88lvlzioLW4szT+Rvu61uJ4eax32o1rUiWSnNvk971mYtyPksUEjKzVrlSY9dPHcz0c6Z8X5QrZzvHwU52xkjOfnm9yYyVu49g2x9nsH7KcNQsH11sWwXCYiW+lLmbDpwwZKR3kxZPXSYfgafg2a8/LRGWj8pJfCOVHjcf2QqxIgXzfvwFvl7exfYsBU0JCQ8npiRi15/7qNNXz2Sp9drnTItVw+W6lw0pVc6nwTdtOdUaNWd4+fgyCDOarsJot1JpFq3VCovZhHN7tuPS4d/x7ehJ8BOFvr5tatxL7Jg8hrJSVKbBaFAxLOZzmQbDXKVS+aSgvv1b//5eQYXsM0WBooHVq/PmrFwR5EnyhyZNVlJ/HNL8kiSnWbROCUIiv6D/cXisnymLZXKiTHby7x5gHx+fEkG+vidnDOoS3bZpXYYrL35h+kwWKKl4uOXwKbRuWo8u/O7t6QGOQ6CaougERFKA7FlcMlbvPYYnLxMxY3BXfFa7quu5MAV0ytGPbhOXaFUZGZ2kCsUfhXmOfI6N9vH2vbdtxnrPkABhjsOuPLiGg+cOYVL/n1A+upCyD0XoHHlGUgEwUZJExJJw/MopqzJdpWVz2AY/kci9fI0GbnU+/4YVUaEyePlEqbLf2mgwYO/SWZBJkvD10DFgczggKoJX9u9G3P3b+HLwKKjlMtw/d9Ly9MKFTQkpiQM/VovlfYOKraqhwGvPgAG+jfr09sLsOSpqz+6MucnylEkFsA6ZYSEhQxkMRktVRsYPdnGmIiyh4jslQhj6VcUyoRtXThgcGCH0L74L2zV7xfI0/H78Io5dugkWi4noMBFKRYYixN8HRNbgVYoMT2MTIFOp0bRWFXRq1RjlIkMLl/5fQK+JtsvUVTsth87eXJKUSs+RvpgetI5IGHply/TVLF+vN8Q3nUGPOZvn48vGn6Nt82+K6VbOL0MW/JNXMTh4+ghuPrqNVEUqKAbDWrpKLWvt5l+yoqvXYgSGRYDLI1KphWkMXD9+CAeWz0WPucvh7uWFzPR0HFg4E7W/bINy9T6hnfs3/thnOb153YZ4cfKgj5V1+95BhUxLcHBwq1Il3fcuXeTP/32PltqxXbsgWZZIckjy3Vv6At5eYRErGBTFixcn9XqHRLbCrI78jvUIDRKtbPNZ7W5zRnRnuhdSE9WlTjAAtUZLq9Yfv3IbsQli6HR6sNhMCAP8Ub9KOXT836colV1gyqULF3wQ8QLs/POcdcb6fVdj4+KaFYdzNttdW5WOiD62Yeoq8O26tEajEesObqTJDOP7jobAw0lBtYK7XuARVosVydJkHDx7DAdOHYLOoAObzUF4mYpo2r4barZoRf9/URsZu6tH9+OPdcvww+zFcPcUIPHJI1zYvQ0dxk8H180NWnU6dkwdr0mJez5YIpMRoeuPsn0QUCHboMjIsKXdOnn2NxjA3rUzyyVQISMu8vcvx3Hj77BS2JWUkkT8KzlYvB96Vki+kqeb265RXdtU79WmGdy4RV+I+fWdLFIS0TGazCARCRI9I8LOpA40kxDrirmRexFltx8XbUoRSxQDUxTSw8V8iy6VS1fcvnbSCnA4HFoL5cr9a1h3cAMWj5uHSqUrFPPtbJfTG/QkmoNTV89YT107y5CrFAwe3wMlKlRBw2/ao0LdT8AXeL2zD8doNOD3RTORpc9Ci5796Kz0M1vXw00gQMNvO9G+l9t/HqZObFx7UafWd5Rr5aSa40fZPhSoIMDbu1ZklNeeMtG8yIuXjAuSUwu2VBwjHhAQUMuDy11lMpuHp8hkV/7umRD6+dUThQYfnDu4m/CzOpX/7u4Uy/1fJEkwcNZqxCamnFNnZrbTaDRpxXJhx0WYGFq7Yq1ly8cuoCn3CpUCS39bifYt2+Dzhi2KdQvnuGWSRIzNh7bh8v3rOqVKlUlZLb7RVaqzv+47DCUqVIVHMTqEY+7cwK750/H1iLEIEIXCZDBg9y+TUa/1dyhduwF0Wg32zZluenH/9mCJVEry3j7a9sFAheT4RAhDZ/Pc2cNMBvPceIl4ciH2lAxRsGgwm8lqrzPpe8vl8ti/e0aCgoK6lg0PXTR35A+BtcpFv5eX4kM9Y5pag5/X7KbrECWkyvS3H79ao9FnTS3G1H1iWk1tWqfxlLnDZtBj9dvxPUhVSbBgzOxCKbgVNCYGgwGxSa9w7uYFy6Fzf8qUSrmaw+HwAiNKhn36TXtOg6/awdOHaG8XT94qsUDEsc+xa8E0iMqWw6cdutJdJKCyf8FM6DIyEBARiTJ1GuDi7zsM4phnP4jltGLhR9s+JKggJCSkJg/Mk2AxlsYnJ88sBKiAFIb3EQgWUmC6pWekDyn2L2nhp5gvCgoeVLZE6NTJ/Tp6NqxWDkTw6d/W5OkZmLV+L7RaHab17QBZuppatPWw7sLDZ4csJuMiiUJxryDflwvPzAITC1s1bDn85/4T8FIch7UHNtAktzqVa7lwesGHmEwmPHrxGCevnqGu3r2alKqQ3rZQlLtPQFCVWp9/E9yoTSeGMDySUZiC7QXdlQDK8zvXsXvhz4isWhP1WreDu6fNL0RZrUiXy6CWpiLh8QPEP7wLD29f6unNK0fVGRk9NRoNKfP7UbYPCiqEEBcuDP/OwrLcS0lJeVaEEXWPDAs7azKa/0yRpU4vwvnFfkp4cOjAIH+f5asnDWBVL1uy2K//Pi9IwtM/LdsGonT3+y8jIbCXK9FodZjw6w7riRsPtBQY200G3U4WxeKkpiueA0gpwmeesMFWfte8Tb/hnQdi+rpZqFquEn7sMbxYLLz45AQs3Loc1x/cMIDB2GA1m7cxKWplUInoqv1mr2BGlqtIRG6LfSjTZVKsGNUXperURb22HV8LdGe/Ea2Ny2TizLYN0KarkPz8iVb8Mm6oXCknyYgfZfvQoPLOgxgSGPgph+M202g1TUt996zZd+4PAcoQYUiPYH/vKf3btQxt37wBw7sYBZKKo4N5XYNseVb8dhRiqRJjun6NiODAHIeZTGbcfBqLyw9iqPN3nhpVJgp+QcG6dJVSmaVUxeu06vsmq/WmmaJuyGQyQj/PL5JHsgdXf/9Fx54Nq9bF7lN7MO/HmYgUFVGcmwJIMbG7T+9Tp66dMz94/CBGnpl22GxsRNUDAAAgAElEQVS1XueCWTcoPKzHp22/D2nYuiND4ONrL7FLwWwywmwx0vwRsv3hcN3h5lZUMSsGjm1aidgn99Gq/zBwSfUCJ40Ay7Orl3DnxFGUbdDYem77uj9evHjR/kOqHb6vdZTXdf91oAKAFRoS2pvNZo0x6kwdJQrJnQ85YE7uxQ3yC2ri7yv45fP61WqM7PINM7SYeSzF9Yzke034MHM37sftJy+xaHh3VC/n3MIyGE0Yvngz/Op9jvpffkfTzpWpYiQ/f0bF3Lquffn4TlxWpva61Wo+kCqXn3LyohDSx/ouX3bqYrYa0aJBU3zZqGWRZB3FqSk4deMsdfXODWNM0vMHGekZ2/Q60xk2n+3N5/EmVWrYrEmr7n3dI8tVpglo5IU2mQww6LWwWEwgZVgczcPTD1xuYfkotrPNRiN+HTsQJWvURqXGnxVoccU/vIczW9ahzY8TcGzlooxXD+81Estk94trXv9J1/k3ggoZP35kSNgWMCm9GRghFouLN1JRxBny8/MLc+e4LSoRGtRqYt92Hg0ql2V4Zi8DUsTrFtdp5AVLkimomev2Gk9duX0nwN+v4q9jentVdlLOw0pROH3jAaZtP47hyzciODIKVqsFhPMBJkULSCc+fUTT02Nu37ColfLTukzNYoZefyvFFj1y7DncwWRuqFWhWufggEDMH/MLfAQ+Lj0WLWOqy4IsTYozNy9ZDp08pJTIpS8pJnOjRCrZIQQYvODg7zw8BCvqt+ko+LLvMHh4CmgwIX01GLJg0GfamfW25U4SFdlsN3h4+NBgQMT+9FotDHod7WAlf+dwecQycwoWJMy/euxghFepgipN849ekb7E3rqOS3t3osPEn3Fu+yY8OHN8VLyYTqr96Nq/FVRAE+NCQzdQFPUoMSWF+FeKf9NchOkmDmUvN48vAny9fqxdtWylPq2bsclLSyIrxa2PWpjukdIj1x4+x/wth7Iev0rcqNdkLBIKhTvnD+9W75Oq5fO8VJxYiklrdiO8aRv8r0svmEx6+qtPUW+yKwgfw2qxQK1IQ/zD+7h27LBK/PLJA11m1nZ1VuZBu0OSz+FwNgUHBHYY0qU/vv+yY4FKbgajEanyVFy+f426dv+6ISE5PlmhVh81GPWHMrTaBxqNRiUSCPy4np6Tw8tV6fJl36F+5WvXZ5BkPwJEZrMRep0GVquZBhjH2Nt+ZsLDk1SKZCIx9hme3LhCA0ugKBwCHz+wOWy4eXiiZNmKrysj5jVAZ37bgntXzqDVwBHgewqcTofJaMDxdb+C7yXAJx264eTGVbh78sSPSZKkRYWZw3/Lsf9aUCEDHOTnV9+Nw/nVambOSE6T7P8HDTpD5OsbDnf3Qf6ebgM/b1Dba0C7/6GEKGfOy4fqr9FiwaaDp7Bu36kMuUo5VSyVrifs5HLR0Zum9Wnf4+tP347AaHUGjF62FZbwivh+7HRa41WXlQmjUWur855NT8ZR1plQY80mM2Lv3KZObF2rT3zx9C4sloXJMtlpgUCwoVJ0ue/WTluOAL+Atx6dXI9YCNI0Ga7dv4kLty7i8ctnepVaed5ssWw2WiwXFNkyfGnRdDZ7dfk6jT7tPHYqSxhRgrYqiHVl0GlgMGhzgInNRLGJKbjzvSFLTsZfOzciLLosqn/aBAHBoWBxuLaEQRebOk2OzdPHQqfX4vNeg+AX+natJaNBj1Mb1yBNkozWw8eCw3PD3rkzDC/v3fykKBU2Xeza33qY6yP4t3bT+c3DRaJeTLDGWwxZXZLT0v5xQjiioKAGDAujj2+AT5N2zeuGNalZiVM2MhR+3oL3GoImX2sSLr777BX124mLunM3Hl4lddJSFalHHaNZumTJyWM6fzWt25dNmLa6NRRd7OxhbALWHTkHRmg5fDdkNPyC39ScNuizYDRm0ZbA68WT7UUk1+Fy+TBk6XD96EHcOfWXMTnuxZ96fVaJHm26Vh3UqR9MJiNNkyfi0RmZGshVCoglKdaYhGfae88eS+QKSawZzAegLEdSZLJrubLZmSGBIQ29/Hxm1frs8/qtB41hefn60QBCrA0CJmaTo2hl9uVtq9uhVWsQ9+QJpEkJqNfiS4RFl8nhZynsMpcmxePI2mWQJsejZquv6Rwfh1Vk0GXh4u4dSCTO3H7DICwZjbtnTljPbVt/7PmL59/9v6O2sKP94Y53DwsWjWOxGJXM4oz+YhQzE7R4nsMzTCgsyeXx2nl7enaICg2MalyrMqd5ncqMsOBAmupfmC+ksy7R2bdmM5JS5Th74yFOXr1riBfLH8szMlYxbFoehBr+2lNZMjx8Rp0KpSZ80bAGk3BsiAP33vMkyIxA9Vbfou7nX9NEsezbNlqewUrSB4ww6jPp7YW9GLHdGLDtQkkYlcXkQp+pxZVjh6xnd22gmtX8lMV340Mql1pUmUqDOkuny8zMUBsM+hi9Tn/HYDLeMZupZ2xzVmpyRkZGHhEldkhQUEdPgfesVr0GhzX5tjOT5NgQADUadTAZiTPWksN/kn2sEp8/x4Mrl1D9k6aIqlAF7sWQa0SeloDH7VPHcGb3FnzWox/Cytq2k0+vXcKto4fwRf9h8BWFgjhrj6xYIFelKQZIJP8oy7p4Vrn9Kv96S8X+HF4RorCtlMXyOEkqmVoMZK1iHeTsFxMIBP4CgeBzDsXo6cZ3q1k+UsRvUqcyu2GVcswSoUKGmzsPhNRhq7dENgX2EtZ0yQlb1T7yX1JvmJSgNpOi9lk6vEySULcfx1Ln7jw2P0tIydJos+6bTdZ1EpnkGJxoy5aMiFgWVqrcUGL2k1KjPkFClK/7Cao1agbvQOEbSySP0bBpv1hhNOho64A4RWkwoVeUrfYxaUwmhy5rcnjVYkjiX0H88jn0Gepki8VMpC8uaORyhRogAFJQnRxWWFBQG76Pz8quY2cIa3/+NX19i8UMXVYGLBZHSljOJU16YTWbEXPvLl49eogvu/WDb0DO8HlxTDZ5/j/WLcfdS6fw/eTZsFBW7PllCmq0/BKVPvkMiY8fUAdXLMjKkIinJclkxEFb0PMWR7f+lmt8LKCCMKGwLofNWWWxUmsSJeIN/2RgITMtFAo9WFZrGYrJrMViMiv6CARVgv29I4P9fIIC/bz5ft4CpgffDW48Lu1YJC8pETMyGk3QGYzIzNJRKpXGpNRkZKRlZKXJ0jQJGm3mU7PV/ILNZN4ySKWP5UC+qnmlo6Nnfjdk3IT6X7dnEAYoCcGySea1E6KYDUhsTs/s1gsJ1RI9EaNJB6vFZAcX+9KiHS5Muv4Oh+NGU9pv/HXI+uDa+RhVivigxczYkyJPeUSY7fm8Ae4ioahPUHj4lA7DJwRUb9LidWTHZNRlcxy/vZw16em4e+EMOBx3NGzVGl6+xStZkb3Pz25dxa+j+6PnvBXQKNNwbNVitB//M+QJcdTF37ZKZMkJC5IkklXFKCfxt4BGQTf9aECFfB7DgoLagsOZBLN5YLJUer2gh/+H/J3MAcfHx4dPUZSfJ4cTyWSwI5lsVhiLxQpgMigBxWAxGZTFagIzi0FZsmBhppthkpusVinTYpEYrNZUiqI0KpWKOBPIy+lSJKxkWMkh3/QfsuSLXkNY2fkbzsZFr83EX9vW4tM2HeEf/EbdzGGVkG0ICeEaDVn0i54z4mJbajyeJ9hsLpJjY6gLB38z3/zriDIzM3Mvw2reJFEoCG8jN4mOFSYUDgoMjfi56/hfvMvVbsAgWy69XgOLxUjjn7OomlaTgdN7d6NirYao3rApmKz3m0YR//QhFg3sgh9mLUX8wzt4fOEMytRriCt7dimzsjJHilNTf/tY/SjZ18zHBCr0c0WEhI63Mhh1MzIzemVkZJCCZ//25ngTCFC4BBauPnDJ4OD2jdt139R5/HQPBzDkd65KLsPa8YPRfdIcBJeIzvNQBz9Er9PSIWhH+Jm8+I57sFgc8Nw9wWJykPziKU5sX299ef92pjJNdtpsMOygmMynFotFSVGU1p3F/UpYosSyLj/N9C9bqx6DOIr1OnW2cshvL2ECbqkJCTi9bxeaf9cV5WvUdXVI3um4R9cuYO1Pw9Bn8a+4e/wYXty6RmkzVAp1WlrvFKn0yDtd/F908kcHKkEeHkI3H59loJCVmCIm6lqOUMC/aFo+SFeJ83hh2Zr1e4xatZ3LcpRnzefWrx7ew54lv6Df7OXwLaCuMa3dajHTVguJFpH2xqKwRWLYHBsBjTg6H1w6i60zx1lDokpplRJxWoZCJaYoayrfS/Bpz2kLgyo3bAIdsU7MBtv2zEnol9zjyc1rSH75Cp988S2Cwz9MmQ9C/T+4aiFePnmAduOm0FoqsbevUxnytIuvEl81L2B790Em/EPd5KMDFTJwAQEBZQQ83nETRS1KTkn59WN2ihVloQT7+VVkc7nLheElGlstFua4jXvhExCU76WIz+X49vWIvXsDfX5ZCq6bO7Iy0uloi7e/c8cngQ+TQU87U62UOVcY2kZEc+f74NCvixD78A7aT5gOi9GIpJineHLpPK3vWvmTpmjZow/4AkG+1H6T0YhrJ48hIy0d3/YeQquvfaj26uFdbJs1Aa0GjUBwVGmc27EZiY/uw6DNNKbEx/0klkqWFLel+aGerbD3+ShBhQxCqFD4FYPFGWk1Gyf/E4SdCjsx7+l4T5F/UHN/kWh61cYtKjXv3J25fdYkfNapJ2o0/V++t9RnZWH12IGILF8J3wwYRVsdh9cspstLtxs2lgaX/Br5OwEWM21pWN+AA0UhLVWCXbOnoU6bDihTu34OI0SWmIBTm9agRIUKaNWzf563IFZRWmoKYu7chqfAF03adHxPw5f3ZdUKGXbOnwaelxea/dCHfrZrh/Yi9vYN1Gj5Fc5uXW9USsRjkm2kQ5vZ9hG3jxZUSOJhWLDoRzaD2VqhSW+bWTxlJv61S8EL8PMShkz19vP/oeOYKd5VPm3GIFue7bMmg83loNvEX/L12EgT47FwUBf0mDyXDjsTy+XPTauQqVbh+zHT6K1OQc1qJcl9xGpJz7GDuXxoL55cv4bvxk15qyoAuc/NY4eQ8vwJuk+Z/dbHnoTW71+5gJg7d9Cqa2+IIqLoKFZeLaffKDcxznZGYVMp0uVyrJ88HBwPPpr3HABPb1tO06OLZ3Ht4B50njILGTIpdXDxHFWaJHlyUmoqsZw/6vYxgwpEAkEAx9NzlZWiNJrU1FHpQPpHPZt5PxzT39OzrJd/4IzoarW+ajdkDC+iXEVa55a8ZNeOHcTR9SswYetB2/Yij0aOu3niD5zduw0jlm2mi2kR6+DQmsU0B6XdsHEFWiqOy9LMV5MRWVlq2olLok4bJ49DuYaNUenTpm/dnYDKrWOHIIt7iS4Tp9PEO4dLRa8z4PyhvfANCMGnX34LN1pQ2xb2Jv+1UlYa/EhfyX9tES5bouHbjQEmqevDYtMC2OTnggBGKZVg39LZSE9PQ8t+Q+Hl/yb9IPVVLPYv/AUdJ8yg6fsx1y7ij5VLE1UpSfUVWVlEk+ajbR81qJBZCwwMLM3jcFbDgoPJ0hQinP1falyRUPgt31Mw4dPWHSs3/75njlAwGYgMlRJzerRFx9FTUeWTpnm+SCR/ZcfsyYgoXwnNO/WwZwBbsX/FXPD4AnzTbzj9shemkcREXZYGjy6fwYUDe/HFoJEg1f9yNweoyONfosuE6XQqAZvFAZNFCHsWKGUyBNE5N6Qukvk1iNCAQkDLagMYGiDsuT/O+kleBnI0HZ1y8wSP5+70kcSvXuDAygUAi4mm3XrD0ydn1rUuU0Nr1Db+vgdKVq6OhxdO4/ialU9SXok/00IrLcxY/duO/ehBhUwISTx053JXa3W6Xgq1+va/bZKK2F+38KCgMYKAoNEdRk4W1Gv5NanU+RZoKKWpmNPrO5SuVgs/TJoDnvvbLxLxV6ybMBQ9psxHcIkoujvk679r7hQIS0Sj+fe9nBLmnPWdWBPqNBlmd2+Nml99h9pftM5TZsABKtLY5+g+fR7NMCaAYbWQ7GNitbyJsmfnxeS+b0FWR3ZLivzMZLIh8ArIs08KcTLWTRoGd19ftOw7FG4eHm+NK+nXX+tWQBhREiWq1aB2TZ+QniZO7C+Wy/cUcT7/Naf9J0AFADdMFDaSxaA6aA2G7xUKRcy/ZoYK31GmUCis7eHu8VN0papffd1/JLtU1Zp5vhxZmgz8tmC69fLR/VdCS5auNGzpRp8A0duZtrfPHMf1Y/vRa/pCWhKANPLSbJg8CiTUW7dV60L3klgc147ux77lc/DDrCV0ikBejYDXjSP7oUpOQOfx015vfxzHugoWhekgeTaS8SzwCnpr3Ijls33OZGgyVGjWsx/c+B55X5rBwK2/jiDh3h1KKZPqZbGx8xNlKXP+CxSH/wqowNfX19uTx1vEZDJ56VrtULVarSrMQvuXHOsRGRTany1w6/f5971Lfdq2E8s7QOhUaOjc/p3Wg78uvJmWktzVNyh4yrfDx3Vp0rYL4dS/flzygm3+eRxEUaXR4vtecAhHE1BY+WM/NO/cE+VrNyj08Chlqdg8fQzKfdoY5es3ctpHotVycc8OUCYj2gwaUazK+/lZUWw2D+7u3rTkQ3YOj0Gvx5Ih3dG4aw+ERJd2/twMBu6d/BMnNq7SmQz66RlZWWvS09P/Ez69/wyo2GffL1IUtsdstvwulklIeK9wjoBCvzof7ARWcHBwOQ6HMyFYFNG5zeDRjOpN/uf8RbVa8OjqeWyY/GNyplrVXSyVngkPCvo8ILzEzrHrdvtlJ7YpU1OwaHA39Jw6H9FVarx+IMIJWT6yNzqOmoTQQtY/JpB1fMta3L9yho6OkC2Os0ZIZcfXrURY6TL4tE279zigjmRNsvVhge/hg5ePH9KK+HWatXw9lgRUFg/uhmY9+yMosoTT/hAL69iqJYa7p47PTk6lRcT+M+2/BioIDQhuynZjLzGbzRPEqW+0Rf6lM84IDg6O5FjxnXdwaP9an30e1aJbHxaRQXS2LSCL/dGV89ixYLpCIU6cKJZINpN8FFLz2pfP3/PNoNGNvug5ECwWm3ZyXv5jL07t2IBRq3bAy+9NMp5MnET7VHpMnZcv+S33uJL7xz++T28hGrb/HqVq1sl36Emi4qFFs9Cs8w+IqlzdHt3JDkLZrao3l7InSzu9ds6cSZIgSfxNLDryw3PzoJ21SpkUl/7Yh1Zd+7wWtiaW29rxwxAQVRK1Wjmv/Zz87Al2z56coFEq232sYkzOBvc/ByoA2OHBwf3ZLNZgk9ncMVkqffgvBRSWSCjsyGIyfypbo07pNoPHukWUrZivqjuhxr+4dwsbpo3OkiYlDJdIaUB5TTCJEIlaBIZGHho4/1f3sFLlaL3W7bMngsXhoMu4GWCxiSiDTd/g+l+H8ejKOXSbMKuAe+Yc3TSJGCtG9EFkjZpo1KEbWGxWvsNPyG/nt21A75mL6QxjAgYkNEz+EYAiRDqyFSPRJ1uomPzeEVa2hZDfbmTZEyBh0uBJAITF4tJbO+JLIf9II9bYmf078elX7cC31/Mhv79+/AiOb1uD9j9NB9/b+63LE+7O/vkzkfDo4bJkqWTcx56VnHsA/ougQsaAFRkavsxKWXySUlL6AdD+S4CFFeLjE8bkcJryPbzai0qXa16v1TfcOq3a0CU886ttQ8LC986dxN7l8xRySdIMiVS6Oq+M2aiw8A2N23fr0X7UJGa6PBXrxg9Dq16DUaVhk9dDRNixxB8SFB6Jr3oPzVfHNfu4khyfg6sWITnuBVr1GwqPXGHYvKyaC79tBQcstB85ERwiy5BPs1kfBHBs0pGkOYMUBzg6ACSvyxLQunr8D1T7pAk8BF6vD8lUp2PTtDFw9/VBky49c/QrU6XCiS1rLTGXzu9Ti5P6qQD1h1pbxG/IBTecyTRbmEajTKzRkITaYk1CdeVZ/qugglB3vzCOr9syykLdSZBK5v2TU9LJYuFz+BXApFrx+fwvIypVKVu32Zf8Sp9+xiA5O/m9GGQREJX483u2Uyd3bkpQSMWTJTLZXmdfzxDvgJr+4RG7Bi38tZRJp2Mc3bgCgxasyRHlIGU6Znb9mn7RazZr5co6o8lxJ3dswO2zf+KLgSPhF/JGotLZBYgmyY7JY/Dd0HGo2fyLAsloLnWkMAdRFG6cOY6KdRrkABWyBXp+7ya2z5qIJl17Irp6LdrqSRMn4fjG1daEJw9Op6en901PTyf1kD5EY0aIRPUZLNboQG//ykwGRSnV/8feVYA3dbXh98bTNm3SJE3qQnF3dx/uzrAxbMgYOmy4bTjDBwy34e4MGO5QtKUWa9OmadN4/ufcUmihCmX/NnKeh4cHcux+59zvnvPJ++rCU02mow6LaW+sVhv1d0wifYwvVqkQAXhLvetw2Iw9Zof9W4VCsf//odXfW2yyHuTszfTx8WHFx8f7eEtknayUvbcrz6VwkUrVGM16f0sVKlshT98fsvmT9TrH9jlTHH+dPvzEbLD0idPF3cxlg1EBUulYeeHis8rUakDjrHQeNSlTcFv4o/tY+E1nTN5+lKbtyK2QLz6h8dizeDY6jp+GwJJlcmtCf14J+dado4cwZt1OGuX+c7iPc5oIUYR/Ht6HSg2awfX9aGOKgTM7fsPN00fQfuxkJGnjcXjZQiRpNPbkhIRVr2OjRv1dHyovL69CHDZ7d4+vOpcf2LEvLadrD25g44GtjsfPw3SUw/ZtpFJ5gHxfchV8AVT4opUKsa/4yuU9GExmX8pkHx0Zp/i7AuOI4uDK3NwEbD7f3UFRUorJlDss9iAGEwFsnou/wNMzVOwbEBAQWtQ9sHhpZkDRUpD6B9DZwXmh8LRaLHj81yXHyd/Xpb64c3OPwWb6Wa1WE4S17F0tbzaUWCz2deHz93iKvap2/n4yVbFhs7dbjSiqk1vW4e7FUxi1bFPafHIpt8+dwOH1y1GldXsUrVoz15MV6S5BqcChZQtQu20nVPuqA036lduJLLd55Pd3rUaFiwd20zlF3CyeMzFOjU3Tx6FozVp4cPEshF5yFK1Sw7F34ewD2qeaXhpockTey+98sqrvS7imBB6Lm9Ru2HJsn1FcLucdU2JCUiL+unsN+04d1D1+8eRQqsmwWBEXR8j3PuuV6EtXKmSdGP4+fvOYFBUQERPVswBwLzgeHh6uHA5HQlGUF5diiR2A1GG3yOwUQ8KgKKHDbhMyGEx3BovtzmFzha4eAoFQ5uciDwjgyQJD2PLAEErqGwh3iRQu7u5gs3O2JWTcbGS3EOqI01vW4cqhPerkpMSZyUbjJq1WS3Bg81xkYnHDkCIlDgxc8KurdwZAJkOyHpt+Govi1WqjXofuufZHIBZ3/jwDFZq3Qum6DfNof6Fw7eBeRD26h95TZ4PF5oDHcwWP55bH9rlOK9cKhCxsz6+/oHS1OihRqWqWpyTCCvDHsvm4duIA/EuUQeP+xGvGxG/jv7v38unTxsnJyZpcB/q0CgJfuXxNg8r1Oo3uN5wpE2cNXxGtjMXOY7vt+88efJFiNK5UqFRrPmcQnlOppOGv+LhwOBscFHUrKiZmZk4CD/DwEJmZTB+Gw6GPTUggiWHp3hNWoK/vNLbAvSmfzQtkcdluHA6Py+HxGORrzhe4g+/qDoGHEAKxGB5SL4ikcohkcriLvcB3caW9LGlo9bkeJj7YiqRdakoyosIeO/at/Fn/8v6NG3Y7Y0qsOvbKR+xbyk8un1y9RfupPSfMZGT8Skc+e4ytcyZh8PxVEEqzx2AhV4dnt69jy+yJKF67Pqq36ZiGf5tLIc+hjY3G4RW/oNnXA1DkrcuZsArywSOIcUzWZ7sKkWC7OJUCV48dgMBTggbtumb7YSfyJrw/xAvW/ad58CtSHIQ4bMvEH3TPwx5Uj4+Pf5Lb837C70x/b98RhfyDZs//YTZXJpaCzWJnKxeS3nDm2gVs+mOrNSI24mqyQf8LLJbb7+3hT5jOu6ZOpfJGFr4yWTUmm73RZnPMilHEbM3qmiCRSATufJf5UpGweZIhRZOSYlwXqYjZ5OrqKhS6uZUQuHosazloWImilWqCw3ehqTPJi0RiH4g7lmTAMglOKvXObVkQq0jyYMIfP8DZHRusj65diTToEuYbk5L2q1M+LnHNxcXFx1PoeWXQ7CWBlRp9lWGKFC4f3I0Hl8/j2znL6GjTrAoxDF8/dgAX9m1DsVr1ULZBE3B4eeMs1idosX/RXPiHFkGzfgMzXDuImxi0DPkE55bD+wCA+1NkSZSgOiYS9y5fgCE5CWVr1EVQ0ZLv3OhZdP7ywW2sGjMEnn4B6DJpBn1KIdfOXXOm2p7dutlCoVac+JQ55dTWzc1NKvEQHSlfomwldzcPis/lolKpCqhepgqEHqIsKV9oLqiEONx6fAeHzx1PCosIe5GsS7pohf0Po9V6LyEhgVzXPjkg1KlUMqycv7d3UwrUzMSU5O5JSUnP319UT0/PkjXKlLywfOI34rAXUY5pq3eaYpWqs3aKWVzq4eZrY3PZfab/QpWoUutz7aUP+iUJgUc3LMfNEwf1+mT9mqSUlLlvqEY/eg4yT88uXn4BmydtOcTxyMAmSLh8SL5PSOlyqNeR3BQ/LJroSOxeMhvhD++iyYChCK1UNc+2EEIGdnHbJkSHPcLXP82FQCj6gHOIjEgC1Qg6PmEa/FQ7CzkZvXp8H+f+2AmBpxhVGjRFQOHidL85GYZNBLRqwjA8v3Mdpeo1wleDRtBZ0+QZDiya53h4+VKPWFXs9o9ehFwa+slkwykmc2Hp0AB2l6a1kZiUjH3nCJceD0O6fIM6lbPfgzQ/lNmEJ6+e4vD5o/bLN6+kanTxr63AeQAH1Wo1Od3qP3buTqWSWXKcAB+fn8BkFjLEp46IM8Qp3vxMyQAXnq/voF4t6s//cWBnBpOicOqvexi3aBP6tmuIlvWqYsTCTfhq5DQUqfh5gX93Qw8AACAASURBVJYJHkn082d4eP2S/ebRQzHRr8LO2x32zbEqFdkUuaMl5bxbXIL8/Ze1+GZUnxZ9BzEykpwRzp7NMyeg54SZ8C/yjn+ZbFLC1EeAiW6dOwE3sScqt2oPWWBwnvclCcd/cOEMHl84gzZDR8EnNDQHc2KanZEErXG4rjT1B3Hp5oOxlG6fGB+H62eOgcAUkDicoCLF6H5yK4S/6NjGldDERkESGARV+Ct0pU8qLJDnOLLiFzy8cPqb1wo6FaSgC8NXIvuKw+durFuhpHjmsO7wlnrSlldtYhJ2nbyMY5fvomhIebSp/xWKBhXO1iqbTl0bpYzB7cd38CT8KaKV0VZNgiYyPj7xbqJed99qs0Q4WIxoiqJeKpXK6LzsL6dSeW/JxXy+r4tQspFB2Z6k6qyz2FwqGGxGCxaDqgQWs5S/VOzXrXlt9G3TkF6s7xdsQIBcigGdm6HvtF/RbORUFCmfc+j5x+4ysmHjYqNxbtdmx4PLZ5O0KvVxU7JpqUVruV9Qnga5WFzFt0ixfePX7PYRiERv9wdtuFw0C4nxGvSZMh88FwKIRNj5UnD73Cnavcrm8VC1bSf4hhYFm8/PkYwsowyIHePhn+dwdfcOdBk9CUUqVcmaCzmT4NKD2yiwWVzw+O5vbC15ky657mxdPBsVajdE0fKV8mQMJzJ4ef8W/lixAK6enqjXvS90GhX2zJ+BblNmQR4cSiuVY6uX4v7pE0NfK2l85AItUqGwHI/vtlEocCmzatIgqkrJwpmoUKw2G2LU8Vj3x2ncfBKDDo3bo2G1ehDkwsZIrkYWq5Wmo9UlJzlilLF4HvnCev/ZQ8uL1+EpqgS1ym6xnki1mtfExcU9y+mhnErlQ+kw5BJ5XT6LsYXic0wygUBevkQhXpVSoRQhWI9Va7Hw9/1Y9EM/1CxTDFcfPMWafScxY0RvDJ61nlYqRQuQEoJebJMJivCXjksHdlrvnD2u0yXEnbbY7UvVavWNvHw58rOr/X39Fzbs0vP7zqMmUxlPKQRTZdGQHnaSCtB9/EyKw+NRxBB7YvMaaFWxqNqmI0rUqpdr1Ov7cyHP9+TKRVzetRXN+g5EjRadaduE2WyEMTUpjVaVLllv1XQ8FXLCcHH1eHNqyX1bEyPr7wuno9+Ps8FKTz/IRlBkDOI+PrPtN1w9ug+VW7RFxWatwOHzYTYasWfuVMiCQulAOKLqDi2Z53j85/m+kUrlpvzIPg91GcF+Qb9KRKJ+AlcWa/vc0RC7p0FRvF9MZjNOXr2LJduPwNXFE42rN0S1MlUg8RSDy+LSHEjvk8Jl1Y/NbkeKIQWPXz7BH6cP2a8/uaVJSUmZZzSb12o0WbvMc5d+Hp70P1SF4SMWt/IQuY9rULFMpXpVyrArFAuBt0QEDptFB3icu/EAYxdtxNet6qNWueLw95Zi3OLNGN69Jaat24cGQyaiRJWanywSspHJi/zk+mU8uHLBFvng9iOtRnXEAhxXKBQkgK3AAZQlEklRP9/A032n/+xXpEKVt19AGtPk2H7HlnlT7zDZnJQaX7WtkZyoZWqUMQguUx7FqteGh5cs3x4ZszEV98+dwpPLF1CzdQdUbtISrm7pdhRCuJ5GGma1kJitNFqP7EoacyKDdjsTD1FuheT1rJ05AZ0Hj4Ykh+hecvJ49NclnN62ARxXPso3bQnvQkUyGXAVL57h1KY1aDl0NPgCAbZPHaeLfPq4UUEnEorF4ioVipY62qp+S/HmAxuxa94PCPDOgcnA4YAiLhGX7z7BzccvEKnUgc12g0zsjWC/QBTyD0awbxCE7h65rh2RfArhjH58F1sP7Uy5+fTu6piYmElZeUqdSiXD7iOGWD+p9OC4vu2D29arQhFFkm6sszrsuHznCaas3A6tTg+ZWIgUgxFdm9WmCdHrVCiJXeduoEyXQahQL2dk+pw2POEmjn7xFDdPHsGts8et+oS4O1aDYX18Ssr+lJSU+II+mWSYC8/by2t1rRYdevWaPJfiZHD/Gg0pWD1hROrtCycGsNlsFw6Lt6xi85a8yi3b0e7xjzGWmlJTcWXPNtw9fRxdxpIrT1VwuS4ZlEoaEBT5YzSmwGzUE+bUNG7pHE4U5CdXVxHYHH6ONhbS762LZ6BVxKJRpx5vcWIydk3qhN24ivVTvkfFlm1QsWnLLIPgiLrbNWcKytZvgpd3btrvnT21zRId+W1swSl+ho+XV3UWRS3v0rJr2TYNWlDfzRqJtZMHo1zR3O1WJOGSnDiIMTcsIhbXHz7FzcevEKnUgsN2QZXSldC0ZkOUKFTsA+Dx90VNZBKljHZMXDYt4f7Tx+00Gs3F9+s4lco7iVCBfn67vm3XuP3wnq0YvDcBZyaLFS+ilPjjzFWcvHYXNcsUR69WdRHo7UWfWuZs2IfShfxRsWQoXsaogeJ10Khbn9w+lPTvJB6FuC9JiLc68rXj+YOb1hc3riVGvgyLsaam3rcyqH2xsbHnCJRsnjr8hEreEkkFgUC0f8iiNf7FKlXL1BMhEft17MBH8S9imhv5cLjz3VaUqtewZaOvv2GQL3N+CrGfaBUxuLJ3Jww6LVoPGg7vkFD6JMJkceFGn1TeGUvT8gIdMJtTYTQm54qFSzY9oVV1E5Cw/pyNrqTu0S3rUaVRM0i9P0S8IyepjTPGw8PHG5VbtgfzTfby+89LeI1+n/SDw2hITk5QKu6kWiwjNRrNnfzIJZu6PLlcXojPZHf1kogGxOuSvEb1/o7RqFoD9J88CBMHtELjqmVzVLTZzYHsa41WhzvPXuHirUd49CoGgd6F0aNlVxQNLpLj1Akkxm8Hfnes3bN5bkRUxESnUsleXJxQ/8BHM4b1CO3YuDrsNjuehEdj/YEzePQqEnXKl0Tr+tUQ7C2BwIVPn8Qv3HyEH1dsRdnCgShVJAjeYhF23ldhwKylb5Dbsx6MpOYrXj3DrTPH8PTWVUeCWqM36nX3DMn6P0xm400HkxmlVCrVn+OKk83jU8H+/gvqde07vMPQMeyMNgaCB/v7jAnWP4/8MTcqJoqADVklAkkRNyF/T/V2XUrX7NgtT0ZOMi75Yj65egmXdvyOYhUro3anbiDYL+mFwA8Q3p6slAGNwm+1wGRMhtVqzPEqRDGYcHeX5KhU0uPUCefx45t/onXf4bTbLONXVhMTiXVTvkebkWPhKvTMUnSkn1vHD+H0+l/vWS3muak224W4uDjlp4bC83i8YKnQczSPx2nStl7loFYNa7C/n78OI3qNRL3KtTFm4UR8VTMU3ZrWzvXqkpOGIPM3Gs1QJuhw5MINnLj6BJOG/IgQ3+wBqKw2K5Zt+dW2++S+8eFRUQudSiUHCft6+w7yk4pmFg8J8NQbDJQqXofiQb7o26YBKpQIBSvDlypep8cPizbCRyKCOjEJTauVR7VyxTBs3jrUHzQRJarV+eD4TYLCnt+5gfN7t9te3Lqu0uvibwLUcaPNci4+Pj6sAL5sH9WFj1Ba3qdwyNlhizcK5RnQzMiL/PzeTSwe0itGn6RrqUlMvJs+gIeHR4iX2OtQg34Di5Vv2CybMLi02sQmo9fG4frBfQi/ewt1O3ZDxSbNPwgsI4Ftbm6eNPJadoUkOBoJn7IxBXCkxWllpFMlJxviYn5nm/mwJxoxH4A7C+Ax7diydjUKV6+HwMLv3OSkVZJWg5VjhqD+1wMgCw754ERA5KN4+Qy7Zk9FUqJ2cozio7PdyXRYEomEw2Uyq7gJBF0rFS/f7rUiXDyhXzs0qVYWBpMZbUfMQreWX6N1vRZYtmUl5J5GfNuRoNIVzIXDYDRj5rpdiI1zYPaIaWBnw5/0173rjp9Wzn4VExPZTJOU9MKpVHJ+7ViEgMxLIpo2qH0TXs1yxVAk2Bc0DH2GkpJqxNo/TmHToXOoVa4Yrj98gcqlCmP6sB6YtHiz40ZknLXzyIms0LKVKOJ6TdEl0HEl108dNt4+d+xhqk5/ArDvidFo7uclwe+jNEUeG4kAD4Hcd3Ojnn1bth08msHhvot8JXaP7Qum4tL+nZti1GpCD5gxy5UZ5Of/u8BT3KVR/8GMwhUqg8nKTOJFQtYTFApEPrqHZ9evwtXDA7XadkRwyTJZ5vCQ4DqBgCDY5wzclJGn2WYzZ+LxIbErxL1MopjfD15LX0YuBXhwAA4DMDso3A97jisnDqPtgO8y2RSI2/n09g24dvwwWg0f/QFcA0HVv7R1HeR2AyJilVHhserNdrv9pDEp6ZkmJYVgmViyOLHQyaRerq7ubFdhiB2WQmwWpzCXw/K32e2hFqutcpuGLbhDOg+kpv86CT+P6knb70xWK3pM+Bm1KzVH9xadcfj8MWji72B0r7Zvr2UpRhMUGi3Ix1BvSKXtUUTdCNxcIPEQQOrpAaGbS442sAu3H2Hsou3YNGc1xMJ3SH9kOyWnJOPq/etYtX2tOlIROStapSIu8w/iogpGxeVxA/8LqjECfXymDWjTeMK4AR1ZGV2q6XO32GyYsXonrj58io4Na9Dh0CmpJlx/9Bwje7V2jJi3XqHQJMx3c3WdJPH18+R7CKlEtdKuUyktJlPqlFSdbrP68xpc8yNmZoDc5wdpQODMset2stxF5MrwbktEPH6A1eOGaF+8eFpDr9dnYiDwk8mq+hYpcaxC/SbC83u3Up3HT4Nv0RJ0VClxgUc/fYzbJ44g8uF9+IUWpalSvYIC4IA1+2sJRZSKmI43ya2ku5IJ2htNEvYGlIlQaxDllJ1C4TMAMTcNPpK0URuBZIJw9/NMtBvwHUQZ8ploI3FKMlZP+A5cdzc0Gzj87QuZpNVi34LpkFJmrJ48GPoUg2PL4fPWbccv6VONRjVFMV/YKMdzBoMRxwC0FEVxYbd7mu12P5adEcRkU34cDkdcqnBJl4aV67GDA4IZcdo4as3uDVTjGg3QsGp9bNq/HPNH9Ya7Cw9Wux3fzVsNP3k5fNOxD67du46bD49j0sBONFYG8e4s237E/iQ82p6aakwBg/GKwWQYYAUPTISyWUwXb4mIWbtiSapD/WpUsJ8MbNY7wjSicOMSdZiyYjvidQz8PHY2MmY8v4qKwMrtqx23n9zVJukS+sTExZ3MDtrBqVQy715WoI/vkhlDug7q3rIBg7DvpRdiPX8Vq8bKHUcQpY7HxH4dUa5oCKx2G6av2oGLdx7Dg89PefgyYlqUUrnQ09OzBJ/Fqu1gMDyYDkek2Wi8ptLpCGhP/rMFc3vDPvJ3mUhUyt1Tsr3PtAWlKtZvmqkX8kLtXjrHcmbbhmWvY2JGZ/xRIBBIRG7uRzuMGFu5QeevaXcrgTcQevsiJVELU0oKDerkX6QEStWoi0KlK4Dv5obUVD2MqfocbAAU3ARi+pRRkCV9FYlCEXEAFjONnVFvdiDRmgYb+fuCn9B2wDCIZd4fDE0iiddOGoXWI8ZA7OOHmOdPcG7rRjp50I8HrJs8GG58HkjgWZRCg/svIhERq4Y2SY9UoxmpJjN9muBzORC48eHpLsCrGCVuPIpAmwZt0bp+C7i7CcBkMDH25x9RuVRFSD0lOHR2G2YO60GHNJD5zlizE6kWMUb1HorzNy7h2asLaN+wOjYdOGM5duXOi6Rkwz6bzXLKnpoapk5JIcZ9stcoLy8vD6ad6cdgoBKD4aji4uJSIVAu8Q2USwVSsYgFh4NSaxOpJ69jKIeDg35te0EsEiNel+CIiHntePwqzPj4edjrJGPyMbvRuEGp1T7OaX2cSiWzdBj+cvn3TWpWmjljcDeul6cHbQ+IUsXh9LX7OHzpJkqG+GNgx6YIkKVRXF668xhLtx9B+WIh2Hbk/KvklJR20Wo1udb8w4vIo1Cw55r6nfu0bzd0FIts6IxFFRmOxd/1CldERHRVxseTpJL0wvD38hooCwpdNmrFZpZALIFOq8TNU0dhTjVC6OUFn5Ci8A4oBBeBO50AmB5vTzw4KckJ2WfSUhRcXT1pqIOCLESpcChyQgHYJKGT3EtsdqiMaW/dk1vXEHb7Glr3GZwlDzNROgsGdkG19l1g1Otx68QhBJQsQ+c1PdixAWsn9IXILQP/D30KSsfSBaw2O32iJbYPOuCMwYDJZMbp6/ex4/hlgCFAh0ZtUbVsZYycPQbdWnRGeEwEdhzdiVKF/NCqbmXUr1wKO47/iUcRJowfMApLtqzEi9d3kZRiSHoaEbPJZjKtVSUk5AVvme3p6Slns9mFGTaEUCxK5LBRIhaTEcxkUF48jguPy+PAYrOkGowGlcVsjbA7bI+tDsd1jUbzKi8Jh06l8t7u9fLwKMTju2wrEuRboWrpoowEfTJ1/eELSuDKxfi+HVGvYkn63k2+HGqtDt0m/IIuTWrSNpWeE395pE5MbJmYmBhRkC/FZ+iL6evtPS2oaKkJg+avZErfIxAjQWcbpox2XDu+f1WMWj0y4zFXLpcH8bi8PUPmrahYsno96PVxbw2mZJ4EkZ64c7O6wtis5jf132QFvvdg5Abj6iYEh5M78FNeZUL6ZFGAjE8YStMUClm7JLMdOouDVigXD+3F12Omgu+WtXucYOvO6dcBHBdXRD9+hK+GjECpOg1AMqpPL5uP1aO6ws8rs/0hr/Mjka+r957E74cvom7lunj8MgxTBk/Aur0bUSQoFHyeCzbu34IyhX1QIiQAL2Os6NO6O4bMHGlP1CUqzTbLCKVGQ+BB/zHFqVSyWApPT09/Vza7MRiMQnYHurauUyVk4sBO8PZM48slX77wGBVmr99DG76+790GK3Ycc2w/cXF1ZEwMeQn/Fti+j9xFBIW/j09g8IKvpywQES6fjMFr5IV7cuMylg7/JsFkTG7yflSon8x7RMWGTWZ/M3u5i4WOHcl4nXGAyeTSnpesAuJsNiuSkzS0azmrDGAyNuHbIUqloKAjiZGdXHlc2TQHB21/0SXqcPveI4Q9vE8Dhleo1whCcfaRqfcvn8e6SSMRUKIUanToSpOIEWMysbccXb4Qs7rUy1MQWnbrRex0tx+/xNyN+8DjijFl0ER8O30Yvu00AMS+EqmIwpELx3Dm2jmajpXP4xsev3hyGmbHnBit6tqnuq8/ch9l28ypVHKWKMla3tCwarkeP3zdFiHeXjBZLPjr4XOs2n0chfzkGNe3A+6EvcTohevjo+PiGyVmcLsW9GIVRH8+Xj6NRV6StX2mzvMvVbUOgxzFMxaS0r91/hTbn4f2LYhVKUgY9lt8DR9PT39Pn8AzfabMCS1ZvQ6l18XBZrdkSmgjIfI8niBLpUCMqvqkONpbk51Syan9xzw/741hlsViIDY6CheOH0FUdAwKVahO23zEXvIsrzzpYyUlxNOUIl6FCqFG+65w9XhHxE44iU6uW4G+Ff3Rul6VTwJpNFutGDF/PbzERdGuYWt0/qEXpn83GQ2rprEYEJS57Uf2YPXeDQlmi3meTq9fp9frSYT1P644lUouS0JItjxcXX/2cHGrERIk90wxmKzPIxWCHi1qc8d93R66ZINj/LLNhiu3ns6OUsUQrtx/jCH2vUdjyiWS2kJP8ZZ2Q8b41m7fNUvX7f3L5x2/Tfv+wZMnT+oQZMoMffD95PLlNVq079d93HQwWCykJKcxQBAFke6NIYZWNvsdTqoxNRUWsxECjzRjI2ljtZKDXNZbj8SYkNNKQZxUyImSb06GOvIFwu7fg1qpQOkKFVG4WgOYKVauWL8Wiwlntm/ClaP70GncVBreM2MhtpaT61eiR2k5OjSqkWt/OW21BH0KWg2fiUFdh0AoEGLk3B8Q4heARtUaI8Q/BHef3rftO7lfaUhNXRCtUhB6lX/sadipVPKm5138RbIQB4vh52DYzQ6KOWlwxyb1q5Yuio0Hz1qu3A4LMxhM7dQ69cu8dff31/Lx8mrsJpQuatn32xL1OvWksgKsJt6M1WOHGG9fPD01Vq1ekPFY7eft3Uwolm0avGClV0ipckjUqmF3WN7GdaQn9HkIMycWxkS8xOMbV9CwQw9aUaQadDCZDFkrDQcJ1efAlQ6Ayx3XJCcpEjvI8/u3oX31BAKBG8pXqQ6Zjw/sTA40ptzSEwFCXn/xj+24cfoITXFK4BzeL6TOsWULMKtrfZQvXuiTFvVZZCw6jVmApRN/wf1nj3HwzC70b9cYK3cdg1KbGGez2P6wWs2/xajVJJmUxL/8Y4tTqXzE0sglknouXO4+MJhss8X6M8VgFnZQ9uTomJihnzHh7yNmmtZE5iFr4CH12Np++Div2m27MrLKYSFK4fzuLdj580+39EZjm/j4+JgMA3oWCgra3fH7yfXqd+jBIPCVa2eNR8OOXSGRp/H30Dk3bD4EAlGmeSYn6XBky1q07TeMZjIkkbAE0iC76w8JXiOnnU9RKuRasn/dMoQE+qLxV63g4upG90fmGGd0INWefb4zYSmMehaGvUvnIOpFGNqMHAffImlIcO+X8Ht3cH/3BmyaMhgiQQbvz0es1LnbjzBl+U6smrYCWw7tRHLyK6SaLfjzxoPXBoPhm1it9sLfRfnxEdPP1MSpVD5Sgj4iUYDd4WAoExNfk2Q8Doe/xmq1rolRKzb8g74kHF+xvJtA6jWzzcChfjVbd84WK1YdHYllowZYla+efRulUpFnSC+Uv5fXqFK1Gs3sP2Mhn8nm4Mrxg9AnxqFWq7ZvsUjIC8t3EYLHSwNvSi8EOmD/+uVo1LEH3D2ldGJgqiExS6mTPogB1E0gyTVbNrtlS1CrcOaP7ShWsgwaNaoH9ptAOvrqZXYgIVP8Z5rhliR0xr58hognD/D68T3EqxSIj41Gidr1UL9Hvw9sLqRN5JNHuLR5Lfo2rIAezeumYQ9/ZCFz2378Eo7/9QpTBk3A3PW/4PK9qwmpBuPvdrPp19j/YwrHxzySU6l8jNQ+bEP5yGQtOQzWVJPV/L0ii3TwghkmX724+fn4DJb6Bo3uNHycV9k6DaicIlVPbVln27/qlyPJqYbuKpXqLQ2sr1jcUCj32TlgxiLPYlVqUI9uXEVsxAtUrN8gw4ufBkotcJd+ELhG7Bpn9mxBiUo14BMUQhscU5KzsS8SrxCD8Uap5B5V+740SFrBoU2rUapKNVSrWhWuLAIwThQHYLbZEW96E1NOAt8S4/E67DGeXLtE4+majEYI5XIElS4H/xKloY54RSc+hlQgiY89aEAmUlKTk2lQqQcnD6F1lRL4tkNjuLnkHeUuqxUkRtqZa3dDlUCBx+Hbzv914UFCcvI4qGP/LED4hHxtnk+p7FQqnyK999r6+fhMpYByNqBHbGxsgYMo5XWqXq6uMhehcK7EP6h336kLGIVKl8+xqSYmGvP6d46JCX/2VUJKytvAPYLYLnIRbGrSs3/zdt+NBYvLwfFtv6Fk1epw83jn4Uk7YbAgcCd5Ox9+sW9dOAOhVIpCJcqAdivr495kcX+4/ci1KO2kkr1SyZiKxciA3fTi4V3ERYejVbsO4FDvDMipVgfizGlQE8QNfPv8CZzZvhEJagWCy1ZE6XqN4FesBLh8l0zGVpLbc2jpPJSs0wjFa9ZxPL95zXHj4F5wTCmMCf07oHmtilmi1ud1nUhgpZFAVEYqHGMWb7Y8fx2ts1ocu5OTtAt1RmN4Xvv5p9VzKpUCXBHiKRIKhCscDIcmJi20PbUAu89LV9wgH/9mFIc5smrjljUa9xrIIURgOZOQ27B55kT7pYO7NscolcMyktX7+/qOLlO1zrS+0392cxOKEPk8DDfOnUDDTt0AhzUN1v6NPYXLcwOfn7Ur+eWj+zSfc4mKVd94gBJhsaRmaVfJq1IhqsuNBfCZJFI1TTSHd+9AmfLlUahIMXocAjGRZAFSbAR2wY6XD+7g8JqlsMGOotVqwa9ocbhLvHKk4Xhw4Swubt/oYHH5mkRF7Fmr1WSVi0VNa1cqJalcIpQqHuwHuUQEDzcX+ipI05bQBPFviOLfWzWKyaB5pZWaBPx5N8xx6c4jkpD6QqPVbTEbrXuVWiXBf/1HG2Jz24hOpZKbhPL5u1QqLcfhcP5w2GzTY9MwSv8WF7NcLK7MZrFG8t2FrVsPHOFao2VHyiUXACXy4t09fwprJw5X6QzJ9TLCL3jwPIIDiwSd6zN1YWCJqrXodIV9a5YiuEQphJYt8wFYEqHLyC5oTREZDuXrCJSvXZ++ilgsRtq1nKaTMm/BvCgV0krMIbAFaaHvtGKzO7B13a9o0aEzhJ5iWGwOJJgy+F3tdiwd1R9CH19Ub0dsS7kH2BHdcO/McZxcu+KWKcnQz56gfhEL2H2EwuIsnksrDofXwk3ACRW6unpIhe5MmUQIqdADcvpvd7i7uYDvwgOHw4LFYkNCYhJeRCnw8HkkHr6MtMbrkh6kGE2bkxMSDuiMRkKi/qlMCPncrZ+nulOpfAa5+sh82nCZzO8NNvMwlUqVl3yMj50F00voVcrVld1b5O3Xr1jlGsJmX38LL7/APPVHwszXT/neeu/K+Z8UKhVhZqSLh4eHyMNVsKNR9z5N2gweDS6XB0NyMrb8MgNdh4+lXcmZI70oOoo2Y3xKxglo1Urcv3oRDdp1owPfiGJJSlKDeJEyeYFysamQl5wcSjy5gAsr8zWLxL7s2rgB7br3BsXmI8ECWBzvVJYm6jV+mzUOXw0ZDYEos4cqK2ERA7My/AWOr12uVYU97fVaozyaRT2GSCTyc+PxijsoqrDN7gimKEoOBzzsdjvfbrWzKAbFZLMYLJvDbnPY7WaHg5HIZDLCKBbjdExMzNW/EYgrT3uiICo5lUpBSPHDPtgBcp8fKQajrC42um8ikLW749PGZvhIZX2EEvHYas3bF6rZuiNL6veGwD2P/d46c9y+dfaky7GqmNaJiYnpc2TIveSD/EMKLR65dCObZOWSQuJNHhDF0KEbDMkJGQ4YxHZBPDbZQxYkJWhxdt82dBg0AjZLWoCuwZBEo7hlVCrptpm0vrLGVBGyATd2WmJexkLQzvIluwAAIABJREFU4PZt2YKmnbojGby3YcBptSiEP7qHQxuWotnA78B1ydn9m6hR48G5k7hz+mRiUpxyQZRC8QsBSMuDWGmwJRnAMotELBerlWVzuDKsPCuLaTTajEymRafTkaA18ueTmQDzMJ//SxWnUvlMYqf5g0SiPZTDcS5SQYe7F+Q1iPKVy3sLJbJVPSfM4JWt3TDfcR3Ei7FoSO+kZw9ufqPUaHali0EikRQRiUR7hyxYXbJ4per0/iAv++1LZ+HhKYZ3cAjMpnfKgPyWG9JaSrIeRzavQech7xAUCDRkcrKWvkalK4i3fZGI2gwG33TDbFrI/bvEwIxLR65nanUcbG6esGeBTatP1OLX8UNoTBTCY51e0iOBiZ0jLvI17l84g+fXL5sTVIorVqt1ikKjuVzAa/eZdtw/p1unUvmMa+Hj5VWTw+YuMtmtcxUKxb4CHMojwNt7U4fvxrdp3HNAvhUKeQHP0YFu0/9MNqZ202q1hHmO/qQH+PgsqdGq09CvJ81mpGPFkkjbY9t+Q51W7UExCTxkxmsLiU8RgcvNPrOY8AsrXofT/MgZX2aTMQWpqe8wvQm2rKurB1gsbuYTDPn8A5BwKXBIynEWhRhl403ZB7YRzOGlI/ujRN0GKFq1+tsedHFqvLh1g0anS9XraVT9V/dv3zfp9W2U//xs8wLcUgXXlVOpFJwss+qJ8pf59KWY6BkZG9vmU/hpM3YulUrlnu7C3d+v3l4rsFipfCepKiPDsXx4H5PidXjvGI1md3oHQd7ezTy9/Xd9O3+FgJCGpZ8gyPXl9J7f0ax7X5jMybQ55d31gwF3D68ccVLTTwMfoLE57DCbjDQbIQl6I8mEJKI205XozYN7stMyjbOOxAX0ZjsNuJR22fmwEEV6cPUiRL56irYjx4Og+qtfh+PE2uU0yHnllm0RWKosElUKbJ087rbZoG8dnTmq+PPulP9Q706l8vkXUxDk67vQ7gA3NTZmmAZI/sghWVKpVMJiscpyWKyadru9V5/J84JqtOiQLw5hgoR+cNUS+7FNqw9ExUZ1S09Mk7i4+HAEwgMdh42u1OzrQZlOPyTa9tGNK6jSpBnMGfN2yNWHQ7h63mXufsyzZad0SF/k6kNw4KS8NMS29wtpa7I5oH6TXpfdhib1nt25jq3zJqPzxBmIj4nCkRWLUKxGbVRv2xku7u5018kJWmwYMyQiQa1uH1swNBsfI5J/dRunUvkblo+4mfks7iE7bMOjFYo/8jsk8ca48Fy+Frm5tK1QIrh8iSB/t5fRKkakzRWD56+ASzbgQlmNE/74PtZNGBURHfGyqyqexuKgi49c3rdo2YpLBi9YJXD3TEO1Sy/hYY+QoFYitFxZ2G1m+iyQpggoOqM4p6tPfp81q/ouTEDEpbIMNLPZHUg0O+hYlNw2c0qSDktH9kPx2vXx/MZVOuCtUvM2mVIXiNdn55zJuqfX/+qhjIs7UhDz/9L6yG0dvjR5fLbn9fX1LedITY2P1WpJPEKei9TdvTCP77oyJMCn4Ziv26BhlTLgcNjUyygluv24BJ3Gz0bZ2g3yBBWQakjG8pHfWJ/cvj4rVhlLXMjpcRGCIkVKXh08d0mJYpVrfnDDeHw7DQfIt1Dwm/iUNKXCIMl/bgTlLWf0+zw/bBYVieoSsgABJ6urjwN0tGweso5J18QYu3zUN2BwWTRqW8cxU8ElHE4ZChnvwpYN5st7doyLVCkWf8rcv9S2TqXyD115EiIv4Lk0kUrFP7aqVaHooI5NGXKp59uvMdn8246cx47rL9F90jxIff1zfBJDsh6H1y6zn9qx4ZLNYOgdm5AQmd6AoLmVrllnYf8ZS1huHh6Z+iFemDsXz9D0Gl7+Pm9xU4hS4fEFNHdxQWCfZDt5ByDlUuARA+17u5XYQsi1x5whHiUnIRBS9mUj+4PJ48LVXYSmA4dmYeSmcOfkEdvJ9b8ufxUZQVD8nCWfEnAqlXwK7G+oLvCVyOo6GNSwwsG+1Sf27ehevUwRuPDeAR+lzyHZYMT0tbvx1MBCn6nzIciGRY/UP7VtAw6uXfEwXqHsok1+h4ZOsq1ZboI/B89Z5le2TiPq/ZB+8u+rJ49A6usLT28vOjcm/erj7kFydAoW+f79UwPJ7ZHzKbCYmbcqgaTUmRzQ5+HaQ/okcyaxKptmjEdgmXK0Mqnfo+/bVIN341K4emCP7eK2DT+/iowc9zes939uCKdS+T8vKSHz4krlNXhsVj0Oh1WGzWGF+Eo9g5pWr8Dp3LQWpCJ3MAkC+3vBXunTjlHHY9ySzdC7ytBm0Gj4Fin2FuCZeDx08Rqc27kRZ3ZsfJCUkjLsPUJtjo/M+6eSVaqPH77kN7AzkLKn909evisnDsHLzw8iuRcoolRAge/iThOqf85TCo3cRgESPuHxebdQREGQa088Me/koZATTUpSInYu/AlWAoIdHAKdRo363ftkUipEXiSK9sCi+fFxka96R2s0WUXR5mHEL7uKU6n8n9ffTyobL5F4TqxXqYRb2cLBCPSWwt/HiyKcMbcevYRen2xvWbcKVTTIN9u1UsYn4tfdx3AvWgffijXhExhMZ/nGK2Ic9y+dS3x5/8Yls9m8IFajuZIxkEvm4REsEEp2fTN3WaWytetnLQmKwoO/LkEklcJV6E5MtGBx+HAtIMjHnMRPlIqYdiUzMl19zNY3xlmLFQa9DiZDCoiB1Wp+p2VIOgCBMyA8REqCPnf9MhhcDn06ef3wPjSvw9Go77e0UiFt9XEavLx9A9cP7dNqVbHLDWbzwri4OP3/eXv8K4d3KpX/87L5evsO5LJZC8VCd7dAmRjuAhdEKeMRrYqzGy2W0xwWI/XHAZ1ad29WN0cUIIvViihlHFbtOY5DF29ZzFargqJwM9Vsnq9SqQgH8geYpr5e3gOrN2+9tP+MRVw6uzabQuAKzGYTjKk6OnqWJA/m1zj7Fq4gI24BGfINdMH7o5P/JgFvcj7e2j3ozGMHEGeh8OjGNRzZsALRz57AkJyUBlngIHXfJBjSdx6A48KDb+ESqN6xG+RBIWByOHh08Sxin4WhevuuiH3+BA8vnndEPrzrSDYkPzOnmAeoE9TEMv2fSO77f2xvp1L5f0g985hsmUxWjOVwEBwWOcVkcimHIxF2++1Ytfp28eDgVXNH9uzVonbVPEGLXbr9yDF4zqqTmsSk/vHx8YrsQsxdXFy8gwKCzvb96edipWumIbbnVGxWC42FQjBkyZUor9ceWoeQl5tBkgABwpTBZFA0TYfVDljsgNEGWIlOyLAbycOKyCmFNHxjEzHbgKfPnmPHykXQqmLgV7w0pP6BcBUJweLwaIAoxhv2QRINTPBfeK5udK5PRiX48MIZx8kNvyaBYjw16hJe2YBnNoq6b0uy/alOUatyk4Xz95wl4FQq/+AdIhOJSocGBZxcO3WovEhAGhZsTsVosWDIrFWOc9fuTopSqebkFGrr6+X1fcmqteYOmLWE/X5cSm7j5Od3olTcmICA/Y4dMGN7cvqw2h20cjHbAdubkwzJ8+Gz0mxJJAQ/xeaAKj4Ba6aOAZPLRo2O3SDyktPJjPnlxnh2/YrjjyXzDiQlJQ2Ni4tL+D/g3uRHhP+6uk6l8g9dMpFI5OHG5e3v2rxOvcnfdIELL3cq0Cfh0Wg5YpbNbDLWV2g0l7J7NG+hMJArEJzqN/XnwlWatcpULePtJP2Hj9kk6f14MIklOo3IKz+FgCqlwUACOkua2/j+xTM49vsqdBg3jQbR/tjy7MY1+75Fs7aEh4f3dSYLfqwUs2+Xv5Uu+PGdPWYhAVdXV5mnh3Beg8qle8wa2oMlk4hyjRYlBPJr/zjlmLt6z3WD3dREq9W+y9TLPAblJ5cPLVG5xoIhv6zj8d5gr6ZXIS8y8d7y38Sz0VeTNz/mdbOkKxQBE3DnZJ1V/P5j0wG6cNAnFXJiMVodMNnfXIvIm2+zYdPM8RAHBKBco+Y57htisCUxKVaTCSwOB2wuj74WEfyWRI2GuIzNjy+emxMZG/1Tvo85zh2bqwTyuk9y7chZoWAkIHV1lbuIRGubVyvfaAohiRe552mN4rRJGLVwfeqJ63faaLXaUznMxjUkOGRfv2kLG1Vs2DyTeTY9z0bEJTaQtGGtDgcSjGlW3jxN5M1bSlzBIh71xh2e/WxsRHEQrFYbaCVCrkEEIyJdMaWPmZKchF8G90TDPgNpt3lWhZB7vbh1DbeOH4I+nuDgpvXC5nBpRHyr1eowJGj1Kcn6I0a9+UeVTvWvxYEtmN32eXrJ6z75PKM7e80kAS8vrzICPv/nRlXLNBzfryMl4PPwNDIWUQoNgn1lKF80OIsI0DQk+8v3n+K7eetuPAgLq5bTkd7Ly6tpqco1dw1d8Ks74RFOOx+kFXJLEXE+hBegkehT04BTc7vFkL44JLaER4H1nkeJvORkrsQoa7alnUTI9YYgtNGobjnsRlV0BBYN/RqdJ0yD+L3oYQJonahS4erB3VC+fI5C5SsjoGRp8AUCKJ4/w/ktG2BMNZgtZvsEq8VwUpWQ8Mh5Qvl8L59TqXw+2earZ7lcXkXkzlvUtXH9qt90bMJ88jISmw6cxaPwKFQrXQQTB3SExWyDqwsXIoEb3Xe8Tg+jyQxfLzFW7z5mn79x35LXCsX3OQzMC/IN2Nl28MhWTXoNpAh2SLpScWEAHhyATd7s9zQHHWxmSQs2Ix6a7DYNfdKhAE8OwGG+C9gj7cmJhGQTG94oEfJvWpm96Sy3jfj09jVsmjUB3SbPhrv4XcIjUSgxz8Nw6rfVNIxmldYdIPbzf6t8lRGvcGzxbDBMqZZwlaa/QqH4PV8L46ycbwnktpb57tDZIP8SIF4eFy73+NCerX0Gd/4KZ67dc0xeud2UqE+2lS0a7PrrhG/BZrHI9QbNalRAt6a1kWo2YdSCDY5C/t4Y3bsNNWPNTsuGg+fGxyhiCPRhlkUqlZb3FHqeH7Vyi3tQcYLDkvZiu5IsYM67eJCsGtPI9GYHkt6AIGbcOBmNuzJydXqjUOjrhwMwkGA1yzv8xPxuOuIevnJ4L05sXYduU2bRbuL0khQfh30LZtJcPXW79QKLndmgrVXE4vyqn9GkTCHH4q3710QpFCSfJy/QkPlfSGcLWgL5XV+n2ApYAq6urnJvL6/VX39Vt3XvNg1x+MJ1rNhx9JUuxXDHz8uz+YoJg12CfL0wecU2x4krt+3zR/ZhtKhdkVq99wQWbPojoUmN8oIlYwawVu05YVu89QBB8J+ezRRZvt7eP1Wp/9WEPtMXUFxeWnYucfd6cAjpVu4PZrcTT4wdydZ3XMQZoR7dWQCPRL++iSshxla9Nc1W8ibGLfMg5ESUHsiS4/AUdi2aCUXUK7QYOvptOgEJqz++ehltxG06cFiWaQZx0VG4uPoXrBrdw9Fr4uKnT1/GttYkaZ7n/rTOGh8rAadS+VjJFVA7by+v9nXKl9gwd3R/j80HzmDL8XMPDTrTeAebMWz64C5Nujety1iy47Bj9c6jj134PNbvs0YVEXkIqMFzftXfCwv/qXzxQj/+9tNw0eHzNxwz1+5eEhETNSqrqYnFYl93F8Geb+csrVauXmPatkHiyiTcNPAjgktitJG8HoDLSLOHZGU/IfVI3g1RFqQuuUARTxFBZUu7OaUFthGKUZ31HTBv+kYjCiBFl4BEjQp6XSL9VfOU+8DT2w9sdtbJiclJiVgxagAKV6+F8k1avMVV0SoV2D17KloN/wHehQpnGZD38u5NhO37HTvnjsKouWsshy9eHxKtUq0roOVzdpOFBJxK5f+8LYL8/ObUKl9ydGJikvnBq8iryTrdcHC5jrKFg47tmDsmUJ2go/pNXa6PUqoGh/r5jN3z87jSV+8/c4xfsumAOjFxRLEg/7MbZ48Kvf/4JX5YtPm3iKjX/bJ6JG+ptE5AaJEdY9bv8XZzF9JKhY5YZRMlAGjNDhjfEJcTqAEufYXJWjjp7t93Hpp3dW2EUpRckzJAO5JrkDk1FcrICFw9shdPrl+GQZ9I47EQrcKgKBQpXxUNuvaFLCCQZgpMj9glUbw3Tx7GwXXL0H3aHLi9ycQmY988egDPb15DhzGTweZmxrW1W60wmYw4uXY5qklYmDigM34/fN4xZ/3ei89fhzf5t5Cd/5+350cN71QqHyW2gmskl8vr8djc1kaj4R7TZjsTo9VGB3p7d+jeou6WGcN68dbvPWlfsOXg1qSEhJ+rlS95bMvc0d5z1u4zbTx0apxCpVpXLDR0z7Kx3zQzmM34YcGGrc9fh/fManZ+EtmAep17L+0+YRqfQTHoUwbBfSUKhaCmEQ8MKSTfRsqjwH4PaiAvT0yuRwkmOwyZrjsUXj64jdPbNiBOEY2AUmXhU7goPCRSOnyeDEuS+cLv30HE3TvwCghE5SYtEVq2Ek1Tevf8SVw6sBNlGjWj6UnTN6zVbML+xfOgiY5Ekco14CYSge/qBhaHC5MhGZqoKEQ+eYhaIV4Y0e0r2pgdo9Him+nLUh88j+6t1Cj35OWZnHXyLwGnUsm/zD5HC2KIeEvhUTQkYNXEfl0Gtqhbher8w/y4B88i2gFWqnndKkeWTxwsGDbz15QT1+72V6lUu3zlvt/XLV9sdtXyJTiLtxxYGx4ZOTCrCRYNLbqjx/jpnao0a00bPbKKnCX/SaAbPQl0Y07+3SwGIMF38UbA+KZjsrEI0trNU4exd/lCFK5cBTU6dIOrwB2gMkMZpHenj4/H9cP78PSvP0GMs4S+w8GgUKdLb5SoWQdM1rvrEbk+bf9pAmoV8QMoBxSaBKQYjDBZreBzuAgNlKNNvSqoWqoIuOw0MG0ytaU7jjgW/vbHBYVG2Q6fh4/pc+yPf1WfTqXyD1yuEqGhf84b8XVNZZwW09fsPJ6YrO/pznUt07xOpUNzxvZ37TV6QdztJ2Hd1VrtKT+x2JfB5c6jWKyidpPp5yiVakcWj+RRsVKVe9/OWxlIUPKzK2mnFwpuJNAkj4VcbSwEJ9aUplDSW5pNJlzYuw3ndm1C9XZdULJO/Ww5ixNUSihePIUq/CVIO0uqgeZeFsm8UbRKTYj9/cHh8kARFzgZz2TC3TPHobh8Cr9NGwKJyIMe2G62wmqz0Z4yUtdh+5CvK0oVj85j5qtj1JqesWp1TkGCeZSAs9r7Esj77nHK7m+TQPHQkJPt6lVvfPKvu6ZYTVyXWJXqoMzTs2r9amWPj+7d3qPv1KXP4zT6dkqtkgRxQSgUCl0oyj02IYFk2H4AceAjktYqXKny2UHzVrJFXrIclYqMl2ZPyUshCoV4eAjFKAloIyW95bXjB3Fy2zo06DWAvu6kx8Rk7JcYdKOfPMTZ39fDxc0dQeUqwE0ohtWUCuK1Ubx6juSEeLiLpfAuXBQibx8QW0nEvbuwa6Lw04D2qFQiNM8Z02Rs4jFavfu4dfH2w7+9jIwc5Mz9yctK569O3nZP/vp01v5ECfjIZG14PN58i9W6KyomZirZ+G5ubl6+Esl2gcCtklqt2RCpUk3Ia7yFj9xnWMW6jZb1m/4zbXfI6aRC4ky47/EUZ6yf5gEmuCYOpFgB3XsBceR3rTIGS4f3Q/nmrVG2QZMsr1JEIRFMk+0zf0T1dl1RqXlL2kCbXogfypxqhDripWPvwhlxeq32IpPJlgCU2I3PKfHrpEEMcrVh5sUX/t4Dv4hWYMC05cqw56/qxun1zz5xuZzN35OAU6n8M7cEy0ck8olNSCB4KCQ6nj4EyD09izPZ7BCDSnUpAdDlceoMP7l8bYPOvft1HjWJzoHJSamQuBUhJ3ubisVmh8lGAtpAe4voiWXYRUaDAXuXzoUyOgIth40GzzVr3mKz0YhTG36lMU8a9BxAe2+yKurI146tU8dcUChi2+t0Or0n31PuKuT/1qdNg0aje7WBG5+XRzG8q2YwmjB7/R7b5mMXVsbGxhIX/H+W1zjfwimABk6lUgBC/Id3wfWVSE73mbawVq02nXO8KqQbb13fACoRbFzyf+RUQjKHSbIfUSj0G5hNeP2LB3ewYcr3aDV8DHwKFck2vFIZ/hLH1yynI2QznlDel2XUk4eOXTOmHtTqtb3S4R1lMo9gTzfJkYn9OxXr0qxWFszJOa8IOSXdePzc0W/qCmOKLrFuVHz8jX/4Gv6rpudUKv+q5cr/ZMm1SezhcXX8+j0hwaXK5dpBRq8Q9eYfGRHZMuiTD/oiymf/ioVISNCgQe+cOZ4fnDuNJ1cvoeuUWbSdJLvy4u4t+96503alvI4YoAJS0ut5e3s383B1XT1zSHf/FrUrUCwmK1/h4UazGSMXbMCRP28tUqgU5Cr5gS0qV2E5K2QpAadS+Y9vDJFIVEoi8bo4a89JkbvYK9enpSk60u0Udjtt2MxriQx7hE1zJqJxv8E03EBKghY8gTskfv4feH4u7NgMU6oBTfsPhTnVQJ+g2DweHZuSXohd5fLubbYLW39bFqlSEbqMjPj5XB+ZrF2Qt3TZ+P6dJc1rVsiXUiFj3HsegQFTl9+Ljo/vqNFoXuT1OZ31cpaAU6n8x3eIr0zWQB4QcnDK9iOu6fk+7z8yOWEQRHp1VASe376OVw/vwpSagqCS5VCxwVeQB2UFuZC5F4JIv2biMCijImnIAXXESzpTmNBjECzZWp26QRoQlIZvy2Di2OolSFDFOlhMtk2nUdsYTCblXbgYq3TdhpTEP5AimLKayHDsnjszJSFO8a1Crd6a1VL5ensPDPKVzV85fqB78WB/ikTn5rlQwNhFv9n2nL06KTI6dm6e2zkr5iiBfKyAU5L/RgnIxOKqUm+fk1O3H3cXiDwznQJMBgNUkeF02PyT61dgSNFDJPeGp48fWBw21K8jEBcZgUZd+6Jqs9aZgs8yyoLQYdw9fxobpoyiTyal6jZE0SrV4Sr0hCFJh8d/XkDUk4cIrVQVRavWANfFDYeWzTdHPLh/2eGwHbbabOEMB4PFYjGrcQWCmlJv32AWj8/WRL1W6RPithqt1sUajSY7Ynuuj8xnoL+PePrsIT2ENcoWB5uVdxrW09fuY+zPG8JiY2MbxBkMxDDuLJ8oAadS+UQB/tObCwQCsbub4FL/qfOL12jZAWAwkZKUgEd/nsfVY39AFfEKskKFadevV2AIuC4uYJAIVIL6ZjHj8Z8XcXXfDgxbtBa+IUWyfNykRC1WjRmMV/dvo8mAISjToGmmjGEC76h6HY4re7ZD9foVneujT9Seik9IGKTT6Qj6Wrophy2VSsVWq1XCZ7HYdoslQZmYGJPBA5aduHneXt6dQv1ky+eO6OVetXTRPC9Lgj4FQ+eusfx578mPsbGxC/Lc0FkxWwk4lcp/f3NQvnL5IO/A4NkVGzb3MBoM1OvH92GxWWl0NJI3IyN8OCwWTaoVHxuDuOhIGtM1oFgpcF1dcXT1MkikMnT4bhxtK8lYCB/Q8d9+xcnf16JE7bpoPmhkFuh0aX7np9evOA4unhdpSNJNoEymkzF6fXxBit9f6jPUP0A29aeBnaW1K5QAK4/E8Seu3sHwBeuf65KTW8XFxT0tyDl9iX05lcqXsepsuVTejs1kVGEyqe41OnT3rti8FVw9hG9dzKl6PW6dOISXt2/CVSikjaceUhnqdutDk3WRbN9arTqh2ldtweWnxZ6kJifh7M7fcfy3lXCXeqHJN0PB5fMhlHmD7ybIJFldXBx2zpmcqg5/OSlKoViWh9PHx6wM39fbt3egl3jmmL7taONtXhSLPiUV381bYzpz4/5PCpVqvjNu5WNE/66NU6l8mvz+ba1dg/39L7cZNbFssWq13gatkbvHuS0b8ODcSXT7aR7kQaGIj43ClkljUKN9Z1Rs3hrhD+5g18zJKFGlBtoOGQMOj0cHuT24fJ4+5YSUq4TnN/+iqUcJhmzniT/RthlSCIbKmc1rcW3/7otRajWBHfis7lt/H//WQoHL9g3ThrkQXN/cColbefgqyv71xEUv7z9/XgeAMrc2zt+zl4BTqXxZu4Pr7+d/vOXgkfXK1m9MPzkxpJ7fuhGJaiUa9xsEoVSGG8cOOG4c2herT9Ad9fTzbdHxh0k+koAgaCJeIezqJRpWAA4bBGIJYl88I7zEDrvdFmGzWCba7fYwO4P1lUTmM7J2l+6SUnUaUHptPPbOn26KevakrUKjOf43iJzlL5N18vTw+GVsv46yDg2rUrmdWG6HvcSAn1bYE3Qpu6KUMf2JaP6Gef4nh3Aqlf/ksmZvQwvw85tXoUmLHxr07E/pVApc3LUVppRkNO4/BGJfP1zatcVx4+j+GwadbnSqRvPAzctrdmilakNaDvuBxiwhpw6SQeywO/DX/t20kklOiE+0mIzDI9+BSrN8pfJ2Qql4ZrnGXxUm16wLOzf/+fTp04af6dqT1QOzvb28WgXK5YtGf93Gv139qjnu9a3HLuCX348iOSXFaLYYR0cplaud16CPezmcSuXj5PavbSV1dy8sEIt3SQOCCyWpVS4+hYsxW303mgaMvnf+hOPEhtXPjEZjX7VafZU8pJerq4zv4Xm0bKMm5Wp37skg9hSzMRV3Th/Fs2tX4Fe0OG4cPXA3MSWlaXJysjqjYHyk0lpMJnsBi8MOsJots6KUsSv/bsH5yHy6+UqEi1dMGCgtUzQ42xPL0u2HEaF04EXUKzx++vSlCZYuCoXi1t893//CeE6l8l9Yxfw9AxUglxe326mibC67m3dIkRb+pcvwUvV6x9Orl6OTtdqhMXHKYxkhAXy9vQe5uAqWSP0COMSIa0hKoo28VVq3x73Txx03T59Yo1ApvsvqFCIQCCTuLi6hZrs9QqPR/D9sFTxvmXdPb4nn0jnf9eDXr1QqS+/U2r0n8VrDQvUyVTBmwUSr0WLcFxkbS65B2cXH5E/qX1Btp1L5ghY7i0f18JVKm3C43Lp2B6UzpaZsU2q1j98HhvOWSmvLAwtUQyyLAAAMMUlEQVQdrtejjzuTzaJ5dyT+wYh5+hgHF89L0sRGNVbGx1//B4uSJZfLuxf1lS1bNPYb9zKFgzJNlbwEGw+dQ1iUDcO6fYNRc8fh1pN7Vpvd9mN0bCzxBjlLPiTgVCr5ENYXXFUQ5Oc3Ux4Y2j20SlVPgUjMSIxT28MuX1SoY2JWxyhjZvwLZMPw8ZJPKl8kaMyckX3cgnylsNns9B+CFrfx4DkkGgQY0XMIlm/7FWEvb+JRRKwqKSmpZ6xKddYJ5pT3FXYqlbzL6ouuSdDleGx2DT6PV5PBZntaTaZ4o9V6VqVS/fVv8ZQIhcJAAZ+/q2iQf5UiAT4wWSwwmi1INVkQo9aiTcN26NeuF9bt3YjD5w8gKdng0KWk3rbYLIsoA3VKlazKZDN6syFITgDBCye4N3nPvvwP7yanUvkPL67z0T6UgL+3d20mh7O3WqmK4mY1GzPc3TwgcHHDr7vWom6lWujSvCM27NsEbWICKpWuhOsPruPS9cuWeJ32kcFq/l6pVJ4ntM8uLi4yqbuwHcVmNmA6HB5WiqmxWc1HDCbTQa1WS+wwX6yCcSoV55v3xUnAVyZr6CP1XtyzTdeStcrXoGw2B6avnoNWdZujTYOW2Hp4B6KUMWjfqA0MplTEKGNw/M9T9tsP7j612CzT7BTlLRV59q9RrmrJ0MAQBp/Lh96QjKcvnpkv3vnzjj5ZP02h0Zz4UkngnUrli3ulnA9MThoysayeq4C/wlMgLMbncaFNTMS4AaPRpHpD/HH2INbsXAcPQRqpGZPJgFanR1JKqoPFZKUwKYo5qs9wXtMaDSkayoEg5BH4CLMZZ/4661i+Y9XTuLi4rjFq9b0vUdpOpfIlrrrzmWkJePL5fm6entu/qlm++rPXambf9t+gUfX6OH31LK7fO4kp33akM6qtNjuGzF6DkoWroEmNhhj7yyTIxTKM7T8K/nK/TC5qwnW0ZMsK7Dm+b294THT3L5EJ0alUnC/YFy0Bb4mkgru7+3o2i1Xux28noF7l2rhy9xrOXt2HxWP60hAQ245dwB/nwzB92I+QCCUYOnME2KxUJKeyMWXweAR4+7+VITmxvI6NxKj5E5KjFJFdY5TKI1+agJ1K5UtbcefzfiABiURSwYXH29ezRdeAQV36417YA+roxR1YOqYvEpKS0W70HHT76mt0atoOTyOeY+FvczB/ZC/8snk/JOIiGNTlG5rALL2Q082qneuweveGk/9r79yjmrjyOP5NCAFCEkCSDCGIKAgFZdVSrbVqF89aq1bbuj66oOILVIjFR8UHKK9VkSoIgoiyBdpaFberVVeLWo+rVLtSXyxabX0gJiHhjaBiALNn6BJg4dhSATPhzr+Zuff7/fwm33MyuXN/2oaGqU0bdvcU9CRUekqlic/nEqB7WtsKrJPXBKx8RcDjs785R4fKPFy6eReBm3YjKTQBImtbrIhdjdFDHLHkLxPx410FonYdQrg8CpStuNX4twvvYMG6wLuVleXvaSoq8nsSfhIqPanaxOvzCLBlYrvZ9pQ0adKYiZZl5bewdYUfDpy8gL9/m4f4kFhcuHYR67ZH4Ov4tejvKEXNk1qEJe2Bq/MITB83pfFhbdNBP7QN3hxS9X1u7mxNpeZwT0JPQqUnVZt4/TUCZk69e8eYmXKDPhjzOidi8YesLekHYcFzgc+7M5C8Zxcqqn7CluVzGn/u0J0Gsk5+h8yj3yM1fDsszJs7LNITfXrwi7rUA2kbChWKyF+b2Jg+J6FiTNUkXl6YgINQ2IvFE35iJxFOXOk3hTp1IR8+kxbCUeqADamb4fPOQLz12kD9rro3CxTwWRuPTUv/ilc9hrSa/4f8S7rQhMjTebdujO/GLR9emMGLDkBC5UUJkuuNkYCpVET5mZubJjnaO5glhyVCp3uGmN0xiFs+HbbWQr3nx1otZq6Jh9fAUVgwdW7jX9BNh7pEg2WbV9b850besLKamh+NEVR7nkio9JRKE58dJWAik0pD3Pu6RSeHxZkUl5ciZV8C0sMDQPckankcPpuLfdnXECkPg7XAWv9R7dNabM1MfHbo2yPpiqKioK7eRrOjBrvqfBIqXUWWjMt4AnYi0Vvu/dxOJYbFcRRFSnx5NA0ZkYH6fiJNBh8/fYr5ESmY+vZMjB46Uu+bfnD7U8HP+GjjypqyqrL5SrX6QE9Yuk9ChfG3PjHQVQRE4Ekt7ISpHs4Dxo70esP8QVEeUsIWQdfQ9l3BpP3HcPXnKkTL14HTYs0KrS0r+ytdYmZKzpPHWl9VuepBV+k1lHFJqBhKJYgOgyRA8fkSMz5/MdfcMsDby90uOXRRU6fpVnrvKTUI27EPQz29Me3t98HlcvWfa7VabElPrDt69vhnVQ+ql5ej/KFBmu0kUSRUOgkkGcaoCXDsJZIxttZWybFL5ziPHT6ozfeG7kd97vJ1LNn8KSKCQjHK681WQOil+6u3htbeUhREFRUV0X2bmxe1GBk6EipGVlBip8sIsO3FYj+Jjc3OXRFyLt1PiH47ueVB7yC370QODp7Ow0e+cni4uLd6vnIx/xKikzeUaEo1ixTFxf/oMqUveWASKi+5AGR6RhGwtKeosLHDBy3bKJ9tRtk2/9PT5EJbV4+EL48g51ohQgNWoa9D83649GK5I2eO63bsTb1Sqnrgo6quNsoWqyRUGHVPE7EGQMDEyb730SCfCeOCfd5lsRvfY2590D+FQuIzkHe7BHEhMaBEEv0JdfV1SNqTiqxvDuQWKJV0H6RqA/DUqRJIqHQqTjJYTyAg6SUZIRUJ0yMCfV0njPSCSTuPbssqHyIm4xC09UJ8PCcY5uYWv6DRAZoyDaJSNtXnXr+8TatSRWiAR8bEjYSKMVWTeOkuAiYyiSTAra99QmLIYlM3J5m+L3VLAQpNKVbEZ8Kz/3D4T5vbajOnAkUBVmxZW3Ln/h1/TVnZ190lvDvmIaHSHZTJHMZIwMRJJtv957Fv+oYvnMHlmZm18aiDDuev3sSSzWlYvzgMbwx5HWwWW3/esbMnEJ+5PV9Zqp5YUVFRaCyQSKgYSyWJj24nQFlZ9ROLxZ8tnTl5xOxJ3qyW7/00iaH/Edr5VTYuXi9FZOBa8C35ep3Vj2oal/EfO3Ms60l9fYCxbOZEQqXbb0UyoTERcLCzG89mm+xNC5dbeQ/1bOexLfDoSS3mRuyE/9TFGOw+SG+fXsavKlYjMDq4RlmskivV6kxjYENCxRiqSDy8TAKmMoqSD37FJSzUf5rNMA+XNt8pepVbwp7DKK40R/AseatnK/Ral8On/4m4jPgz6nv3PqgEKl+mmc6Ym4RKZ1AkY/R0AqZ9ZLJVnq59Vm2S+/Hd+srQ/OQEjTvCZf/7GnZm/Qvxq7eAz7NsxethTTXWJ0U/On/pu/kPNJr9TIdJQoXpFST6DYWAub2d/VqpjXD5hiWzeKNe9WBxuRyw/veD6PLNuwhJ2Ittq7a2WrdCi6dD59i5bMTs/uT67fv3RwMoNxRTv0cHCZXfQ41cQwi0T0DgQElnOFCi5d7DPN2mjBnO9nDuDTMuFzlXbyAq9RAS1sRBZGPb5mqFWon54UENpWXlE1TFqhNMBkxChcnVI9oNkQDLgaIGsjicv1kL+EO93PrBxdEOV27dgwPlho/nLQPHpLmdR5MBeqVt6LZInDx/ar26tDTaEI39Vk0kVH4rKXIeIdABAjKxeDCbw8mwseo14A+uAzme/QdgsvcEWAvbvi/0y7A6fHF4P7Z/viOtUKNayOQG7yRUOnCjkFMJgY4QoCjK08rCIra/k+s7QR8GYIjH4OdenpV9EHEZ2z6/r1TOA1DfkbkM6VwSKoZUDaLF6AgIgV4CqTTU1spm1vTx00UTRv2JJbERt9nnVltXh8iUTTh+LntjkUYTymQQJFSYXD2inTEEpBLJOFNTU39nR6cRfxzqLXnNfbCJVEyBz+Pjme4Zfsi/jA1psRVVlY8mq0pUOYwx1o5QEipMrh7RziQCLLFYbMmqq3MWCKwWsLlcX2ueQGBtJWDTW95qSoorqqrKghXFxfsANDDJ2P9rJaHC5OoR7UwlwBbxeHYcodDVpKGhD4vDaqjXsa+o1Wq6N1DbXbUZ5pKECsMKRuQSAoZOgISKoVeI6CMEGEaAhArDCkbkEgKGToCEiqFXiOgjBBhG4L+EtlzlXGSsQgAAAABJRU5ErkJgg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2240" y="649548"/>
            <a:ext cx="1343212" cy="1238423"/>
          </a:xfrm>
          <a:prstGeom prst="rect">
            <a:avLst/>
          </a:prstGeom>
        </p:spPr>
      </p:pic>
    </p:spTree>
    <p:extLst>
      <p:ext uri="{BB962C8B-B14F-4D97-AF65-F5344CB8AC3E}">
        <p14:creationId xmlns:p14="http://schemas.microsoft.com/office/powerpoint/2010/main" val="3776994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613" y="620688"/>
            <a:ext cx="7773338" cy="1596177"/>
          </a:xfrm>
        </p:spPr>
        <p:txBody>
          <a:bodyPr/>
          <a:lstStyle/>
          <a:p>
            <a:r>
              <a:rPr lang="en-GB" dirty="0">
                <a:solidFill>
                  <a:srgbClr val="00B0F0"/>
                </a:solidFill>
                <a:latin typeface="+mn-lt"/>
              </a:rPr>
              <a:t>Reading Diaries</a:t>
            </a:r>
          </a:p>
        </p:txBody>
      </p:sp>
      <p:sp>
        <p:nvSpPr>
          <p:cNvPr id="3" name="Content Placeholder 2"/>
          <p:cNvSpPr>
            <a:spLocks noGrp="1"/>
          </p:cNvSpPr>
          <p:nvPr>
            <p:ph sz="quarter" idx="13"/>
          </p:nvPr>
        </p:nvSpPr>
        <p:spPr>
          <a:xfrm>
            <a:off x="685330" y="1772817"/>
            <a:ext cx="7772870" cy="4608512"/>
          </a:xfrm>
        </p:spPr>
        <p:txBody>
          <a:bodyPr>
            <a:normAutofit/>
          </a:bodyPr>
          <a:lstStyle/>
          <a:p>
            <a:pPr marL="274320" lvl="0" indent="-274320" fontAlgn="base">
              <a:lnSpc>
                <a:spcPct val="100000"/>
              </a:lnSpc>
              <a:spcBef>
                <a:spcPct val="20000"/>
              </a:spcBef>
              <a:buClr>
                <a:srgbClr val="9C007F"/>
              </a:buClr>
              <a:buSzPct val="95000"/>
              <a:buFont typeface="Wingdings 2"/>
              <a:buChar char=""/>
            </a:pPr>
            <a:r>
              <a:rPr lang="en-GB" cap="none" dirty="0"/>
              <a:t>Diaries are for your child to share the range of texts they are reading at home with their teachers.</a:t>
            </a:r>
            <a:r>
              <a:rPr lang="en-US" cap="none" dirty="0"/>
              <a:t>​</a:t>
            </a:r>
          </a:p>
          <a:p>
            <a:pPr marL="274320" lvl="0" indent="-274320" fontAlgn="base">
              <a:lnSpc>
                <a:spcPct val="100000"/>
              </a:lnSpc>
              <a:spcBef>
                <a:spcPct val="20000"/>
              </a:spcBef>
              <a:buClr>
                <a:srgbClr val="9C007F"/>
              </a:buClr>
              <a:buSzPct val="95000"/>
              <a:buFont typeface="Wingdings 2"/>
              <a:buChar char=""/>
            </a:pPr>
            <a:r>
              <a:rPr lang="en-GB" cap="none" dirty="0"/>
              <a:t>Please record their reading by writing the date and title. </a:t>
            </a:r>
            <a:r>
              <a:rPr lang="en-US" cap="none" dirty="0"/>
              <a:t>​</a:t>
            </a:r>
          </a:p>
          <a:p>
            <a:pPr marL="274320" lvl="0" indent="-274320" fontAlgn="base">
              <a:lnSpc>
                <a:spcPct val="100000"/>
              </a:lnSpc>
              <a:spcBef>
                <a:spcPct val="20000"/>
              </a:spcBef>
              <a:buClr>
                <a:srgbClr val="9C007F"/>
              </a:buClr>
              <a:buSzPct val="95000"/>
              <a:buFont typeface="Wingdings 2"/>
              <a:buChar char=""/>
            </a:pPr>
            <a:r>
              <a:rPr lang="en-GB" cap="none" dirty="0"/>
              <a:t>You may wish to write a comment about your reading. </a:t>
            </a:r>
            <a:r>
              <a:rPr lang="en-US" cap="none" dirty="0"/>
              <a:t>​</a:t>
            </a:r>
          </a:p>
          <a:p>
            <a:pPr marL="274320" lvl="0" indent="-274320" fontAlgn="base">
              <a:lnSpc>
                <a:spcPct val="100000"/>
              </a:lnSpc>
              <a:spcBef>
                <a:spcPct val="20000"/>
              </a:spcBef>
              <a:buClr>
                <a:srgbClr val="9C007F"/>
              </a:buClr>
              <a:buSzPct val="95000"/>
              <a:buFont typeface="Wingdings 2"/>
              <a:buChar char=""/>
            </a:pPr>
            <a:r>
              <a:rPr lang="en-GB" cap="none" dirty="0"/>
              <a:t>Try to read daily. This could include texts your child has read themselves as well as texts you have shared together. i.e. bedtime stories.</a:t>
            </a:r>
            <a:r>
              <a:rPr lang="en-US" cap="none" dirty="0"/>
              <a:t>​</a:t>
            </a:r>
          </a:p>
          <a:p>
            <a:pPr marL="274320" lvl="0" indent="-274320" fontAlgn="base">
              <a:lnSpc>
                <a:spcPct val="100000"/>
              </a:lnSpc>
              <a:spcBef>
                <a:spcPct val="20000"/>
              </a:spcBef>
              <a:buClr>
                <a:srgbClr val="9C007F"/>
              </a:buClr>
              <a:buSzPct val="95000"/>
              <a:buFont typeface="Wingdings 2"/>
              <a:buChar char=""/>
            </a:pPr>
            <a:r>
              <a:rPr lang="en-GB" cap="none" dirty="0"/>
              <a:t>Please ensure the diary and phonic reader is in school </a:t>
            </a:r>
            <a:r>
              <a:rPr lang="en-GB" b="1" u="sng" cap="none" dirty="0"/>
              <a:t>every day.</a:t>
            </a:r>
            <a:r>
              <a:rPr lang="en-GB" cap="none" dirty="0"/>
              <a:t> </a:t>
            </a:r>
            <a:r>
              <a:rPr lang="en-US" cap="none" dirty="0"/>
              <a:t>​</a:t>
            </a:r>
          </a:p>
          <a:p>
            <a:pPr marL="274320" lvl="0" indent="-274320" fontAlgn="base">
              <a:lnSpc>
                <a:spcPct val="100000"/>
              </a:lnSpc>
              <a:spcBef>
                <a:spcPct val="20000"/>
              </a:spcBef>
              <a:buClr>
                <a:srgbClr val="9C007F"/>
              </a:buClr>
              <a:buSzPct val="95000"/>
              <a:buFont typeface="Wingdings 2"/>
              <a:buChar char=""/>
            </a:pPr>
            <a:r>
              <a:rPr lang="en-GB" cap="none" dirty="0"/>
              <a:t>The teachers will check the diaries regularly but this diary is for you/your child to write in. </a:t>
            </a:r>
          </a:p>
          <a:p>
            <a:pPr marL="0" lvl="0" indent="0" fontAlgn="base">
              <a:lnSpc>
                <a:spcPct val="100000"/>
              </a:lnSpc>
              <a:spcBef>
                <a:spcPct val="20000"/>
              </a:spcBef>
              <a:buClr>
                <a:srgbClr val="9C007F"/>
              </a:buClr>
              <a:buSzPct val="95000"/>
              <a:buNone/>
            </a:pPr>
            <a:r>
              <a:rPr lang="en-US" cap="none" dirty="0"/>
              <a:t>​​</a:t>
            </a:r>
          </a:p>
          <a:p>
            <a:pPr marL="0" indent="0">
              <a:buNone/>
            </a:pPr>
            <a:endParaRPr lang="en-GB" dirty="0">
              <a:latin typeface="SassoonCRInfant" panose="02010503020300020003"/>
            </a:endParaRPr>
          </a:p>
        </p:txBody>
      </p:sp>
    </p:spTree>
    <p:extLst>
      <p:ext uri="{BB962C8B-B14F-4D97-AF65-F5344CB8AC3E}">
        <p14:creationId xmlns:p14="http://schemas.microsoft.com/office/powerpoint/2010/main" val="877412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618519"/>
            <a:ext cx="7773338" cy="866265"/>
          </a:xfrm>
        </p:spPr>
        <p:txBody>
          <a:bodyPr>
            <a:normAutofit fontScale="90000"/>
          </a:bodyPr>
          <a:lstStyle/>
          <a:p>
            <a:r>
              <a:rPr lang="en-GB" dirty="0">
                <a:solidFill>
                  <a:schemeClr val="bg2">
                    <a:lumMod val="75000"/>
                  </a:schemeClr>
                </a:solidFill>
              </a:rPr>
              <a:t>Changing Books </a:t>
            </a:r>
            <a:br>
              <a:rPr lang="en-GB" dirty="0"/>
            </a:br>
            <a:endParaRPr lang="en-GB" dirty="0"/>
          </a:p>
        </p:txBody>
      </p:sp>
      <p:sp>
        <p:nvSpPr>
          <p:cNvPr id="3" name="Content Placeholder 2"/>
          <p:cNvSpPr>
            <a:spLocks noGrp="1"/>
          </p:cNvSpPr>
          <p:nvPr>
            <p:ph sz="quarter" idx="13"/>
          </p:nvPr>
        </p:nvSpPr>
        <p:spPr>
          <a:xfrm>
            <a:off x="755576" y="1628800"/>
            <a:ext cx="7772870" cy="4234408"/>
          </a:xfrm>
        </p:spPr>
        <p:txBody>
          <a:bodyPr>
            <a:normAutofit fontScale="92500" lnSpcReduction="20000"/>
          </a:bodyPr>
          <a:lstStyle/>
          <a:p>
            <a:r>
              <a:rPr lang="en-GB" cap="none" dirty="0">
                <a:latin typeface="SassoonCRInfant" panose="02010503020300020003"/>
              </a:rPr>
              <a:t>  </a:t>
            </a:r>
            <a:r>
              <a:rPr lang="en-GB" cap="none" dirty="0"/>
              <a:t>An adult in school will read with every child at least once each week </a:t>
            </a:r>
          </a:p>
          <a:p>
            <a:r>
              <a:rPr lang="en-GB" cap="none" dirty="0"/>
              <a:t>Children will have the opportunity to change their Phonic reader once they have read with an adult in school and have shown they are secure with it</a:t>
            </a:r>
          </a:p>
          <a:p>
            <a:r>
              <a:rPr lang="en-GB" cap="none" dirty="0"/>
              <a:t>If they wish to change their book more frequently, they may. Please leave their reading diary in the book change box for your class, with the phonic reader tucked inside so we are aware! However, please ensure they have read the book several times and are secure with it</a:t>
            </a:r>
          </a:p>
          <a:p>
            <a:r>
              <a:rPr lang="en-GB" cap="none" dirty="0"/>
              <a:t> It is important that children are also read to and have the opportunity to share books above their reading level. However, they should only be asked to attempt to read/sound out words with phonemes they already know </a:t>
            </a:r>
          </a:p>
          <a:p>
            <a:r>
              <a:rPr lang="en-GB" cap="none" dirty="0"/>
              <a:t>Picture books may be changed whenever the children wish. They will do this independently in the classroom</a:t>
            </a:r>
          </a:p>
          <a:p>
            <a:pPr marL="0" indent="0">
              <a:buNone/>
            </a:pPr>
            <a:endParaRPr lang="en-GB" cap="none" dirty="0">
              <a:latin typeface="SassoonCRInfant" panose="02010503020300020003"/>
            </a:endParaRPr>
          </a:p>
        </p:txBody>
      </p:sp>
    </p:spTree>
    <p:extLst>
      <p:ext uri="{BB962C8B-B14F-4D97-AF65-F5344CB8AC3E}">
        <p14:creationId xmlns:p14="http://schemas.microsoft.com/office/powerpoint/2010/main" val="3373386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792" y="156000"/>
            <a:ext cx="7772400" cy="1143000"/>
          </a:xfrm>
        </p:spPr>
        <p:txBody>
          <a:bodyPr/>
          <a:lstStyle/>
          <a:p>
            <a:r>
              <a:rPr lang="en-GB" sz="5400" cap="none" dirty="0">
                <a:solidFill>
                  <a:srgbClr val="0070C0"/>
                </a:solidFill>
              </a:rPr>
              <a:t>Phonics</a:t>
            </a:r>
            <a:endParaRPr lang="en-GB" dirty="0">
              <a:solidFill>
                <a:srgbClr val="0070C0"/>
              </a:solidFill>
            </a:endParaRPr>
          </a:p>
        </p:txBody>
      </p:sp>
      <p:sp>
        <p:nvSpPr>
          <p:cNvPr id="3" name="Content Placeholder 2"/>
          <p:cNvSpPr>
            <a:spLocks noGrp="1"/>
          </p:cNvSpPr>
          <p:nvPr>
            <p:ph sz="quarter" idx="13"/>
          </p:nvPr>
        </p:nvSpPr>
        <p:spPr/>
        <p:txBody>
          <a:bodyPr/>
          <a:lstStyle/>
          <a:p>
            <a:endParaRPr lang="en-GB" dirty="0"/>
          </a:p>
        </p:txBody>
      </p:sp>
      <p:pic>
        <p:nvPicPr>
          <p:cNvPr id="4" name="Picture 3"/>
          <p:cNvPicPr>
            <a:picLocks noChangeAspect="1"/>
          </p:cNvPicPr>
          <p:nvPr/>
        </p:nvPicPr>
        <p:blipFill rotWithShape="1">
          <a:blip r:embed="rId3"/>
          <a:srcRect t="14306"/>
          <a:stretch/>
        </p:blipFill>
        <p:spPr>
          <a:xfrm>
            <a:off x="323528" y="980728"/>
            <a:ext cx="8352928" cy="5368500"/>
          </a:xfrm>
          <a:prstGeom prst="rect">
            <a:avLst/>
          </a:prstGeom>
        </p:spPr>
      </p:pic>
    </p:spTree>
    <p:extLst>
      <p:ext uri="{BB962C8B-B14F-4D97-AF65-F5344CB8AC3E}">
        <p14:creationId xmlns:p14="http://schemas.microsoft.com/office/powerpoint/2010/main" val="1681966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331" y="116632"/>
            <a:ext cx="7773338" cy="1596177"/>
          </a:xfrm>
        </p:spPr>
        <p:txBody>
          <a:bodyPr/>
          <a:lstStyle/>
          <a:p>
            <a:r>
              <a:rPr lang="en-GB" cap="none" dirty="0">
                <a:solidFill>
                  <a:srgbClr val="0070C0"/>
                </a:solidFill>
              </a:rPr>
              <a:t>Handwriting at Holbrook </a:t>
            </a:r>
          </a:p>
        </p:txBody>
      </p:sp>
      <p:sp>
        <p:nvSpPr>
          <p:cNvPr id="2" name="Content Placeholder 1"/>
          <p:cNvSpPr>
            <a:spLocks noGrp="1"/>
          </p:cNvSpPr>
          <p:nvPr>
            <p:ph sz="quarter" idx="13"/>
          </p:nvPr>
        </p:nvSpPr>
        <p:spPr>
          <a:xfrm>
            <a:off x="457200" y="1481328"/>
            <a:ext cx="8229600" cy="4836345"/>
          </a:xfrm>
        </p:spPr>
        <p:txBody>
          <a:bodyPr>
            <a:normAutofit fontScale="92500" lnSpcReduction="20000"/>
          </a:bodyPr>
          <a:lstStyle/>
          <a:p>
            <a:pPr marL="109728" indent="0">
              <a:buNone/>
            </a:pPr>
            <a:r>
              <a:rPr lang="en-GB" sz="2900" cap="none" dirty="0"/>
              <a:t>At Holbrook, in Reception  we use a pre-cursive style of handwriting,  which includes exit strokes which the children then build on in Years 1 and 2.  </a:t>
            </a:r>
          </a:p>
          <a:p>
            <a:pPr marL="109728" indent="0">
              <a:buNone/>
            </a:pPr>
            <a:endParaRPr lang="en-GB" sz="2900" cap="none" dirty="0"/>
          </a:p>
          <a:p>
            <a:pPr marL="109728" indent="0">
              <a:buNone/>
            </a:pPr>
            <a:r>
              <a:rPr lang="en-GB" sz="2800" cap="none" dirty="0"/>
              <a:t>In Reception, our focus is on developing fine-motor skills and strength before introducing formal handwriting.</a:t>
            </a:r>
          </a:p>
          <a:p>
            <a:pPr marL="109728" indent="0">
              <a:buNone/>
            </a:pPr>
            <a:r>
              <a:rPr lang="en-GB" sz="2800" cap="none" dirty="0"/>
              <a:t>We use Song of Sounds to support our handwriting. Links and resources will be added to Seesaw.</a:t>
            </a:r>
          </a:p>
          <a:p>
            <a:pPr marL="109728" indent="0">
              <a:buNone/>
            </a:pPr>
            <a:r>
              <a:rPr lang="en-GB" sz="2800" cap="none" dirty="0" err="1"/>
              <a:t>Letterjoin</a:t>
            </a:r>
            <a:r>
              <a:rPr lang="en-GB" sz="2800" cap="none" dirty="0"/>
              <a:t> website – demonstrates the correct formation  - home login available – will be added onto Seesaw </a:t>
            </a:r>
          </a:p>
          <a:p>
            <a:pPr marL="109728" indent="0">
              <a:buNone/>
            </a:pPr>
            <a:endParaRPr lang="en-GB" sz="29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1730121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endParaRPr lang="en-GB"/>
          </a:p>
        </p:txBody>
      </p:sp>
      <p:pic>
        <p:nvPicPr>
          <p:cNvPr id="4" name="Picture 3"/>
          <p:cNvPicPr>
            <a:picLocks noChangeAspect="1"/>
          </p:cNvPicPr>
          <p:nvPr/>
        </p:nvPicPr>
        <p:blipFill>
          <a:blip r:embed="rId3"/>
          <a:stretch>
            <a:fillRect/>
          </a:stretch>
        </p:blipFill>
        <p:spPr>
          <a:xfrm>
            <a:off x="910291" y="764704"/>
            <a:ext cx="7322948" cy="5217435"/>
          </a:xfrm>
          <a:prstGeom prst="rect">
            <a:avLst/>
          </a:prstGeom>
        </p:spPr>
      </p:pic>
    </p:spTree>
    <p:extLst>
      <p:ext uri="{BB962C8B-B14F-4D97-AF65-F5344CB8AC3E}">
        <p14:creationId xmlns:p14="http://schemas.microsoft.com/office/powerpoint/2010/main" val="1674116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skills</a:t>
            </a:r>
          </a:p>
        </p:txBody>
      </p:sp>
      <p:sp>
        <p:nvSpPr>
          <p:cNvPr id="3" name="Content Placeholder 2"/>
          <p:cNvSpPr>
            <a:spLocks noGrp="1"/>
          </p:cNvSpPr>
          <p:nvPr>
            <p:ph sz="quarter" idx="13"/>
          </p:nvPr>
        </p:nvSpPr>
        <p:spPr/>
        <p:txBody>
          <a:bodyPr/>
          <a:lstStyle/>
          <a:p>
            <a:endParaRPr lang="en-GB"/>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5616" y="1916832"/>
            <a:ext cx="7179452" cy="4649809"/>
          </a:xfrm>
          <a:prstGeom prst="rect">
            <a:avLst/>
          </a:prstGeom>
        </p:spPr>
      </p:pic>
    </p:spTree>
    <p:extLst>
      <p:ext uri="{BB962C8B-B14F-4D97-AF65-F5344CB8AC3E}">
        <p14:creationId xmlns:p14="http://schemas.microsoft.com/office/powerpoint/2010/main" val="22214290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sz="quarter" idx="13"/>
          </p:nvPr>
        </p:nvPicPr>
        <p:blipFill>
          <a:blip r:embed="rId3"/>
          <a:stretch>
            <a:fillRect/>
          </a:stretch>
        </p:blipFill>
        <p:spPr>
          <a:xfrm>
            <a:off x="359533" y="836712"/>
            <a:ext cx="8424936" cy="5445124"/>
          </a:xfrm>
          <a:prstGeom prst="rect">
            <a:avLst/>
          </a:prstGeom>
        </p:spPr>
      </p:pic>
    </p:spTree>
    <p:extLst>
      <p:ext uri="{BB962C8B-B14F-4D97-AF65-F5344CB8AC3E}">
        <p14:creationId xmlns:p14="http://schemas.microsoft.com/office/powerpoint/2010/main" val="2821908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88640"/>
            <a:ext cx="7772400" cy="1143000"/>
          </a:xfrm>
        </p:spPr>
        <p:txBody>
          <a:bodyPr/>
          <a:lstStyle/>
          <a:p>
            <a:r>
              <a:rPr lang="en-GB" cap="none" dirty="0">
                <a:solidFill>
                  <a:srgbClr val="0070C0"/>
                </a:solidFill>
                <a:latin typeface="+mn-lt"/>
              </a:rPr>
              <a:t>Animal Adventure</a:t>
            </a:r>
            <a:br>
              <a:rPr lang="en-GB" cap="none" dirty="0">
                <a:solidFill>
                  <a:srgbClr val="0070C0"/>
                </a:solidFill>
                <a:latin typeface="+mn-lt"/>
              </a:rPr>
            </a:br>
            <a:r>
              <a:rPr lang="en-GB" cap="none" dirty="0">
                <a:solidFill>
                  <a:srgbClr val="0070C0"/>
                </a:solidFill>
                <a:latin typeface="+mn-lt"/>
              </a:rPr>
              <a:t>Prickles and Otto</a:t>
            </a:r>
            <a:endParaRPr lang="en-US" cap="none" dirty="0">
              <a:solidFill>
                <a:srgbClr val="0070C0"/>
              </a:solidFill>
              <a:latin typeface="+mn-lt"/>
            </a:endParaRPr>
          </a:p>
        </p:txBody>
      </p:sp>
      <p:sp>
        <p:nvSpPr>
          <p:cNvPr id="3" name="Content Placeholder 2"/>
          <p:cNvSpPr>
            <a:spLocks noGrp="1"/>
          </p:cNvSpPr>
          <p:nvPr>
            <p:ph sz="quarter" idx="13"/>
          </p:nvPr>
        </p:nvSpPr>
        <p:spPr>
          <a:xfrm>
            <a:off x="685800" y="2132856"/>
            <a:ext cx="7772400" cy="3313584"/>
          </a:xfrm>
        </p:spPr>
        <p:txBody>
          <a:bodyPr>
            <a:noAutofit/>
          </a:bodyPr>
          <a:lstStyle/>
          <a:p>
            <a:r>
              <a:rPr lang="en-GB" sz="2600" cap="none" dirty="0">
                <a:latin typeface="+mj-lt"/>
              </a:rPr>
              <a:t>Each Friday a child will get the opportunity to bring home Prickles the hedgehog or Otto the otter for the weekend.</a:t>
            </a:r>
          </a:p>
          <a:p>
            <a:r>
              <a:rPr lang="en-GB" sz="2600" cap="none" dirty="0">
                <a:latin typeface="+mj-lt"/>
              </a:rPr>
              <a:t>Record your adventures together on Seesaw which will be shared with the class the following Friday.</a:t>
            </a:r>
          </a:p>
          <a:p>
            <a:r>
              <a:rPr lang="en-GB" sz="2600" cap="none" dirty="0">
                <a:latin typeface="+mj-lt"/>
              </a:rPr>
              <a:t>Please bring them back on Monday.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188640"/>
            <a:ext cx="7773338" cy="1596177"/>
          </a:xfrm>
        </p:spPr>
        <p:txBody>
          <a:bodyPr/>
          <a:lstStyle/>
          <a:p>
            <a:r>
              <a:rPr lang="en-GB" cap="none" dirty="0">
                <a:solidFill>
                  <a:srgbClr val="0070C0"/>
                </a:solidFill>
                <a:latin typeface="+mn-lt"/>
              </a:rPr>
              <a:t>Supporting at Home </a:t>
            </a:r>
          </a:p>
        </p:txBody>
      </p:sp>
      <p:sp>
        <p:nvSpPr>
          <p:cNvPr id="3" name="Content Placeholder 2"/>
          <p:cNvSpPr>
            <a:spLocks noGrp="1"/>
          </p:cNvSpPr>
          <p:nvPr>
            <p:ph sz="quarter" idx="13"/>
          </p:nvPr>
        </p:nvSpPr>
        <p:spPr>
          <a:xfrm>
            <a:off x="685332" y="1916832"/>
            <a:ext cx="7772870" cy="4320480"/>
          </a:xfrm>
        </p:spPr>
        <p:txBody>
          <a:bodyPr>
            <a:normAutofit fontScale="92500"/>
          </a:bodyPr>
          <a:lstStyle/>
          <a:p>
            <a:r>
              <a:rPr lang="en-GB" sz="2600" cap="none" dirty="0">
                <a:latin typeface="+mj-lt"/>
              </a:rPr>
              <a:t>Observations from home uploaded to seesaw</a:t>
            </a:r>
          </a:p>
          <a:p>
            <a:r>
              <a:rPr lang="en-GB" sz="2600" cap="none" dirty="0">
                <a:latin typeface="+mj-lt"/>
              </a:rPr>
              <a:t>Phonics  - ( The Song of Sounds song link will be uploaded via Seesaw ) </a:t>
            </a:r>
          </a:p>
          <a:p>
            <a:r>
              <a:rPr lang="en-GB" sz="2600" cap="none" dirty="0" err="1">
                <a:latin typeface="+mj-lt"/>
              </a:rPr>
              <a:t>Letterjoin</a:t>
            </a:r>
            <a:r>
              <a:rPr lang="en-GB" sz="2600" cap="none" dirty="0">
                <a:latin typeface="+mj-lt"/>
              </a:rPr>
              <a:t> – log in details will be on Seesaw</a:t>
            </a:r>
          </a:p>
          <a:p>
            <a:r>
              <a:rPr lang="en-GB" sz="2600" cap="none" dirty="0">
                <a:latin typeface="+mj-lt"/>
              </a:rPr>
              <a:t>Every Friday we will share the sounds/phonics/handwriting focus from that week at school on Seesaw – great opportunity for you to practise at home </a:t>
            </a:r>
          </a:p>
          <a:p>
            <a:r>
              <a:rPr lang="en-GB" sz="2600" cap="none" dirty="0">
                <a:latin typeface="+mj-lt"/>
              </a:rPr>
              <a:t>Additional resources and </a:t>
            </a:r>
            <a:r>
              <a:rPr lang="en-GB" sz="2600" cap="none" dirty="0" err="1">
                <a:latin typeface="+mj-lt"/>
              </a:rPr>
              <a:t>weblinks</a:t>
            </a:r>
            <a:r>
              <a:rPr lang="en-GB" sz="2600" cap="none" dirty="0">
                <a:latin typeface="+mj-lt"/>
              </a:rPr>
              <a:t> will be added to Seesaw. </a:t>
            </a:r>
          </a:p>
        </p:txBody>
      </p:sp>
    </p:spTree>
    <p:extLst>
      <p:ext uri="{BB962C8B-B14F-4D97-AF65-F5344CB8AC3E}">
        <p14:creationId xmlns:p14="http://schemas.microsoft.com/office/powerpoint/2010/main" val="2703648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9552" y="1331"/>
            <a:ext cx="7772400" cy="1143000"/>
          </a:xfrm>
        </p:spPr>
        <p:txBody>
          <a:bodyPr/>
          <a:lstStyle/>
          <a:p>
            <a:pPr eaLnBrk="1" hangingPunct="1"/>
            <a:r>
              <a:rPr lang="en-GB" dirty="0">
                <a:latin typeface="+mn-lt"/>
              </a:rPr>
              <a:t> </a:t>
            </a:r>
            <a:r>
              <a:rPr lang="en-GB" cap="none" dirty="0">
                <a:solidFill>
                  <a:srgbClr val="0070C0"/>
                </a:solidFill>
                <a:latin typeface="+mn-lt"/>
              </a:rPr>
              <a:t>Uniform</a:t>
            </a:r>
            <a:r>
              <a:rPr lang="en-GB" dirty="0">
                <a:latin typeface="+mn-lt"/>
              </a:rPr>
              <a:t> </a:t>
            </a:r>
          </a:p>
        </p:txBody>
      </p:sp>
      <p:sp>
        <p:nvSpPr>
          <p:cNvPr id="11267" name="Rectangle 5"/>
          <p:cNvSpPr>
            <a:spLocks noChangeArrowheads="1"/>
          </p:cNvSpPr>
          <p:nvPr/>
        </p:nvSpPr>
        <p:spPr bwMode="auto">
          <a:xfrm>
            <a:off x="2333625" y="1771650"/>
            <a:ext cx="9144000" cy="0"/>
          </a:xfrm>
          <a:prstGeom prst="rect">
            <a:avLst/>
          </a:prstGeom>
          <a:noFill/>
          <a:ln w="9525">
            <a:noFill/>
            <a:miter lim="800000"/>
            <a:headEnd/>
            <a:tailEnd/>
          </a:ln>
        </p:spPr>
        <p:txBody>
          <a:bodyPr>
            <a:spAutoFit/>
          </a:bodyPr>
          <a:lstStyle/>
          <a:p>
            <a:endParaRPr lang="en-US"/>
          </a:p>
        </p:txBody>
      </p:sp>
      <p:sp>
        <p:nvSpPr>
          <p:cNvPr id="11268" name="Text Box 10"/>
          <p:cNvSpPr txBox="1">
            <a:spLocks noChangeArrowheads="1"/>
          </p:cNvSpPr>
          <p:nvPr/>
        </p:nvSpPr>
        <p:spPr bwMode="auto">
          <a:xfrm>
            <a:off x="323528" y="947267"/>
            <a:ext cx="8568952" cy="5170646"/>
          </a:xfrm>
          <a:prstGeom prst="rect">
            <a:avLst/>
          </a:prstGeom>
          <a:noFill/>
          <a:ln w="9525">
            <a:noFill/>
            <a:miter lim="800000"/>
            <a:headEnd/>
            <a:tailEnd/>
          </a:ln>
        </p:spPr>
        <p:txBody>
          <a:bodyPr wrap="square">
            <a:spAutoFit/>
          </a:bodyPr>
          <a:lstStyle/>
          <a:p>
            <a:pPr marL="342900" indent="-342900">
              <a:spcBef>
                <a:spcPct val="50000"/>
              </a:spcBef>
              <a:buFont typeface="Arial" panose="020B0604020202020204" pitchFamily="34" charset="0"/>
              <a:buChar char="•"/>
            </a:pPr>
            <a:r>
              <a:rPr lang="en-GB" sz="2000" dirty="0"/>
              <a:t>Correct uniform please</a:t>
            </a:r>
          </a:p>
          <a:p>
            <a:pPr marL="342900" indent="-342900">
              <a:spcBef>
                <a:spcPct val="50000"/>
              </a:spcBef>
              <a:buFont typeface="Arial" panose="020B0604020202020204" pitchFamily="34" charset="0"/>
              <a:buChar char="•"/>
            </a:pPr>
            <a:r>
              <a:rPr lang="en-GB" sz="2000" dirty="0"/>
              <a:t>Coat in school everyday</a:t>
            </a:r>
          </a:p>
          <a:p>
            <a:pPr marL="342900" indent="-342900">
              <a:spcBef>
                <a:spcPct val="50000"/>
              </a:spcBef>
              <a:buFont typeface="Arial" panose="020B0604020202020204" pitchFamily="34" charset="0"/>
              <a:buChar char="•"/>
            </a:pPr>
            <a:r>
              <a:rPr lang="en-GB" sz="2000" b="1" dirty="0"/>
              <a:t>NAME EVERYTHING PLEASE!</a:t>
            </a:r>
          </a:p>
          <a:p>
            <a:pPr marL="342900" indent="-342900">
              <a:spcBef>
                <a:spcPct val="50000"/>
              </a:spcBef>
              <a:buFont typeface="Arial" panose="020B0604020202020204" pitchFamily="34" charset="0"/>
              <a:buChar char="•"/>
            </a:pPr>
            <a:r>
              <a:rPr lang="en-GB" sz="2000" dirty="0"/>
              <a:t>Lost property trolley will be by the office</a:t>
            </a:r>
          </a:p>
          <a:p>
            <a:pPr marL="342900" indent="-342900">
              <a:spcBef>
                <a:spcPct val="50000"/>
              </a:spcBef>
              <a:buFont typeface="Arial" panose="020B0604020202020204" pitchFamily="34" charset="0"/>
              <a:buChar char="•"/>
            </a:pPr>
            <a:r>
              <a:rPr lang="en-GB" sz="2000" dirty="0"/>
              <a:t>Long hair should  be tied back – school colours for hair bands please! </a:t>
            </a:r>
          </a:p>
          <a:p>
            <a:pPr marL="342900" indent="-342900">
              <a:spcBef>
                <a:spcPct val="50000"/>
              </a:spcBef>
              <a:buFont typeface="Arial" panose="020B0604020202020204" pitchFamily="34" charset="0"/>
              <a:buChar char="•"/>
            </a:pPr>
            <a:r>
              <a:rPr lang="en-GB" sz="2000" dirty="0"/>
              <a:t>No toys in school please.</a:t>
            </a:r>
          </a:p>
          <a:p>
            <a:pPr marL="342900" indent="-342900">
              <a:spcBef>
                <a:spcPct val="50000"/>
              </a:spcBef>
              <a:buFont typeface="Arial" panose="020B0604020202020204" pitchFamily="34" charset="0"/>
              <a:buChar char="•"/>
            </a:pPr>
            <a:r>
              <a:rPr lang="en-GB" sz="2000" dirty="0"/>
              <a:t>Please note that although we encourage children to put an apron on, this doesn’t necessarily stay on or cover everything!</a:t>
            </a:r>
          </a:p>
          <a:p>
            <a:pPr marL="342900" indent="-342900">
              <a:spcBef>
                <a:spcPct val="50000"/>
              </a:spcBef>
              <a:buFont typeface="Arial" panose="020B0604020202020204" pitchFamily="34" charset="0"/>
              <a:buChar char="•"/>
            </a:pPr>
            <a:r>
              <a:rPr lang="en-GB" sz="2000" dirty="0"/>
              <a:t>Wednesday – PE   - Wear kit to school. </a:t>
            </a:r>
          </a:p>
          <a:p>
            <a:pPr>
              <a:spcBef>
                <a:spcPct val="50000"/>
              </a:spcBef>
            </a:pPr>
            <a:r>
              <a:rPr lang="en-GB" sz="2000" dirty="0"/>
              <a:t>(Earrings – please take them out on PE days. Freshly pierced ears can be covered with plaster tape – please do this before school)</a:t>
            </a:r>
          </a:p>
          <a:p>
            <a:pPr marL="342900" indent="-342900">
              <a:spcBef>
                <a:spcPct val="50000"/>
              </a:spcBef>
              <a:buFont typeface="Arial" panose="020B0604020202020204" pitchFamily="34" charset="0"/>
              <a:buChar char="•"/>
            </a:pPr>
            <a:r>
              <a:rPr lang="en-GB" sz="2000" dirty="0"/>
              <a:t>Thursday – Outdoor learning (starting from Thurs 2nd October)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Outdoor learning - Thursdays</a:t>
            </a:r>
          </a:p>
        </p:txBody>
      </p:sp>
      <p:sp>
        <p:nvSpPr>
          <p:cNvPr id="4" name="Rectangle 3"/>
          <p:cNvSpPr/>
          <p:nvPr/>
        </p:nvSpPr>
        <p:spPr>
          <a:xfrm>
            <a:off x="971600" y="2214695"/>
            <a:ext cx="7632848" cy="3139321"/>
          </a:xfrm>
          <a:prstGeom prst="rect">
            <a:avLst/>
          </a:prstGeom>
        </p:spPr>
        <p:txBody>
          <a:bodyPr wrap="square">
            <a:spAutoFit/>
          </a:bodyPr>
          <a:lstStyle/>
          <a:p>
            <a:r>
              <a:rPr lang="en-GB" dirty="0">
                <a:latin typeface="+mj-lt"/>
              </a:rPr>
              <a:t>Children to come to school wearing </a:t>
            </a:r>
          </a:p>
          <a:p>
            <a:pPr marL="285750" indent="-285750">
              <a:buFont typeface="Arial" panose="020B0604020202020204" pitchFamily="34" charset="0"/>
              <a:buChar char="•"/>
            </a:pPr>
            <a:r>
              <a:rPr lang="en-GB" b="1" dirty="0">
                <a:latin typeface="+mj-lt"/>
              </a:rPr>
              <a:t>Long sleeves</a:t>
            </a:r>
          </a:p>
          <a:p>
            <a:pPr marL="285750" indent="-285750">
              <a:buFont typeface="Arial" panose="020B0604020202020204" pitchFamily="34" charset="0"/>
              <a:buChar char="•"/>
            </a:pPr>
            <a:r>
              <a:rPr lang="en-GB" b="1" dirty="0">
                <a:latin typeface="+mj-lt"/>
              </a:rPr>
              <a:t>Long trousers/leggings</a:t>
            </a:r>
          </a:p>
          <a:p>
            <a:pPr marL="285750" indent="-285750">
              <a:buFont typeface="Arial" panose="020B0604020202020204" pitchFamily="34" charset="0"/>
              <a:buChar char="•"/>
            </a:pPr>
            <a:r>
              <a:rPr lang="en-GB" dirty="0">
                <a:latin typeface="+mj-lt"/>
              </a:rPr>
              <a:t>Sensible footwear/wellies they can do up themselves</a:t>
            </a:r>
          </a:p>
          <a:p>
            <a:pPr marL="285750" indent="-285750">
              <a:buFont typeface="Arial" panose="020B0604020202020204" pitchFamily="34" charset="0"/>
              <a:buChar char="•"/>
            </a:pPr>
            <a:r>
              <a:rPr lang="en-GB" dirty="0">
                <a:latin typeface="+mj-lt"/>
              </a:rPr>
              <a:t>Wellies can stay in school if you wish</a:t>
            </a:r>
          </a:p>
          <a:p>
            <a:pPr marL="285750" indent="-285750">
              <a:buFont typeface="Arial" panose="020B0604020202020204" pitchFamily="34" charset="0"/>
              <a:buChar char="•"/>
            </a:pPr>
            <a:r>
              <a:rPr lang="en-GB" dirty="0">
                <a:latin typeface="+mj-lt"/>
              </a:rPr>
              <a:t>Outdoor coats etc. suitable for weather on the day i.e. </a:t>
            </a:r>
            <a:r>
              <a:rPr lang="en-GB" dirty="0" err="1">
                <a:latin typeface="+mj-lt"/>
              </a:rPr>
              <a:t>puddlesuit</a:t>
            </a:r>
            <a:r>
              <a:rPr lang="en-GB" dirty="0">
                <a:latin typeface="+mj-lt"/>
              </a:rPr>
              <a:t>, waterproof coat/trousers, warm coat, gloves, hats, sunhat….</a:t>
            </a:r>
          </a:p>
          <a:p>
            <a:pPr marL="285750" indent="-285750">
              <a:buFont typeface="Arial" panose="020B0604020202020204" pitchFamily="34" charset="0"/>
              <a:buChar char="•"/>
            </a:pPr>
            <a:endParaRPr lang="en-GB" dirty="0">
              <a:latin typeface="+mj-lt"/>
            </a:endParaRPr>
          </a:p>
          <a:p>
            <a:pPr marL="285750" indent="-285750">
              <a:buFont typeface="Arial" panose="020B0604020202020204" pitchFamily="34" charset="0"/>
              <a:buChar char="•"/>
            </a:pPr>
            <a:r>
              <a:rPr lang="en-GB" b="1" dirty="0">
                <a:latin typeface="+mj-lt"/>
              </a:rPr>
              <a:t>NAME EVERYTHING! </a:t>
            </a:r>
          </a:p>
          <a:p>
            <a:pPr marL="285750" indent="-285750">
              <a:buFont typeface="Arial" panose="020B0604020202020204" pitchFamily="34" charset="0"/>
              <a:buChar char="•"/>
            </a:pPr>
            <a:endParaRPr lang="en-GB" dirty="0">
              <a:latin typeface="+mj-lt"/>
            </a:endParaRPr>
          </a:p>
          <a:p>
            <a:pPr marL="285750" indent="-285750">
              <a:buFont typeface="Arial" panose="020B0604020202020204" pitchFamily="34" charset="0"/>
              <a:buChar char="•"/>
            </a:pPr>
            <a:r>
              <a:rPr lang="en-GB" dirty="0">
                <a:latin typeface="+mj-lt"/>
              </a:rPr>
              <a:t>Bring school uniform in a named bag for the afternoon. </a:t>
            </a:r>
          </a:p>
        </p:txBody>
      </p:sp>
    </p:spTree>
    <p:extLst>
      <p:ext uri="{BB962C8B-B14F-4D97-AF65-F5344CB8AC3E}">
        <p14:creationId xmlns:p14="http://schemas.microsoft.com/office/powerpoint/2010/main" val="66459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95353" y="185738"/>
            <a:ext cx="7772400" cy="1143000"/>
          </a:xfrm>
        </p:spPr>
        <p:txBody>
          <a:bodyPr/>
          <a:lstStyle/>
          <a:p>
            <a:pPr eaLnBrk="1" hangingPunct="1"/>
            <a:r>
              <a:rPr lang="en-GB" cap="none" dirty="0">
                <a:solidFill>
                  <a:srgbClr val="0070C0"/>
                </a:solidFill>
                <a:latin typeface="+mn-lt"/>
              </a:rPr>
              <a:t>Snacks and Drinks</a:t>
            </a:r>
          </a:p>
        </p:txBody>
      </p:sp>
      <p:sp>
        <p:nvSpPr>
          <p:cNvPr id="10243" name="Rectangle 3"/>
          <p:cNvSpPr>
            <a:spLocks noGrp="1" noChangeArrowheads="1"/>
          </p:cNvSpPr>
          <p:nvPr>
            <p:ph sz="quarter" idx="13"/>
          </p:nvPr>
        </p:nvSpPr>
        <p:spPr>
          <a:xfrm>
            <a:off x="695381" y="1484784"/>
            <a:ext cx="7772400" cy="4572020"/>
          </a:xfrm>
        </p:spPr>
        <p:txBody>
          <a:bodyPr>
            <a:normAutofit fontScale="77500" lnSpcReduction="20000"/>
          </a:bodyPr>
          <a:lstStyle/>
          <a:p>
            <a:pPr eaLnBrk="1" hangingPunct="1"/>
            <a:r>
              <a:rPr lang="en-GB" sz="2600" cap="none" dirty="0"/>
              <a:t>Water bottle in school everyday please  - </a:t>
            </a:r>
            <a:r>
              <a:rPr lang="en-GB" sz="2600" b="1" cap="none" dirty="0"/>
              <a:t>water only </a:t>
            </a:r>
            <a:r>
              <a:rPr lang="en-GB" sz="2600" cap="none" dirty="0"/>
              <a:t>due to allergies  (If your child has packed lunch they may bring additional drink which could be juice) </a:t>
            </a:r>
          </a:p>
          <a:p>
            <a:pPr eaLnBrk="1" hangingPunct="1"/>
            <a:r>
              <a:rPr lang="en-GB" sz="2600" cap="none" dirty="0"/>
              <a:t>Nut-free school due to severe allergies</a:t>
            </a:r>
          </a:p>
          <a:p>
            <a:pPr eaLnBrk="1" hangingPunct="1"/>
            <a:r>
              <a:rPr lang="en-GB" sz="2600" cap="none" dirty="0"/>
              <a:t>Fruit and veg scheme in school</a:t>
            </a:r>
          </a:p>
          <a:p>
            <a:r>
              <a:rPr lang="en-GB" sz="2600" cap="none" dirty="0"/>
              <a:t>They may bring a mid‑morning snack consisting of a piece of fruit or raw vegetable.  </a:t>
            </a:r>
            <a:r>
              <a:rPr lang="en-GB" sz="2600" b="1" cap="none" dirty="0"/>
              <a:t>Children should </a:t>
            </a:r>
            <a:r>
              <a:rPr lang="en-GB" sz="2600" b="1" u="sng" cap="none" dirty="0"/>
              <a:t>not</a:t>
            </a:r>
            <a:r>
              <a:rPr lang="en-GB" sz="2600" b="1" cap="none" dirty="0"/>
              <a:t> bring any sweets, biscuits, crisps or drinks at break-times please</a:t>
            </a:r>
            <a:r>
              <a:rPr lang="en-GB" cap="none" dirty="0"/>
              <a:t>.</a:t>
            </a:r>
            <a:r>
              <a:rPr lang="en-GB" sz="2600" cap="none" dirty="0"/>
              <a:t>  Please put snacks separately in book bags, not lunch boxes </a:t>
            </a:r>
          </a:p>
          <a:p>
            <a:r>
              <a:rPr lang="en-GB" sz="2600" cap="none" dirty="0"/>
              <a:t>Cool Milk  - free before 5</a:t>
            </a:r>
            <a:r>
              <a:rPr lang="en-GB" sz="2600" cap="none" baseline="30000" dirty="0"/>
              <a:t>th</a:t>
            </a:r>
            <a:r>
              <a:rPr lang="en-GB" sz="2600" cap="none" dirty="0"/>
              <a:t> birthday, order online</a:t>
            </a:r>
          </a:p>
          <a:p>
            <a:pPr eaLnBrk="1" hangingPunct="1"/>
            <a:r>
              <a:rPr lang="en-GB" sz="2600" cap="none" dirty="0"/>
              <a:t>No sweets –(Including birthdays)</a:t>
            </a:r>
          </a:p>
          <a:p>
            <a:pPr eaLnBrk="1" hangingPunct="1"/>
            <a:r>
              <a:rPr lang="en-GB" sz="2600" cap="none" dirty="0"/>
              <a:t>Hot lunches – order 2 weeks in advance, see newsletter for cut-off dates</a:t>
            </a:r>
            <a:endParaRPr lang="en-GB" sz="2600" dirty="0"/>
          </a:p>
        </p:txBody>
      </p:sp>
      <p:sp>
        <p:nvSpPr>
          <p:cNvPr id="10244" name="Rectangle 5"/>
          <p:cNvSpPr>
            <a:spLocks noChangeArrowheads="1"/>
          </p:cNvSpPr>
          <p:nvPr/>
        </p:nvSpPr>
        <p:spPr bwMode="auto">
          <a:xfrm>
            <a:off x="2686050" y="2014538"/>
            <a:ext cx="9144000" cy="0"/>
          </a:xfrm>
          <a:prstGeom prst="rect">
            <a:avLst/>
          </a:prstGeom>
          <a:noFill/>
          <a:ln w="9525">
            <a:noFill/>
            <a:miter lim="800000"/>
            <a:headEnd/>
            <a:tailEnd/>
          </a:ln>
        </p:spPr>
        <p:txBody>
          <a:bodyPr>
            <a:spAutoFit/>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1187624" y="404664"/>
            <a:ext cx="6940550" cy="769441"/>
          </a:xfrm>
          <a:prstGeom prst="rect">
            <a:avLst/>
          </a:prstGeom>
          <a:noFill/>
          <a:ln w="9525">
            <a:noFill/>
            <a:miter lim="800000"/>
            <a:headEnd/>
            <a:tailEnd/>
          </a:ln>
        </p:spPr>
        <p:txBody>
          <a:bodyPr>
            <a:spAutoFit/>
          </a:bodyPr>
          <a:lstStyle/>
          <a:p>
            <a:pPr algn="ctr">
              <a:spcBef>
                <a:spcPct val="50000"/>
              </a:spcBef>
            </a:pPr>
            <a:r>
              <a:rPr lang="en-GB" sz="4400" dirty="0">
                <a:solidFill>
                  <a:srgbClr val="0070C0"/>
                </a:solidFill>
              </a:rPr>
              <a:t>Communication with Parents</a:t>
            </a:r>
          </a:p>
        </p:txBody>
      </p:sp>
      <p:sp>
        <p:nvSpPr>
          <p:cNvPr id="16387" name="Text Box 3"/>
          <p:cNvSpPr txBox="1">
            <a:spLocks noChangeArrowheads="1"/>
          </p:cNvSpPr>
          <p:nvPr/>
        </p:nvSpPr>
        <p:spPr bwMode="auto">
          <a:xfrm>
            <a:off x="1187624" y="1291166"/>
            <a:ext cx="7072362" cy="4524315"/>
          </a:xfrm>
          <a:prstGeom prst="rect">
            <a:avLst/>
          </a:prstGeom>
          <a:noFill/>
          <a:ln w="9525">
            <a:noFill/>
            <a:miter lim="800000"/>
            <a:headEnd/>
            <a:tailEnd/>
          </a:ln>
        </p:spPr>
        <p:txBody>
          <a:bodyPr wrap="square">
            <a:spAutoFit/>
          </a:bodyPr>
          <a:lstStyle/>
          <a:p>
            <a:pPr>
              <a:spcBef>
                <a:spcPct val="50000"/>
              </a:spcBef>
              <a:buFontTx/>
              <a:buChar char="•"/>
            </a:pPr>
            <a:r>
              <a:rPr lang="en-GB" sz="2400" dirty="0"/>
              <a:t>Communication via </a:t>
            </a:r>
            <a:r>
              <a:rPr lang="en-GB" sz="2400" u="sng" dirty="0"/>
              <a:t>any</a:t>
            </a:r>
            <a:r>
              <a:rPr lang="en-GB" sz="2400" dirty="0"/>
              <a:t> adult on the door each morning</a:t>
            </a:r>
          </a:p>
          <a:p>
            <a:pPr>
              <a:spcBef>
                <a:spcPct val="50000"/>
              </a:spcBef>
              <a:buFontTx/>
              <a:buChar char="•"/>
            </a:pPr>
            <a:r>
              <a:rPr lang="en-GB" sz="2400" dirty="0"/>
              <a:t>Seesaw</a:t>
            </a:r>
          </a:p>
          <a:p>
            <a:pPr>
              <a:spcBef>
                <a:spcPct val="50000"/>
              </a:spcBef>
              <a:buFontTx/>
              <a:buChar char="•"/>
            </a:pPr>
            <a:r>
              <a:rPr lang="en-GB" sz="2400" dirty="0"/>
              <a:t>Notes on the window/board at the door</a:t>
            </a:r>
          </a:p>
          <a:p>
            <a:pPr>
              <a:spcBef>
                <a:spcPct val="50000"/>
              </a:spcBef>
              <a:buFontTx/>
              <a:buChar char="•"/>
            </a:pPr>
            <a:r>
              <a:rPr lang="en-GB" sz="2400" dirty="0"/>
              <a:t>Emails: 	</a:t>
            </a:r>
            <a:r>
              <a:rPr lang="en-GB" sz="2400" dirty="0">
                <a:hlinkClick r:id="rId3"/>
              </a:rPr>
              <a:t>Hedgehogs@holbrookprimaryschool.com</a:t>
            </a:r>
            <a:r>
              <a:rPr lang="en-GB" sz="2400" dirty="0"/>
              <a:t> 				</a:t>
            </a:r>
            <a:r>
              <a:rPr lang="en-GB" sz="2400" dirty="0">
                <a:hlinkClick r:id="rId4"/>
              </a:rPr>
              <a:t>otters@holbrookprimaryschool.com</a:t>
            </a:r>
            <a:r>
              <a:rPr lang="en-GB" sz="2400" dirty="0"/>
              <a:t> </a:t>
            </a:r>
          </a:p>
          <a:p>
            <a:pPr>
              <a:spcBef>
                <a:spcPct val="50000"/>
              </a:spcBef>
              <a:buFontTx/>
              <a:buChar char="•"/>
            </a:pPr>
            <a:r>
              <a:rPr lang="en-GB" sz="2400" dirty="0"/>
              <a:t>All absence requests need to go to the office (form on website)</a:t>
            </a:r>
          </a:p>
          <a:p>
            <a:pPr>
              <a:spcBef>
                <a:spcPct val="50000"/>
              </a:spcBef>
              <a:buFontTx/>
              <a:buChar char="•"/>
            </a:pPr>
            <a:r>
              <a:rPr lang="en-GB" sz="2400" dirty="0"/>
              <a:t>Letters/</a:t>
            </a:r>
            <a:r>
              <a:rPr lang="en-GB" sz="2400" dirty="0" err="1"/>
              <a:t>ParentMail</a:t>
            </a:r>
            <a:endParaRPr lang="en-GB" sz="2400" dirty="0"/>
          </a:p>
          <a:p>
            <a:pPr>
              <a:spcBef>
                <a:spcPct val="50000"/>
              </a:spcBef>
              <a:buFontTx/>
              <a:buChar char="•"/>
            </a:pPr>
            <a:r>
              <a:rPr lang="en-GB" sz="2400" dirty="0"/>
              <a:t>Parent Consultations </a:t>
            </a:r>
            <a:r>
              <a:rPr lang="en-GB" sz="2400"/>
              <a:t>in October  </a:t>
            </a:r>
            <a:r>
              <a:rPr lang="en-GB" sz="2400" dirty="0"/>
              <a:t>- dates to follow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dirty="0">
                <a:latin typeface="+mn-lt"/>
              </a:rPr>
              <a:t>Thank You!</a:t>
            </a:r>
          </a:p>
        </p:txBody>
      </p:sp>
      <p:sp>
        <p:nvSpPr>
          <p:cNvPr id="17411" name="Rectangle 3"/>
          <p:cNvSpPr>
            <a:spLocks noGrp="1" noChangeArrowheads="1"/>
          </p:cNvSpPr>
          <p:nvPr>
            <p:ph sz="quarter" idx="13"/>
          </p:nvPr>
        </p:nvSpPr>
        <p:spPr>
          <a:xfrm>
            <a:off x="685332" y="1844824"/>
            <a:ext cx="7772870" cy="3424107"/>
          </a:xfrm>
        </p:spPr>
        <p:txBody>
          <a:bodyPr/>
          <a:lstStyle/>
          <a:p>
            <a:pPr algn="ctr" eaLnBrk="1" hangingPunct="1">
              <a:buFontTx/>
              <a:buNone/>
            </a:pPr>
            <a:r>
              <a:rPr lang="en-GB" cap="none" dirty="0"/>
              <a:t>A very big THANK YOU to all of you for your support. The children are settling in really well and we hope you are as proud of them as we are!</a:t>
            </a:r>
          </a:p>
        </p:txBody>
      </p:sp>
    </p:spTree>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B8B94C468B5745A0D8E09537332EDF" ma:contentTypeVersion="19" ma:contentTypeDescription="Create a new document." ma:contentTypeScope="" ma:versionID="6728b05324a9298c6d77558c9672ecd7">
  <xsd:schema xmlns:xsd="http://www.w3.org/2001/XMLSchema" xmlns:xs="http://www.w3.org/2001/XMLSchema" xmlns:p="http://schemas.microsoft.com/office/2006/metadata/properties" xmlns:ns2="471f2257-f6b7-43ec-9168-87d2adea705e" xmlns:ns3="f5f51a6c-5e14-4584-b06b-c5ea81043af6" targetNamespace="http://schemas.microsoft.com/office/2006/metadata/properties" ma:root="true" ma:fieldsID="4fd06b538394c71ed76e9b6bf8338a93" ns2:_="" ns3:_="">
    <xsd:import namespace="471f2257-f6b7-43ec-9168-87d2adea705e"/>
    <xsd:import namespace="f5f51a6c-5e14-4584-b06b-c5ea81043af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2:MediaServiceAutoKeyPoints" minOccurs="0"/>
                <xsd:element ref="ns2:MediaServiceKeyPoints" minOccurs="0"/>
                <xsd:element ref="ns2:MediaServiceLocation"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1f2257-f6b7-43ec-9168-87d2adea70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f51a6c-5e14-4584-b06b-c5ea81043af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82a9ed-25d2-4020-a2a8-69f3dccd0c97}" ma:internalName="TaxCatchAll" ma:showField="CatchAllData" ma:web="f5f51a6c-5e14-4584-b06b-c5ea81043a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5f51a6c-5e14-4584-b06b-c5ea81043af6"/>
    <lcf76f155ced4ddcb4097134ff3c332f xmlns="471f2257-f6b7-43ec-9168-87d2adea705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DDDB51-54B3-4FFE-92FF-555E417D84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71f2257-f6b7-43ec-9168-87d2adea705e"/>
    <ds:schemaRef ds:uri="f5f51a6c-5e14-4584-b06b-c5ea81043a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A46AEEC-2A7F-48DC-B4F4-E86028E1EBB1}">
  <ds:schemaRefs>
    <ds:schemaRef ds:uri="http://purl.org/dc/terms/"/>
    <ds:schemaRef ds:uri="http://www.w3.org/XML/1998/namespace"/>
    <ds:schemaRef ds:uri="http://schemas.microsoft.com/office/infopath/2007/PartnerControls"/>
    <ds:schemaRef ds:uri="http://purl.org/dc/dcmitype/"/>
    <ds:schemaRef ds:uri="http://schemas.microsoft.com/office/2006/documentManagement/types"/>
    <ds:schemaRef ds:uri="f5f51a6c-5e14-4584-b06b-c5ea81043af6"/>
    <ds:schemaRef ds:uri="http://schemas.microsoft.com/office/2006/metadata/properties"/>
    <ds:schemaRef ds:uri="http://schemas.openxmlformats.org/package/2006/metadata/core-properties"/>
    <ds:schemaRef ds:uri="471f2257-f6b7-43ec-9168-87d2adea705e"/>
    <ds:schemaRef ds:uri="http://purl.org/dc/elements/1.1/"/>
  </ds:schemaRefs>
</ds:datastoreItem>
</file>

<file path=customXml/itemProps3.xml><?xml version="1.0" encoding="utf-8"?>
<ds:datastoreItem xmlns:ds="http://schemas.openxmlformats.org/officeDocument/2006/customXml" ds:itemID="{88B5BE6E-AEE4-4ABB-96D4-51B2E59D43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TM04033925[[fn=Droplet]]</Template>
  <TotalTime>1488</TotalTime>
  <Words>1548</Words>
  <Application>Microsoft Office PowerPoint</Application>
  <PresentationFormat>On-screen Show (4:3)</PresentationFormat>
  <Paragraphs>143</Paragraphs>
  <Slides>20</Slides>
  <Notes>20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Droplet</vt:lpstr>
      <vt:lpstr>Welcome to  Reception</vt:lpstr>
      <vt:lpstr>Reception Staff</vt:lpstr>
      <vt:lpstr>Reception Topics</vt:lpstr>
      <vt:lpstr>PowerPoint Presentation</vt:lpstr>
      <vt:lpstr>Reading</vt:lpstr>
      <vt:lpstr>Felicity Phonic book  </vt:lpstr>
      <vt:lpstr>Reading Diaries</vt:lpstr>
      <vt:lpstr>Changing Books  </vt:lpstr>
      <vt:lpstr>Phonics</vt:lpstr>
      <vt:lpstr>Handwriting at Holbrook </vt:lpstr>
      <vt:lpstr>PowerPoint Presentation</vt:lpstr>
      <vt:lpstr>Learning skills</vt:lpstr>
      <vt:lpstr>PowerPoint Presentation</vt:lpstr>
      <vt:lpstr>Animal Adventure Prickles and Otto</vt:lpstr>
      <vt:lpstr>Supporting at Home </vt:lpstr>
      <vt:lpstr> Uniform </vt:lpstr>
      <vt:lpstr>Outdoor learning - Thursdays</vt:lpstr>
      <vt:lpstr>Snacks and Drinks</vt:lpstr>
      <vt:lpstr>PowerPoint Presentation</vt:lpstr>
      <vt:lpstr>Thank You!</vt:lpstr>
    </vt:vector>
  </TitlesOfParts>
  <Company>Holbrook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jos</dc:creator>
  <cp:lastModifiedBy>Joanne Wright</cp:lastModifiedBy>
  <cp:revision>134</cp:revision>
  <cp:lastPrinted>2025-09-23T08:57:21Z</cp:lastPrinted>
  <dcterms:created xsi:type="dcterms:W3CDTF">2005-09-13T15:43:09Z</dcterms:created>
  <dcterms:modified xsi:type="dcterms:W3CDTF">2025-09-23T14:21:10Z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0x0101004FB8B94C468B5745A0D8E09537332EDF</vt:lpwstr>
  </property>
  <property fmtid="{D5CDD505-2E9C-101B-9397-08002B2CF9AE}" pid="3" name="MediaServiceImageTags">
    <vt:lpwstr/>
  </property>
  <property fmtid="{D5CDD505-2E9C-101B-9397-08002B2CF9AE}" pid="4" name="Order">
    <vt:r8>1356200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