
<file path=[Content_Types].xml><?xml version="1.0" encoding="utf-8"?>
<Types xmlns="http://schemas.openxmlformats.org/package/2006/content-types">
  <Default Extension="png" ContentType="image/png"/>
  <Default Extension="tmp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6" r:id="rId5"/>
    <p:sldId id="257" r:id="rId6"/>
    <p:sldId id="258" r:id="rId7"/>
    <p:sldId id="327" r:id="rId8"/>
    <p:sldId id="259" r:id="rId9"/>
    <p:sldId id="328" r:id="rId10"/>
    <p:sldId id="260" r:id="rId11"/>
    <p:sldId id="329" r:id="rId12"/>
    <p:sldId id="261" r:id="rId13"/>
    <p:sldId id="330" r:id="rId14"/>
    <p:sldId id="262" r:id="rId15"/>
    <p:sldId id="269" r:id="rId16"/>
    <p:sldId id="270" r:id="rId17"/>
    <p:sldId id="331" r:id="rId18"/>
    <p:sldId id="271" r:id="rId19"/>
    <p:sldId id="332" r:id="rId20"/>
    <p:sldId id="279" r:id="rId21"/>
    <p:sldId id="280" r:id="rId22"/>
    <p:sldId id="281" r:id="rId23"/>
    <p:sldId id="282" r:id="rId24"/>
    <p:sldId id="283" r:id="rId25"/>
    <p:sldId id="293" r:id="rId26"/>
    <p:sldId id="294" r:id="rId27"/>
    <p:sldId id="295" r:id="rId28"/>
    <p:sldId id="296" r:id="rId29"/>
    <p:sldId id="297" r:id="rId30"/>
    <p:sldId id="298" r:id="rId31"/>
    <p:sldId id="299" r:id="rId32"/>
    <p:sldId id="304" r:id="rId33"/>
    <p:sldId id="305" r:id="rId34"/>
    <p:sldId id="306" r:id="rId35"/>
    <p:sldId id="308" r:id="rId36"/>
    <p:sldId id="309" r:id="rId37"/>
    <p:sldId id="333" r:id="rId38"/>
    <p:sldId id="310" r:id="rId39"/>
    <p:sldId id="311" r:id="rId40"/>
    <p:sldId id="334" r:id="rId41"/>
    <p:sldId id="312" r:id="rId42"/>
    <p:sldId id="313" r:id="rId43"/>
    <p:sldId id="314" r:id="rId44"/>
    <p:sldId id="335" r:id="rId45"/>
    <p:sldId id="315" r:id="rId46"/>
    <p:sldId id="336" r:id="rId47"/>
    <p:sldId id="316" r:id="rId48"/>
    <p:sldId id="317" r:id="rId49"/>
    <p:sldId id="337" r:id="rId50"/>
    <p:sldId id="324" r:id="rId51"/>
    <p:sldId id="325" r:id="rId52"/>
    <p:sldId id="338" r:id="rId53"/>
    <p:sldId id="326" r:id="rId54"/>
  </p:sldIdLst>
  <p:sldSz cx="9906000" cy="6858000" type="A4"/>
  <p:notesSz cx="9906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41" autoAdjust="0"/>
    <p:restoredTop sz="94660"/>
  </p:normalViewPr>
  <p:slideViewPr>
    <p:cSldViewPr>
      <p:cViewPr varScale="1">
        <p:scale>
          <a:sx n="69" d="100"/>
          <a:sy n="69" d="100"/>
        </p:scale>
        <p:origin x="1152" y="6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742950" y="2125980"/>
            <a:ext cx="84201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485900" y="3840480"/>
            <a:ext cx="69342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5/5/2023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600" b="0" i="0">
                <a:solidFill>
                  <a:srgbClr val="F37D5F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5/5/2023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600" b="0" i="0">
                <a:solidFill>
                  <a:srgbClr val="F37D5F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95300" y="1577340"/>
            <a:ext cx="430911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101590" y="1577340"/>
            <a:ext cx="430911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5/5/2023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6431279"/>
            <a:ext cx="9906000" cy="426720"/>
          </a:xfrm>
          <a:custGeom>
            <a:avLst/>
            <a:gdLst/>
            <a:ahLst/>
            <a:cxnLst/>
            <a:rect l="l" t="t" r="r" b="b"/>
            <a:pathLst>
              <a:path w="9906000" h="426720">
                <a:moveTo>
                  <a:pt x="9906000" y="0"/>
                </a:moveTo>
                <a:lnTo>
                  <a:pt x="0" y="0"/>
                </a:lnTo>
                <a:lnTo>
                  <a:pt x="0" y="426720"/>
                </a:lnTo>
                <a:lnTo>
                  <a:pt x="9906000" y="426720"/>
                </a:lnTo>
                <a:lnTo>
                  <a:pt x="9906000" y="0"/>
                </a:lnTo>
                <a:close/>
              </a:path>
            </a:pathLst>
          </a:custGeom>
          <a:solidFill>
            <a:srgbClr val="12406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6431279"/>
            <a:ext cx="9906000" cy="426720"/>
          </a:xfrm>
          <a:custGeom>
            <a:avLst/>
            <a:gdLst/>
            <a:ahLst/>
            <a:cxnLst/>
            <a:rect l="l" t="t" r="r" b="b"/>
            <a:pathLst>
              <a:path w="9906000" h="426720">
                <a:moveTo>
                  <a:pt x="0" y="426720"/>
                </a:moveTo>
                <a:lnTo>
                  <a:pt x="9906000" y="426720"/>
                </a:lnTo>
                <a:lnTo>
                  <a:pt x="9906000" y="0"/>
                </a:lnTo>
                <a:lnTo>
                  <a:pt x="0" y="0"/>
                </a:lnTo>
                <a:lnTo>
                  <a:pt x="0" y="426720"/>
                </a:lnTo>
                <a:close/>
              </a:path>
            </a:pathLst>
          </a:custGeom>
          <a:ln w="12192">
            <a:solidFill>
              <a:srgbClr val="12406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8" name="bg object 1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35439" y="6231635"/>
            <a:ext cx="498348" cy="498348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600" b="0" i="0">
                <a:solidFill>
                  <a:srgbClr val="F37D5F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5/5/2023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5/5/2023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092" y="0"/>
            <a:ext cx="9899907" cy="6857997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17068" y="511809"/>
            <a:ext cx="9071863" cy="5137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600" b="0" i="0">
                <a:solidFill>
                  <a:srgbClr val="F37D5F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17525" y="1384300"/>
            <a:ext cx="8869045" cy="472820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368040" y="6377940"/>
            <a:ext cx="31699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95300" y="6377940"/>
            <a:ext cx="22783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5/5/2023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132320" y="6377940"/>
            <a:ext cx="22783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m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png"/><Relationship Id="rId5" Type="http://schemas.openxmlformats.org/officeDocument/2006/relationships/image" Target="../media/image10.tmp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1.png"/><Relationship Id="rId4" Type="http://schemas.openxmlformats.org/officeDocument/2006/relationships/image" Target="../media/image14.tmp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tm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7.tmp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8.tmp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9.tmp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tmp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1.tmp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1.tmp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2.tmp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3.tmp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943600" y="5715000"/>
            <a:ext cx="3858895" cy="1010293"/>
            <a:chOff x="678180" y="1993392"/>
            <a:chExt cx="5687695" cy="1762125"/>
          </a:xfrm>
        </p:grpSpPr>
        <p:sp>
          <p:nvSpPr>
            <p:cNvPr id="5" name="object 5"/>
            <p:cNvSpPr/>
            <p:nvPr/>
          </p:nvSpPr>
          <p:spPr>
            <a:xfrm>
              <a:off x="678180" y="1993392"/>
              <a:ext cx="5687695" cy="1762125"/>
            </a:xfrm>
            <a:custGeom>
              <a:avLst/>
              <a:gdLst/>
              <a:ahLst/>
              <a:cxnLst/>
              <a:rect l="l" t="t" r="r" b="b"/>
              <a:pathLst>
                <a:path w="5687695" h="1762125">
                  <a:moveTo>
                    <a:pt x="5687568" y="0"/>
                  </a:moveTo>
                  <a:lnTo>
                    <a:pt x="0" y="0"/>
                  </a:lnTo>
                  <a:lnTo>
                    <a:pt x="0" y="1761743"/>
                  </a:lnTo>
                  <a:lnTo>
                    <a:pt x="5687568" y="1761743"/>
                  </a:lnTo>
                  <a:lnTo>
                    <a:pt x="5687568" y="0"/>
                  </a:lnTo>
                  <a:close/>
                </a:path>
              </a:pathLst>
            </a:custGeom>
            <a:solidFill>
              <a:srgbClr val="113E6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019556" y="2188464"/>
              <a:ext cx="5076825" cy="954405"/>
            </a:xfrm>
            <a:custGeom>
              <a:avLst/>
              <a:gdLst/>
              <a:ahLst/>
              <a:cxnLst/>
              <a:rect l="l" t="t" r="r" b="b"/>
              <a:pathLst>
                <a:path w="5076825" h="954405">
                  <a:moveTo>
                    <a:pt x="5076444" y="0"/>
                  </a:moveTo>
                  <a:lnTo>
                    <a:pt x="0" y="0"/>
                  </a:lnTo>
                  <a:lnTo>
                    <a:pt x="0" y="954024"/>
                  </a:lnTo>
                  <a:lnTo>
                    <a:pt x="5076444" y="954024"/>
                  </a:lnTo>
                  <a:lnTo>
                    <a:pt x="5076444" y="0"/>
                  </a:lnTo>
                  <a:close/>
                </a:path>
              </a:pathLst>
            </a:custGeom>
            <a:solidFill>
              <a:srgbClr val="12406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52400" y="609600"/>
            <a:ext cx="9525000" cy="1538883"/>
          </a:xfrm>
          <a:prstGeom prst="rect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txBody>
          <a:bodyPr vert="horz" wrap="square" lIns="0" tIns="243840" rIns="0" bIns="0" rtlCol="0">
            <a:spAutoFit/>
          </a:bodyPr>
          <a:lstStyle/>
          <a:p>
            <a:pPr marL="433070">
              <a:lnSpc>
                <a:spcPct val="100000"/>
              </a:lnSpc>
              <a:spcBef>
                <a:spcPts val="1920"/>
              </a:spcBef>
            </a:pPr>
            <a:r>
              <a:rPr lang="en-GB" sz="2800" b="1" u="sng" spc="180" dirty="0">
                <a:solidFill>
                  <a:srgbClr val="113E68"/>
                </a:solidFill>
              </a:rPr>
              <a:t>Holbrook Primary School </a:t>
            </a:r>
            <a:br>
              <a:rPr lang="en-GB" sz="2800" b="1" u="sng" spc="180" dirty="0">
                <a:solidFill>
                  <a:srgbClr val="113E68"/>
                </a:solidFill>
              </a:rPr>
            </a:br>
            <a:r>
              <a:rPr lang="en-GB" sz="2800" b="1" u="sng" spc="180" dirty="0">
                <a:solidFill>
                  <a:srgbClr val="113E68"/>
                </a:solidFill>
              </a:rPr>
              <a:t>National Curriculum Progression </a:t>
            </a:r>
            <a:r>
              <a:rPr lang="en-GB" sz="2800" spc="180" dirty="0">
                <a:solidFill>
                  <a:srgbClr val="113E68"/>
                </a:solidFill>
              </a:rPr>
              <a:t/>
            </a:r>
            <a:br>
              <a:rPr lang="en-GB" sz="2800" spc="180" dirty="0">
                <a:solidFill>
                  <a:srgbClr val="113E68"/>
                </a:solidFill>
              </a:rPr>
            </a:br>
            <a:r>
              <a:rPr lang="en-GB" sz="2800" spc="180" dirty="0">
                <a:solidFill>
                  <a:srgbClr val="113E68"/>
                </a:solidFill>
              </a:rPr>
              <a:t>Linking to White Rose</a:t>
            </a:r>
            <a:endParaRPr sz="2800" dirty="0"/>
          </a:p>
        </p:txBody>
      </p:sp>
      <p:sp>
        <p:nvSpPr>
          <p:cNvPr id="8" name="object 8"/>
          <p:cNvSpPr txBox="1"/>
          <p:nvPr/>
        </p:nvSpPr>
        <p:spPr>
          <a:xfrm>
            <a:off x="6629400" y="5865761"/>
            <a:ext cx="5687695" cy="469358"/>
          </a:xfrm>
          <a:prstGeom prst="rect">
            <a:avLst/>
          </a:prstGeom>
        </p:spPr>
        <p:txBody>
          <a:bodyPr vert="horz" wrap="square" lIns="0" tIns="220979" rIns="0" bIns="0" rtlCol="0">
            <a:spAutoFit/>
          </a:bodyPr>
          <a:lstStyle/>
          <a:p>
            <a:pPr marL="433070">
              <a:lnSpc>
                <a:spcPct val="100000"/>
              </a:lnSpc>
              <a:spcBef>
                <a:spcPts val="1739"/>
              </a:spcBef>
            </a:pPr>
            <a:r>
              <a:rPr lang="en-GB" sz="1600" u="sng" dirty="0">
                <a:solidFill>
                  <a:schemeClr val="bg1"/>
                </a:solidFill>
                <a:latin typeface="Tahoma"/>
                <a:cs typeface="Tahoma"/>
              </a:rPr>
              <a:t>September 2022</a:t>
            </a:r>
            <a:endParaRPr sz="1600" u="sng" dirty="0">
              <a:solidFill>
                <a:schemeClr val="bg1"/>
              </a:solidFill>
              <a:latin typeface="Tahoma"/>
              <a:cs typeface="Tahoma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6569" y="2926486"/>
            <a:ext cx="2963140" cy="189629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417069" y="511809"/>
            <a:ext cx="2783332" cy="51371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spc="114" dirty="0">
                <a:solidFill>
                  <a:srgbClr val="6F2F9F"/>
                </a:solidFill>
              </a:rPr>
              <a:t>Introduction</a:t>
            </a:r>
            <a:endParaRPr sz="3200" dirty="0"/>
          </a:p>
        </p:txBody>
      </p:sp>
      <p:sp>
        <p:nvSpPr>
          <p:cNvPr id="7" name="object 7"/>
          <p:cNvSpPr txBox="1"/>
          <p:nvPr/>
        </p:nvSpPr>
        <p:spPr>
          <a:xfrm>
            <a:off x="228600" y="1470406"/>
            <a:ext cx="4542459" cy="40581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wrap="square" lIns="0" tIns="13335" rIns="0" bIns="0" rtlCol="0">
            <a:spAutoFit/>
          </a:bodyPr>
          <a:lstStyle/>
          <a:p>
            <a:pPr marL="12700" marR="1333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Tahoma"/>
                <a:cs typeface="Tahoma"/>
              </a:rPr>
              <a:t>The </a:t>
            </a:r>
            <a:r>
              <a:rPr spc="75" dirty="0">
                <a:latin typeface="Tahoma"/>
                <a:cs typeface="Tahoma"/>
              </a:rPr>
              <a:t>aim</a:t>
            </a:r>
            <a:r>
              <a:rPr spc="25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of</a:t>
            </a:r>
            <a:r>
              <a:rPr spc="-5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this</a:t>
            </a:r>
            <a:r>
              <a:rPr spc="15" dirty="0">
                <a:latin typeface="Tahoma"/>
                <a:cs typeface="Tahoma"/>
              </a:rPr>
              <a:t> </a:t>
            </a:r>
            <a:r>
              <a:rPr spc="55" dirty="0">
                <a:latin typeface="Tahoma"/>
                <a:cs typeface="Tahoma"/>
              </a:rPr>
              <a:t>document</a:t>
            </a:r>
            <a:r>
              <a:rPr spc="-25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is</a:t>
            </a:r>
            <a:r>
              <a:rPr spc="15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to</a:t>
            </a:r>
            <a:r>
              <a:rPr spc="10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give</a:t>
            </a:r>
            <a:r>
              <a:rPr spc="5" dirty="0">
                <a:latin typeface="Tahoma"/>
                <a:cs typeface="Tahoma"/>
              </a:rPr>
              <a:t> </a:t>
            </a:r>
            <a:r>
              <a:rPr spc="75" dirty="0">
                <a:latin typeface="Tahoma"/>
                <a:cs typeface="Tahoma"/>
              </a:rPr>
              <a:t>an</a:t>
            </a:r>
            <a:r>
              <a:rPr spc="20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at-a-</a:t>
            </a:r>
            <a:r>
              <a:rPr spc="50" dirty="0">
                <a:latin typeface="Tahoma"/>
                <a:cs typeface="Tahoma"/>
              </a:rPr>
              <a:t>glance</a:t>
            </a:r>
            <a:r>
              <a:rPr spc="-15" dirty="0">
                <a:latin typeface="Tahoma"/>
                <a:cs typeface="Tahoma"/>
              </a:rPr>
              <a:t> </a:t>
            </a:r>
            <a:r>
              <a:rPr spc="50" dirty="0">
                <a:latin typeface="Tahoma"/>
                <a:cs typeface="Tahoma"/>
              </a:rPr>
              <a:t>guide</a:t>
            </a:r>
            <a:r>
              <a:rPr spc="-30" dirty="0">
                <a:latin typeface="Tahoma"/>
                <a:cs typeface="Tahoma"/>
              </a:rPr>
              <a:t> </a:t>
            </a:r>
            <a:r>
              <a:rPr spc="-25" dirty="0">
                <a:latin typeface="Tahoma"/>
                <a:cs typeface="Tahoma"/>
              </a:rPr>
              <a:t>to </a:t>
            </a:r>
            <a:r>
              <a:rPr spc="60" dirty="0">
                <a:latin typeface="Tahoma"/>
                <a:cs typeface="Tahoma"/>
              </a:rPr>
              <a:t>how</a:t>
            </a:r>
            <a:r>
              <a:rPr spc="5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the</a:t>
            </a:r>
            <a:r>
              <a:rPr spc="35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White</a:t>
            </a:r>
            <a:r>
              <a:rPr spc="25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Rose</a:t>
            </a:r>
            <a:r>
              <a:rPr spc="25" dirty="0">
                <a:latin typeface="Tahoma"/>
                <a:cs typeface="Tahoma"/>
              </a:rPr>
              <a:t> </a:t>
            </a:r>
            <a:r>
              <a:rPr spc="70" dirty="0">
                <a:latin typeface="Tahoma"/>
                <a:cs typeface="Tahoma"/>
              </a:rPr>
              <a:t>Maths</a:t>
            </a:r>
            <a:r>
              <a:rPr spc="40" dirty="0">
                <a:latin typeface="Tahoma"/>
                <a:cs typeface="Tahoma"/>
              </a:rPr>
              <a:t> </a:t>
            </a:r>
            <a:r>
              <a:rPr spc="50" dirty="0">
                <a:latin typeface="Tahoma"/>
                <a:cs typeface="Tahoma"/>
              </a:rPr>
              <a:t>curriculum</a:t>
            </a:r>
            <a:r>
              <a:rPr spc="-5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links</a:t>
            </a:r>
            <a:r>
              <a:rPr spc="10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to</a:t>
            </a:r>
            <a:r>
              <a:rPr spc="40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the</a:t>
            </a:r>
            <a:r>
              <a:rPr spc="45" dirty="0">
                <a:latin typeface="Tahoma"/>
                <a:cs typeface="Tahoma"/>
              </a:rPr>
              <a:t> </a:t>
            </a:r>
            <a:r>
              <a:rPr spc="70" dirty="0">
                <a:latin typeface="Tahoma"/>
                <a:cs typeface="Tahoma"/>
              </a:rPr>
              <a:t>Key</a:t>
            </a:r>
            <a:r>
              <a:rPr spc="10" dirty="0">
                <a:latin typeface="Tahoma"/>
                <a:cs typeface="Tahoma"/>
              </a:rPr>
              <a:t> </a:t>
            </a:r>
            <a:r>
              <a:rPr spc="-10" dirty="0">
                <a:latin typeface="Tahoma"/>
                <a:cs typeface="Tahoma"/>
              </a:rPr>
              <a:t>Stage </a:t>
            </a:r>
            <a:r>
              <a:rPr dirty="0">
                <a:latin typeface="Tahoma"/>
                <a:cs typeface="Tahoma"/>
              </a:rPr>
              <a:t>1</a:t>
            </a:r>
            <a:r>
              <a:rPr spc="5" dirty="0">
                <a:latin typeface="Tahoma"/>
                <a:cs typeface="Tahoma"/>
              </a:rPr>
              <a:t> </a:t>
            </a:r>
            <a:r>
              <a:rPr spc="70" dirty="0">
                <a:latin typeface="Tahoma"/>
                <a:cs typeface="Tahoma"/>
              </a:rPr>
              <a:t>and</a:t>
            </a:r>
            <a:r>
              <a:rPr spc="10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2</a:t>
            </a:r>
            <a:r>
              <a:rPr spc="10" dirty="0">
                <a:latin typeface="Tahoma"/>
                <a:cs typeface="Tahoma"/>
              </a:rPr>
              <a:t> </a:t>
            </a:r>
            <a:r>
              <a:rPr spc="60" dirty="0">
                <a:latin typeface="Tahoma"/>
                <a:cs typeface="Tahoma"/>
              </a:rPr>
              <a:t>national</a:t>
            </a:r>
            <a:r>
              <a:rPr spc="-10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curriculum,</a:t>
            </a:r>
            <a:r>
              <a:rPr spc="-25" dirty="0">
                <a:latin typeface="Tahoma"/>
                <a:cs typeface="Tahoma"/>
              </a:rPr>
              <a:t> </a:t>
            </a:r>
            <a:r>
              <a:rPr spc="70" dirty="0">
                <a:latin typeface="Tahoma"/>
                <a:cs typeface="Tahoma"/>
              </a:rPr>
              <a:t>and</a:t>
            </a:r>
            <a:r>
              <a:rPr spc="-5" dirty="0">
                <a:latin typeface="Tahoma"/>
                <a:cs typeface="Tahoma"/>
              </a:rPr>
              <a:t> </a:t>
            </a:r>
            <a:r>
              <a:rPr spc="60" dirty="0">
                <a:latin typeface="Tahoma"/>
                <a:cs typeface="Tahoma"/>
              </a:rPr>
              <a:t>how</a:t>
            </a:r>
            <a:r>
              <a:rPr dirty="0">
                <a:latin typeface="Tahoma"/>
                <a:cs typeface="Tahoma"/>
              </a:rPr>
              <a:t> it</a:t>
            </a:r>
            <a:r>
              <a:rPr spc="15" dirty="0">
                <a:latin typeface="Tahoma"/>
                <a:cs typeface="Tahoma"/>
              </a:rPr>
              <a:t> </a:t>
            </a:r>
            <a:r>
              <a:rPr spc="50" dirty="0">
                <a:latin typeface="Tahoma"/>
                <a:cs typeface="Tahoma"/>
              </a:rPr>
              <a:t>progresses</a:t>
            </a:r>
            <a:r>
              <a:rPr spc="-30" dirty="0">
                <a:latin typeface="Tahoma"/>
                <a:cs typeface="Tahoma"/>
              </a:rPr>
              <a:t> </a:t>
            </a:r>
            <a:r>
              <a:rPr spc="50" dirty="0">
                <a:latin typeface="Tahoma"/>
                <a:cs typeface="Tahoma"/>
              </a:rPr>
              <a:t>through </a:t>
            </a:r>
            <a:r>
              <a:rPr spc="-10" dirty="0">
                <a:latin typeface="Tahoma"/>
                <a:cs typeface="Tahoma"/>
              </a:rPr>
              <a:t>topics</a:t>
            </a:r>
            <a:r>
              <a:rPr lang="en-GB" spc="-10" dirty="0">
                <a:latin typeface="Tahoma"/>
                <a:cs typeface="Tahoma"/>
              </a:rPr>
              <a:t> from EYFS to Year 6.</a:t>
            </a:r>
            <a:endParaRPr dirty="0">
              <a:latin typeface="Tahoma"/>
              <a:cs typeface="Tahoma"/>
            </a:endParaRPr>
          </a:p>
          <a:p>
            <a:pPr marL="12700" marR="5080">
              <a:lnSpc>
                <a:spcPct val="100000"/>
              </a:lnSpc>
              <a:spcBef>
                <a:spcPts val="1320"/>
              </a:spcBef>
            </a:pPr>
            <a:r>
              <a:rPr dirty="0">
                <a:latin typeface="Tahoma"/>
                <a:cs typeface="Tahoma"/>
              </a:rPr>
              <a:t>In</a:t>
            </a:r>
            <a:r>
              <a:rPr spc="25" dirty="0">
                <a:latin typeface="Tahoma"/>
                <a:cs typeface="Tahoma"/>
              </a:rPr>
              <a:t> </a:t>
            </a:r>
            <a:r>
              <a:rPr spc="50" dirty="0">
                <a:latin typeface="Tahoma"/>
                <a:cs typeface="Tahoma"/>
              </a:rPr>
              <a:t>each </a:t>
            </a:r>
            <a:r>
              <a:rPr dirty="0">
                <a:latin typeface="Tahoma"/>
                <a:cs typeface="Tahoma"/>
              </a:rPr>
              <a:t>of</a:t>
            </a:r>
            <a:r>
              <a:rPr spc="25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the</a:t>
            </a:r>
            <a:r>
              <a:rPr spc="50" dirty="0">
                <a:latin typeface="Tahoma"/>
                <a:cs typeface="Tahoma"/>
              </a:rPr>
              <a:t> </a:t>
            </a:r>
            <a:r>
              <a:rPr spc="60" dirty="0">
                <a:latin typeface="Tahoma"/>
                <a:cs typeface="Tahoma"/>
              </a:rPr>
              <a:t>major</a:t>
            </a:r>
            <a:r>
              <a:rPr spc="15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topic</a:t>
            </a:r>
            <a:r>
              <a:rPr spc="35" dirty="0">
                <a:latin typeface="Tahoma"/>
                <a:cs typeface="Tahoma"/>
              </a:rPr>
              <a:t> </a:t>
            </a:r>
            <a:r>
              <a:rPr spc="60" dirty="0">
                <a:latin typeface="Tahoma"/>
                <a:cs typeface="Tahoma"/>
              </a:rPr>
              <a:t>areas</a:t>
            </a:r>
            <a:r>
              <a:rPr spc="35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(Number,</a:t>
            </a:r>
            <a:r>
              <a:rPr spc="10" dirty="0">
                <a:latin typeface="Tahoma"/>
                <a:cs typeface="Tahoma"/>
              </a:rPr>
              <a:t> </a:t>
            </a:r>
            <a:r>
              <a:rPr spc="40" dirty="0">
                <a:latin typeface="Tahoma"/>
                <a:cs typeface="Tahoma"/>
              </a:rPr>
              <a:t>Measurement, </a:t>
            </a:r>
            <a:r>
              <a:rPr spc="65" dirty="0">
                <a:latin typeface="Tahoma"/>
                <a:cs typeface="Tahoma"/>
              </a:rPr>
              <a:t>Geometry</a:t>
            </a:r>
            <a:r>
              <a:rPr spc="-45" dirty="0">
                <a:latin typeface="Tahoma"/>
                <a:cs typeface="Tahoma"/>
              </a:rPr>
              <a:t> </a:t>
            </a:r>
            <a:r>
              <a:rPr spc="70" dirty="0">
                <a:latin typeface="Tahoma"/>
                <a:cs typeface="Tahoma"/>
              </a:rPr>
              <a:t>and</a:t>
            </a:r>
            <a:r>
              <a:rPr spc="-10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Statistics),</a:t>
            </a:r>
            <a:r>
              <a:rPr spc="-10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the</a:t>
            </a:r>
            <a:r>
              <a:rPr spc="-20" dirty="0">
                <a:latin typeface="Tahoma"/>
                <a:cs typeface="Tahoma"/>
              </a:rPr>
              <a:t> </a:t>
            </a:r>
            <a:r>
              <a:rPr spc="50" dirty="0">
                <a:latin typeface="Tahoma"/>
                <a:cs typeface="Tahoma"/>
              </a:rPr>
              <a:t>curriculum</a:t>
            </a:r>
            <a:r>
              <a:rPr spc="-45" dirty="0">
                <a:latin typeface="Tahoma"/>
                <a:cs typeface="Tahoma"/>
              </a:rPr>
              <a:t> </a:t>
            </a:r>
            <a:r>
              <a:rPr spc="65" dirty="0">
                <a:latin typeface="Tahoma"/>
                <a:cs typeface="Tahoma"/>
              </a:rPr>
              <a:t>has</a:t>
            </a:r>
            <a:r>
              <a:rPr spc="-20" dirty="0">
                <a:latin typeface="Tahoma"/>
                <a:cs typeface="Tahoma"/>
              </a:rPr>
              <a:t> </a:t>
            </a:r>
            <a:r>
              <a:rPr spc="50" dirty="0">
                <a:latin typeface="Tahoma"/>
                <a:cs typeface="Tahoma"/>
              </a:rPr>
              <a:t>been</a:t>
            </a:r>
            <a:r>
              <a:rPr spc="-10" dirty="0">
                <a:latin typeface="Tahoma"/>
                <a:cs typeface="Tahoma"/>
              </a:rPr>
              <a:t> </a:t>
            </a:r>
            <a:r>
              <a:rPr spc="45" dirty="0">
                <a:latin typeface="Tahoma"/>
                <a:cs typeface="Tahoma"/>
              </a:rPr>
              <a:t>broken </a:t>
            </a:r>
            <a:r>
              <a:rPr spc="60" dirty="0">
                <a:latin typeface="Tahoma"/>
                <a:cs typeface="Tahoma"/>
              </a:rPr>
              <a:t>down</a:t>
            </a:r>
            <a:r>
              <a:rPr spc="15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into</a:t>
            </a:r>
            <a:r>
              <a:rPr spc="20" dirty="0">
                <a:latin typeface="Tahoma"/>
                <a:cs typeface="Tahoma"/>
              </a:rPr>
              <a:t> </a:t>
            </a:r>
            <a:r>
              <a:rPr spc="70" dirty="0">
                <a:latin typeface="Tahoma"/>
                <a:cs typeface="Tahoma"/>
              </a:rPr>
              <a:t>key</a:t>
            </a:r>
            <a:r>
              <a:rPr spc="30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areas.</a:t>
            </a:r>
            <a:r>
              <a:rPr spc="434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For</a:t>
            </a:r>
            <a:r>
              <a:rPr spc="30" dirty="0">
                <a:latin typeface="Tahoma"/>
                <a:cs typeface="Tahoma"/>
              </a:rPr>
              <a:t> </a:t>
            </a:r>
            <a:r>
              <a:rPr spc="55" dirty="0">
                <a:latin typeface="Tahoma"/>
                <a:cs typeface="Tahoma"/>
              </a:rPr>
              <a:t>each</a:t>
            </a:r>
            <a:r>
              <a:rPr spc="35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of</a:t>
            </a:r>
            <a:r>
              <a:rPr spc="35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these</a:t>
            </a:r>
            <a:r>
              <a:rPr spc="35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areas,</a:t>
            </a:r>
            <a:r>
              <a:rPr spc="50" dirty="0">
                <a:latin typeface="Tahoma"/>
                <a:cs typeface="Tahoma"/>
              </a:rPr>
              <a:t> </a:t>
            </a:r>
            <a:r>
              <a:rPr spc="85" dirty="0">
                <a:latin typeface="Tahoma"/>
                <a:cs typeface="Tahoma"/>
              </a:rPr>
              <a:t>you</a:t>
            </a:r>
            <a:r>
              <a:rPr spc="5" dirty="0">
                <a:latin typeface="Tahoma"/>
                <a:cs typeface="Tahoma"/>
              </a:rPr>
              <a:t> </a:t>
            </a:r>
            <a:r>
              <a:rPr spc="55" dirty="0">
                <a:latin typeface="Tahoma"/>
                <a:cs typeface="Tahoma"/>
              </a:rPr>
              <a:t>can</a:t>
            </a:r>
            <a:r>
              <a:rPr spc="45" dirty="0">
                <a:latin typeface="Tahoma"/>
                <a:cs typeface="Tahoma"/>
              </a:rPr>
              <a:t> </a:t>
            </a:r>
            <a:r>
              <a:rPr spc="-20" dirty="0">
                <a:latin typeface="Tahoma"/>
                <a:cs typeface="Tahoma"/>
              </a:rPr>
              <a:t>then </a:t>
            </a:r>
            <a:r>
              <a:rPr dirty="0">
                <a:latin typeface="Tahoma"/>
                <a:cs typeface="Tahoma"/>
              </a:rPr>
              <a:t>see</a:t>
            </a:r>
            <a:r>
              <a:rPr spc="30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which</a:t>
            </a:r>
            <a:r>
              <a:rPr spc="5" dirty="0">
                <a:latin typeface="Tahoma"/>
                <a:cs typeface="Tahoma"/>
              </a:rPr>
              <a:t> </a:t>
            </a:r>
            <a:r>
              <a:rPr spc="65" dirty="0">
                <a:latin typeface="Tahoma"/>
                <a:cs typeface="Tahoma"/>
              </a:rPr>
              <a:t>NC</a:t>
            </a:r>
            <a:r>
              <a:rPr spc="35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objectives</a:t>
            </a:r>
            <a:r>
              <a:rPr spc="5" dirty="0">
                <a:latin typeface="Tahoma"/>
                <a:cs typeface="Tahoma"/>
              </a:rPr>
              <a:t> </a:t>
            </a:r>
            <a:r>
              <a:rPr spc="60" dirty="0">
                <a:latin typeface="Tahoma"/>
                <a:cs typeface="Tahoma"/>
              </a:rPr>
              <a:t>are</a:t>
            </a:r>
            <a:r>
              <a:rPr spc="35" dirty="0">
                <a:latin typeface="Tahoma"/>
                <a:cs typeface="Tahoma"/>
              </a:rPr>
              <a:t> </a:t>
            </a:r>
            <a:r>
              <a:rPr spc="45" dirty="0">
                <a:latin typeface="Tahoma"/>
                <a:cs typeface="Tahoma"/>
              </a:rPr>
              <a:t>covered</a:t>
            </a:r>
            <a:r>
              <a:rPr spc="10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in</a:t>
            </a:r>
            <a:r>
              <a:rPr spc="25" dirty="0">
                <a:latin typeface="Tahoma"/>
                <a:cs typeface="Tahoma"/>
              </a:rPr>
              <a:t> </a:t>
            </a:r>
            <a:r>
              <a:rPr spc="50" dirty="0">
                <a:latin typeface="Tahoma"/>
                <a:cs typeface="Tahoma"/>
              </a:rPr>
              <a:t>that</a:t>
            </a:r>
            <a:r>
              <a:rPr spc="35" dirty="0">
                <a:latin typeface="Tahoma"/>
                <a:cs typeface="Tahoma"/>
              </a:rPr>
              <a:t> </a:t>
            </a:r>
            <a:r>
              <a:rPr spc="55" dirty="0">
                <a:latin typeface="Tahoma"/>
                <a:cs typeface="Tahoma"/>
              </a:rPr>
              <a:t>year,</a:t>
            </a:r>
            <a:r>
              <a:rPr spc="20" dirty="0">
                <a:latin typeface="Tahoma"/>
                <a:cs typeface="Tahoma"/>
              </a:rPr>
              <a:t> </a:t>
            </a:r>
            <a:r>
              <a:rPr spc="-10" dirty="0">
                <a:latin typeface="Tahoma"/>
                <a:cs typeface="Tahoma"/>
              </a:rPr>
              <a:t>together </a:t>
            </a:r>
            <a:r>
              <a:rPr dirty="0">
                <a:latin typeface="Tahoma"/>
                <a:cs typeface="Tahoma"/>
              </a:rPr>
              <a:t>with</a:t>
            </a:r>
            <a:r>
              <a:rPr spc="45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the</a:t>
            </a:r>
            <a:r>
              <a:rPr spc="65" dirty="0">
                <a:latin typeface="Tahoma"/>
                <a:cs typeface="Tahoma"/>
              </a:rPr>
              <a:t> </a:t>
            </a:r>
            <a:r>
              <a:rPr spc="55" dirty="0">
                <a:latin typeface="Tahoma"/>
                <a:cs typeface="Tahoma"/>
              </a:rPr>
              <a:t>term</a:t>
            </a:r>
            <a:r>
              <a:rPr spc="50" dirty="0">
                <a:latin typeface="Tahoma"/>
                <a:cs typeface="Tahoma"/>
              </a:rPr>
              <a:t> </a:t>
            </a:r>
            <a:r>
              <a:rPr spc="70" dirty="0">
                <a:latin typeface="Tahoma"/>
                <a:cs typeface="Tahoma"/>
              </a:rPr>
              <a:t>and</a:t>
            </a:r>
            <a:r>
              <a:rPr spc="55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block</a:t>
            </a:r>
            <a:r>
              <a:rPr spc="30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in</a:t>
            </a:r>
            <a:r>
              <a:rPr spc="55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which</a:t>
            </a:r>
            <a:r>
              <a:rPr spc="35" dirty="0">
                <a:latin typeface="Tahoma"/>
                <a:cs typeface="Tahoma"/>
              </a:rPr>
              <a:t> </a:t>
            </a:r>
            <a:r>
              <a:rPr spc="50" dirty="0">
                <a:latin typeface="Tahoma"/>
                <a:cs typeface="Tahoma"/>
              </a:rPr>
              <a:t>that</a:t>
            </a:r>
            <a:r>
              <a:rPr spc="65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objective</a:t>
            </a:r>
            <a:r>
              <a:rPr spc="45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is</a:t>
            </a:r>
            <a:r>
              <a:rPr spc="65" dirty="0">
                <a:latin typeface="Tahoma"/>
                <a:cs typeface="Tahoma"/>
              </a:rPr>
              <a:t> </a:t>
            </a:r>
            <a:r>
              <a:rPr dirty="0">
                <a:latin typeface="Tahoma"/>
                <a:cs typeface="Tahoma"/>
              </a:rPr>
              <a:t>first</a:t>
            </a:r>
            <a:r>
              <a:rPr spc="35" dirty="0">
                <a:latin typeface="Tahoma"/>
                <a:cs typeface="Tahoma"/>
              </a:rPr>
              <a:t> </a:t>
            </a:r>
            <a:r>
              <a:rPr spc="55" dirty="0">
                <a:latin typeface="Tahoma"/>
                <a:cs typeface="Tahoma"/>
              </a:rPr>
              <a:t>met</a:t>
            </a:r>
            <a:r>
              <a:rPr lang="en-GB" spc="65" dirty="0">
                <a:latin typeface="Tahoma"/>
                <a:cs typeface="Tahoma"/>
              </a:rPr>
              <a:t>.</a:t>
            </a:r>
            <a:endParaRPr dirty="0">
              <a:latin typeface="Tahoma"/>
              <a:cs typeface="Tahoma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5126527" y="2057656"/>
            <a:ext cx="4259755" cy="3425776"/>
            <a:chOff x="5330952" y="481267"/>
            <a:chExt cx="4006977" cy="2952812"/>
          </a:xfrm>
        </p:grpSpPr>
        <p:pic>
          <p:nvPicPr>
            <p:cNvPr id="9" name="object 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335524" y="1475231"/>
              <a:ext cx="3718560" cy="1953768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5330952" y="1470659"/>
              <a:ext cx="3728085" cy="1963420"/>
            </a:xfrm>
            <a:custGeom>
              <a:avLst/>
              <a:gdLst/>
              <a:ahLst/>
              <a:cxnLst/>
              <a:rect l="l" t="t" r="r" b="b"/>
              <a:pathLst>
                <a:path w="3728084" h="1963420">
                  <a:moveTo>
                    <a:pt x="0" y="1962912"/>
                  </a:moveTo>
                  <a:lnTo>
                    <a:pt x="3727704" y="1962912"/>
                  </a:lnTo>
                  <a:lnTo>
                    <a:pt x="3727704" y="0"/>
                  </a:lnTo>
                  <a:lnTo>
                    <a:pt x="0" y="0"/>
                  </a:lnTo>
                  <a:lnTo>
                    <a:pt x="0" y="1962912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7324344" y="486347"/>
              <a:ext cx="2013585" cy="710565"/>
            </a:xfrm>
            <a:custGeom>
              <a:avLst/>
              <a:gdLst/>
              <a:ahLst/>
              <a:cxnLst/>
              <a:rect l="l" t="t" r="r" b="b"/>
              <a:pathLst>
                <a:path w="2013584" h="710564">
                  <a:moveTo>
                    <a:pt x="1953895" y="0"/>
                  </a:moveTo>
                  <a:lnTo>
                    <a:pt x="59308" y="0"/>
                  </a:lnTo>
                  <a:lnTo>
                    <a:pt x="36218" y="4659"/>
                  </a:lnTo>
                  <a:lnTo>
                    <a:pt x="17367" y="17367"/>
                  </a:lnTo>
                  <a:lnTo>
                    <a:pt x="4659" y="36218"/>
                  </a:lnTo>
                  <a:lnTo>
                    <a:pt x="0" y="59309"/>
                  </a:lnTo>
                  <a:lnTo>
                    <a:pt x="0" y="650875"/>
                  </a:lnTo>
                  <a:lnTo>
                    <a:pt x="4659" y="673965"/>
                  </a:lnTo>
                  <a:lnTo>
                    <a:pt x="17367" y="692816"/>
                  </a:lnTo>
                  <a:lnTo>
                    <a:pt x="36218" y="705524"/>
                  </a:lnTo>
                  <a:lnTo>
                    <a:pt x="59308" y="710184"/>
                  </a:lnTo>
                  <a:lnTo>
                    <a:pt x="1953895" y="710184"/>
                  </a:lnTo>
                  <a:lnTo>
                    <a:pt x="1976985" y="705524"/>
                  </a:lnTo>
                  <a:lnTo>
                    <a:pt x="1995836" y="692816"/>
                  </a:lnTo>
                  <a:lnTo>
                    <a:pt x="2008544" y="673965"/>
                  </a:lnTo>
                  <a:lnTo>
                    <a:pt x="2013203" y="650875"/>
                  </a:lnTo>
                  <a:lnTo>
                    <a:pt x="2013203" y="59309"/>
                  </a:lnTo>
                  <a:lnTo>
                    <a:pt x="2008544" y="36218"/>
                  </a:lnTo>
                  <a:lnTo>
                    <a:pt x="1995836" y="17367"/>
                  </a:lnTo>
                  <a:lnTo>
                    <a:pt x="1976985" y="4659"/>
                  </a:lnTo>
                  <a:lnTo>
                    <a:pt x="1953895" y="0"/>
                  </a:lnTo>
                  <a:close/>
                </a:path>
              </a:pathLst>
            </a:custGeom>
            <a:solidFill>
              <a:srgbClr val="F4B08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7324344" y="481267"/>
              <a:ext cx="2013585" cy="710565"/>
            </a:xfrm>
            <a:custGeom>
              <a:avLst/>
              <a:gdLst/>
              <a:ahLst/>
              <a:cxnLst/>
              <a:rect l="l" t="t" r="r" b="b"/>
              <a:pathLst>
                <a:path w="2013584" h="710564">
                  <a:moveTo>
                    <a:pt x="0" y="59309"/>
                  </a:moveTo>
                  <a:lnTo>
                    <a:pt x="4659" y="36218"/>
                  </a:lnTo>
                  <a:lnTo>
                    <a:pt x="17367" y="17367"/>
                  </a:lnTo>
                  <a:lnTo>
                    <a:pt x="36218" y="4659"/>
                  </a:lnTo>
                  <a:lnTo>
                    <a:pt x="59308" y="0"/>
                  </a:lnTo>
                  <a:lnTo>
                    <a:pt x="1953895" y="0"/>
                  </a:lnTo>
                  <a:lnTo>
                    <a:pt x="1976985" y="4659"/>
                  </a:lnTo>
                  <a:lnTo>
                    <a:pt x="1995836" y="17367"/>
                  </a:lnTo>
                  <a:lnTo>
                    <a:pt x="2008544" y="36218"/>
                  </a:lnTo>
                  <a:lnTo>
                    <a:pt x="2013203" y="59309"/>
                  </a:lnTo>
                  <a:lnTo>
                    <a:pt x="2013203" y="650875"/>
                  </a:lnTo>
                  <a:lnTo>
                    <a:pt x="2008544" y="673965"/>
                  </a:lnTo>
                  <a:lnTo>
                    <a:pt x="1995836" y="692816"/>
                  </a:lnTo>
                  <a:lnTo>
                    <a:pt x="1976985" y="705524"/>
                  </a:lnTo>
                  <a:lnTo>
                    <a:pt x="1953895" y="710184"/>
                  </a:lnTo>
                  <a:lnTo>
                    <a:pt x="59308" y="710184"/>
                  </a:lnTo>
                  <a:lnTo>
                    <a:pt x="36218" y="705524"/>
                  </a:lnTo>
                  <a:lnTo>
                    <a:pt x="17367" y="692816"/>
                  </a:lnTo>
                  <a:lnTo>
                    <a:pt x="4659" y="673965"/>
                  </a:lnTo>
                  <a:lnTo>
                    <a:pt x="0" y="650875"/>
                  </a:lnTo>
                  <a:lnTo>
                    <a:pt x="0" y="59309"/>
                  </a:lnTo>
                  <a:close/>
                </a:path>
              </a:pathLst>
            </a:custGeom>
            <a:ln w="12192">
              <a:solidFill>
                <a:srgbClr val="F8CA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7556329" y="2309669"/>
            <a:ext cx="1710689" cy="1660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sz="1000" dirty="0">
                <a:latin typeface="Tahoma"/>
                <a:cs typeface="Tahoma"/>
              </a:rPr>
              <a:t>These</a:t>
            </a:r>
            <a:r>
              <a:rPr sz="1000" spc="-5" dirty="0">
                <a:latin typeface="Tahoma"/>
                <a:cs typeface="Tahoma"/>
              </a:rPr>
              <a:t> </a:t>
            </a:r>
            <a:r>
              <a:rPr sz="1000" spc="50" dirty="0">
                <a:latin typeface="Tahoma"/>
                <a:cs typeface="Tahoma"/>
              </a:rPr>
              <a:t>are</a:t>
            </a:r>
            <a:r>
              <a:rPr sz="1000" spc="10" dirty="0">
                <a:latin typeface="Tahoma"/>
                <a:cs typeface="Tahoma"/>
              </a:rPr>
              <a:t> </a:t>
            </a:r>
            <a:r>
              <a:rPr sz="1000" dirty="0">
                <a:latin typeface="Tahoma"/>
                <a:cs typeface="Tahoma"/>
              </a:rPr>
              <a:t>the</a:t>
            </a:r>
            <a:r>
              <a:rPr sz="1000" spc="10" dirty="0">
                <a:latin typeface="Tahoma"/>
                <a:cs typeface="Tahoma"/>
              </a:rPr>
              <a:t> </a:t>
            </a:r>
            <a:r>
              <a:rPr sz="1000" spc="55" dirty="0">
                <a:latin typeface="Tahoma"/>
                <a:cs typeface="Tahoma"/>
              </a:rPr>
              <a:t>NC</a:t>
            </a:r>
            <a:r>
              <a:rPr sz="1000" spc="25" dirty="0">
                <a:latin typeface="Tahoma"/>
                <a:cs typeface="Tahoma"/>
              </a:rPr>
              <a:t> </a:t>
            </a:r>
            <a:r>
              <a:rPr sz="1000" spc="-10" dirty="0">
                <a:latin typeface="Tahoma"/>
                <a:cs typeface="Tahoma"/>
              </a:rPr>
              <a:t>objectives. </a:t>
            </a:r>
            <a:endParaRPr sz="1000" dirty="0">
              <a:latin typeface="Tahoma"/>
              <a:cs typeface="Tahoma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7556329" y="2674797"/>
            <a:ext cx="665480" cy="982803"/>
          </a:xfrm>
          <a:custGeom>
            <a:avLst/>
            <a:gdLst/>
            <a:ahLst/>
            <a:cxnLst/>
            <a:rect l="l" t="t" r="r" b="b"/>
            <a:pathLst>
              <a:path w="665479" h="614044">
                <a:moveTo>
                  <a:pt x="665353" y="8382"/>
                </a:moveTo>
                <a:lnTo>
                  <a:pt x="655713" y="7264"/>
                </a:lnTo>
                <a:lnTo>
                  <a:pt x="648970" y="0"/>
                </a:lnTo>
                <a:lnTo>
                  <a:pt x="49225" y="554850"/>
                </a:lnTo>
                <a:lnTo>
                  <a:pt x="30099" y="534162"/>
                </a:lnTo>
                <a:lnTo>
                  <a:pt x="0" y="613918"/>
                </a:lnTo>
                <a:lnTo>
                  <a:pt x="81788" y="590042"/>
                </a:lnTo>
                <a:lnTo>
                  <a:pt x="70624" y="577977"/>
                </a:lnTo>
                <a:lnTo>
                  <a:pt x="62649" y="569366"/>
                </a:lnTo>
                <a:lnTo>
                  <a:pt x="642543" y="32867"/>
                </a:lnTo>
                <a:lnTo>
                  <a:pt x="581533" y="537057"/>
                </a:lnTo>
                <a:lnTo>
                  <a:pt x="553466" y="533654"/>
                </a:lnTo>
                <a:lnTo>
                  <a:pt x="582168" y="613918"/>
                </a:lnTo>
                <a:lnTo>
                  <a:pt x="623023" y="552069"/>
                </a:lnTo>
                <a:lnTo>
                  <a:pt x="629158" y="542798"/>
                </a:lnTo>
                <a:lnTo>
                  <a:pt x="601218" y="539432"/>
                </a:lnTo>
                <a:lnTo>
                  <a:pt x="665353" y="8382"/>
                </a:lnTo>
                <a:close/>
              </a:path>
            </a:pathLst>
          </a:custGeom>
          <a:solidFill>
            <a:srgbClr val="006FC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06370" y="2402535"/>
            <a:ext cx="4098925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u="sng" spc="275" dirty="0">
                <a:solidFill>
                  <a:srgbClr val="6F2F9F"/>
                </a:solidFill>
              </a:rPr>
              <a:t>Place</a:t>
            </a:r>
            <a:r>
              <a:rPr sz="6000" u="sng" spc="-315" dirty="0">
                <a:solidFill>
                  <a:srgbClr val="6F2F9F"/>
                </a:solidFill>
              </a:rPr>
              <a:t> </a:t>
            </a:r>
            <a:r>
              <a:rPr sz="6000" u="sng" spc="240" dirty="0">
                <a:solidFill>
                  <a:srgbClr val="6F2F9F"/>
                </a:solidFill>
              </a:rPr>
              <a:t>value</a:t>
            </a:r>
            <a:endParaRPr sz="6000" u="sng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1981200"/>
            <a:ext cx="7696200" cy="2732449"/>
          </a:xfrm>
          <a:prstGeom prst="rect">
            <a:avLst/>
          </a:prstGeom>
        </p:spPr>
      </p:pic>
      <p:sp>
        <p:nvSpPr>
          <p:cNvPr id="3" name="object 2"/>
          <p:cNvSpPr txBox="1">
            <a:spLocks/>
          </p:cNvSpPr>
          <p:nvPr/>
        </p:nvSpPr>
        <p:spPr>
          <a:xfrm>
            <a:off x="4419600" y="2001253"/>
            <a:ext cx="962915" cy="29046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2600" b="0" i="0">
                <a:solidFill>
                  <a:srgbClr val="F37D5F"/>
                </a:solidFill>
                <a:latin typeface="Tahoma"/>
                <a:ea typeface="+mj-ea"/>
                <a:cs typeface="Tahoma"/>
              </a:defRPr>
            </a:lvl1pPr>
          </a:lstStyle>
          <a:p>
            <a:pPr marL="12700">
              <a:spcBef>
                <a:spcPts val="105"/>
              </a:spcBef>
            </a:pPr>
            <a:r>
              <a:rPr lang="en-GB" sz="1800" spc="105" dirty="0">
                <a:solidFill>
                  <a:schemeClr val="bg1"/>
                </a:solidFill>
              </a:rPr>
              <a:t>EYFS</a:t>
            </a:r>
            <a:endParaRPr lang="en-GB" sz="1800" spc="110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1159" y="609600"/>
            <a:ext cx="9260627" cy="701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4089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429000" y="533400"/>
            <a:ext cx="9071863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05" dirty="0"/>
              <a:t>Place</a:t>
            </a:r>
            <a:r>
              <a:rPr spc="-130" dirty="0"/>
              <a:t> </a:t>
            </a:r>
            <a:r>
              <a:rPr spc="50" dirty="0"/>
              <a:t>value:</a:t>
            </a:r>
            <a:r>
              <a:rPr spc="-110" dirty="0"/>
              <a:t> </a:t>
            </a:r>
            <a:r>
              <a:rPr spc="110" dirty="0"/>
              <a:t>Count</a:t>
            </a:r>
          </a:p>
        </p:txBody>
      </p:sp>
      <p:graphicFrame>
        <p:nvGraphicFramePr>
          <p:cNvPr id="3" name="objec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1427968"/>
              </p:ext>
            </p:extLst>
          </p:nvPr>
        </p:nvGraphicFramePr>
        <p:xfrm>
          <a:off x="542798" y="1601367"/>
          <a:ext cx="8854438" cy="326119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694A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68667">
                <a:tc>
                  <a:txBody>
                    <a:bodyPr/>
                    <a:lstStyle/>
                    <a:p>
                      <a:pPr marL="263525" marR="18224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count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across</a:t>
                      </a:r>
                      <a:r>
                        <a:rPr sz="1000" spc="1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100,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forwards</a:t>
                      </a:r>
                      <a:r>
                        <a:rPr sz="1000" spc="3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backwards,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beginning</a:t>
                      </a:r>
                      <a:r>
                        <a:rPr sz="1000" spc="2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with</a:t>
                      </a:r>
                      <a:r>
                        <a:rPr sz="1000" spc="2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0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or</a:t>
                      </a:r>
                      <a:r>
                        <a:rPr sz="10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1,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or</a:t>
                      </a:r>
                      <a:r>
                        <a:rPr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from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any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given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</a:t>
                      </a:r>
                      <a:endParaRPr sz="1000" dirty="0">
                        <a:latin typeface="Tahoma"/>
                        <a:cs typeface="Tahoma"/>
                      </a:endParaRPr>
                    </a:p>
                    <a:p>
                      <a:pPr marL="263525" marR="12065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Count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100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numerals;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count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multiples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twos,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fives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tens</a:t>
                      </a:r>
                      <a:endParaRPr sz="1000" dirty="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2065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count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steps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 2,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3,</a:t>
                      </a:r>
                      <a:r>
                        <a:rPr sz="1000" spc="-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5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from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0,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tens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from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any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number,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forward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backward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21971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count</a:t>
                      </a:r>
                      <a:r>
                        <a:rPr sz="100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from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0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multiples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4,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8,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>
                        <a:lnSpc>
                          <a:spcPct val="100000"/>
                        </a:lnSpc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50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100;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 find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29539">
                        <a:lnSpc>
                          <a:spcPct val="100000"/>
                        </a:lnSpc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10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or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100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more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or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less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than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given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3970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count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multiples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6,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7,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9,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25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>
                        <a:lnSpc>
                          <a:spcPct val="100000"/>
                        </a:lnSpc>
                      </a:pPr>
                      <a:r>
                        <a:rPr sz="1000" spc="-20" dirty="0">
                          <a:latin typeface="Tahoma"/>
                          <a:cs typeface="Tahoma"/>
                        </a:rPr>
                        <a:t>1000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8161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count</a:t>
                      </a:r>
                      <a:r>
                        <a:rPr sz="1000" spc="1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backwards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through</a:t>
                      </a:r>
                      <a:r>
                        <a:rPr sz="100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zero</a:t>
                      </a:r>
                      <a:r>
                        <a:rPr sz="1000" spc="1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include</a:t>
                      </a:r>
                      <a:r>
                        <a:rPr sz="1000" spc="20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negative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0604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count</a:t>
                      </a:r>
                      <a:r>
                        <a:rPr sz="1000" spc="229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forwards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or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backwards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steps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powers</a:t>
                      </a:r>
                      <a:r>
                        <a:rPr sz="1000" spc="1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10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for</a:t>
                      </a:r>
                      <a:r>
                        <a:rPr sz="10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any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given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up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1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000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000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3335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count</a:t>
                      </a:r>
                      <a:r>
                        <a:rPr sz="10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forwards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backwards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with</a:t>
                      </a:r>
                      <a:r>
                        <a:rPr sz="1000" spc="1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positive</a:t>
                      </a:r>
                      <a:r>
                        <a:rPr sz="1000" spc="1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negative</a:t>
                      </a:r>
                      <a:r>
                        <a:rPr sz="1000" spc="2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whole numbers,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including</a:t>
                      </a:r>
                      <a:r>
                        <a:rPr sz="1000" spc="3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through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zero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2325">
                <a:tc>
                  <a:txBody>
                    <a:bodyPr/>
                    <a:lstStyle/>
                    <a:p>
                      <a:pPr marL="38608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 dirty="0">
                        <a:latin typeface="Tahoma"/>
                        <a:cs typeface="Tahoma"/>
                      </a:endParaRPr>
                    </a:p>
                    <a:p>
                      <a:pPr marL="440690">
                        <a:lnSpc>
                          <a:spcPct val="100000"/>
                        </a:lnSpc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 dirty="0">
                        <a:latin typeface="Tahoma"/>
                        <a:cs typeface="Tahoma"/>
                      </a:endParaRPr>
                    </a:p>
                    <a:p>
                      <a:pPr marL="440690">
                        <a:lnSpc>
                          <a:spcPct val="100000"/>
                        </a:lnSpc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 dirty="0">
                        <a:latin typeface="Tahoma"/>
                        <a:cs typeface="Tahoma"/>
                      </a:endParaRPr>
                    </a:p>
                    <a:p>
                      <a:pPr marL="367665">
                        <a:lnSpc>
                          <a:spcPct val="100000"/>
                        </a:lnSpc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4</a:t>
                      </a:r>
                      <a:endParaRPr sz="1200" dirty="0">
                        <a:latin typeface="Tahoma"/>
                        <a:cs typeface="Tahoma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50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 marL="386080">
                        <a:lnSpc>
                          <a:spcPct val="100000"/>
                        </a:lnSpc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386080">
                        <a:lnSpc>
                          <a:spcPct val="100000"/>
                        </a:lnSpc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 marL="386715">
                        <a:lnSpc>
                          <a:spcPct val="100000"/>
                        </a:lnSpc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386715">
                        <a:lnSpc>
                          <a:spcPct val="100000"/>
                        </a:lnSpc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4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 marL="386715">
                        <a:lnSpc>
                          <a:spcPct val="100000"/>
                        </a:lnSpc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368300">
                        <a:lnSpc>
                          <a:spcPct val="100000"/>
                        </a:lnSpc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4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4" name="object 4"/>
          <p:cNvGrpSpPr/>
          <p:nvPr/>
        </p:nvGrpSpPr>
        <p:grpSpPr>
          <a:xfrm>
            <a:off x="4970017" y="5029200"/>
            <a:ext cx="1485900" cy="948055"/>
            <a:chOff x="4969763" y="4934711"/>
            <a:chExt cx="1485900" cy="948055"/>
          </a:xfrm>
        </p:grpSpPr>
        <p:sp>
          <p:nvSpPr>
            <p:cNvPr id="8" name="object 8"/>
            <p:cNvSpPr/>
            <p:nvPr/>
          </p:nvSpPr>
          <p:spPr>
            <a:xfrm>
              <a:off x="4969763" y="4934711"/>
              <a:ext cx="1485900" cy="948055"/>
            </a:xfrm>
            <a:custGeom>
              <a:avLst/>
              <a:gdLst/>
              <a:ahLst/>
              <a:cxnLst/>
              <a:rect l="l" t="t" r="r" b="b"/>
              <a:pathLst>
                <a:path w="1485900" h="948054">
                  <a:moveTo>
                    <a:pt x="1327912" y="0"/>
                  </a:moveTo>
                  <a:lnTo>
                    <a:pt x="157987" y="0"/>
                  </a:lnTo>
                  <a:lnTo>
                    <a:pt x="108053" y="8054"/>
                  </a:lnTo>
                  <a:lnTo>
                    <a:pt x="64684" y="30484"/>
                  </a:lnTo>
                  <a:lnTo>
                    <a:pt x="30484" y="64684"/>
                  </a:lnTo>
                  <a:lnTo>
                    <a:pt x="8054" y="108053"/>
                  </a:lnTo>
                  <a:lnTo>
                    <a:pt x="0" y="157987"/>
                  </a:lnTo>
                  <a:lnTo>
                    <a:pt x="0" y="789940"/>
                  </a:lnTo>
                  <a:lnTo>
                    <a:pt x="8054" y="839874"/>
                  </a:lnTo>
                  <a:lnTo>
                    <a:pt x="30484" y="883243"/>
                  </a:lnTo>
                  <a:lnTo>
                    <a:pt x="64684" y="917443"/>
                  </a:lnTo>
                  <a:lnTo>
                    <a:pt x="108053" y="939873"/>
                  </a:lnTo>
                  <a:lnTo>
                    <a:pt x="157987" y="947928"/>
                  </a:lnTo>
                  <a:lnTo>
                    <a:pt x="1327912" y="947928"/>
                  </a:lnTo>
                  <a:lnTo>
                    <a:pt x="1377846" y="939873"/>
                  </a:lnTo>
                  <a:lnTo>
                    <a:pt x="1421215" y="917443"/>
                  </a:lnTo>
                  <a:lnTo>
                    <a:pt x="1455415" y="883243"/>
                  </a:lnTo>
                  <a:lnTo>
                    <a:pt x="1477845" y="839874"/>
                  </a:lnTo>
                  <a:lnTo>
                    <a:pt x="1485900" y="789940"/>
                  </a:lnTo>
                  <a:lnTo>
                    <a:pt x="1485900" y="157987"/>
                  </a:lnTo>
                  <a:lnTo>
                    <a:pt x="1477845" y="108053"/>
                  </a:lnTo>
                  <a:lnTo>
                    <a:pt x="1455415" y="64684"/>
                  </a:lnTo>
                  <a:lnTo>
                    <a:pt x="1421215" y="30484"/>
                  </a:lnTo>
                  <a:lnTo>
                    <a:pt x="1377846" y="8054"/>
                  </a:lnTo>
                  <a:lnTo>
                    <a:pt x="1327912" y="0"/>
                  </a:lnTo>
                  <a:close/>
                </a:path>
              </a:pathLst>
            </a:custGeom>
            <a:solidFill>
              <a:srgbClr val="EC7C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4969763" y="4934711"/>
              <a:ext cx="1485900" cy="948055"/>
            </a:xfrm>
            <a:custGeom>
              <a:avLst/>
              <a:gdLst/>
              <a:ahLst/>
              <a:cxnLst/>
              <a:rect l="l" t="t" r="r" b="b"/>
              <a:pathLst>
                <a:path w="1485900" h="948054">
                  <a:moveTo>
                    <a:pt x="0" y="157987"/>
                  </a:moveTo>
                  <a:lnTo>
                    <a:pt x="8054" y="108053"/>
                  </a:lnTo>
                  <a:lnTo>
                    <a:pt x="30484" y="64684"/>
                  </a:lnTo>
                  <a:lnTo>
                    <a:pt x="64684" y="30484"/>
                  </a:lnTo>
                  <a:lnTo>
                    <a:pt x="108053" y="8054"/>
                  </a:lnTo>
                  <a:lnTo>
                    <a:pt x="157987" y="0"/>
                  </a:lnTo>
                  <a:lnTo>
                    <a:pt x="1327912" y="0"/>
                  </a:lnTo>
                  <a:lnTo>
                    <a:pt x="1377846" y="8054"/>
                  </a:lnTo>
                  <a:lnTo>
                    <a:pt x="1421215" y="30484"/>
                  </a:lnTo>
                  <a:lnTo>
                    <a:pt x="1455415" y="64684"/>
                  </a:lnTo>
                  <a:lnTo>
                    <a:pt x="1477845" y="108053"/>
                  </a:lnTo>
                  <a:lnTo>
                    <a:pt x="1485900" y="157987"/>
                  </a:lnTo>
                  <a:lnTo>
                    <a:pt x="1485900" y="789940"/>
                  </a:lnTo>
                  <a:lnTo>
                    <a:pt x="1477845" y="839874"/>
                  </a:lnTo>
                  <a:lnTo>
                    <a:pt x="1455415" y="883243"/>
                  </a:lnTo>
                  <a:lnTo>
                    <a:pt x="1421215" y="917443"/>
                  </a:lnTo>
                  <a:lnTo>
                    <a:pt x="1377846" y="939873"/>
                  </a:lnTo>
                  <a:lnTo>
                    <a:pt x="1327912" y="947928"/>
                  </a:lnTo>
                  <a:lnTo>
                    <a:pt x="157987" y="947928"/>
                  </a:lnTo>
                  <a:lnTo>
                    <a:pt x="108053" y="939873"/>
                  </a:lnTo>
                  <a:lnTo>
                    <a:pt x="64684" y="917443"/>
                  </a:lnTo>
                  <a:lnTo>
                    <a:pt x="30484" y="883243"/>
                  </a:lnTo>
                  <a:lnTo>
                    <a:pt x="8054" y="839874"/>
                  </a:lnTo>
                  <a:lnTo>
                    <a:pt x="0" y="789940"/>
                  </a:lnTo>
                  <a:lnTo>
                    <a:pt x="0" y="157987"/>
                  </a:lnTo>
                  <a:close/>
                </a:path>
              </a:pathLst>
            </a:custGeom>
            <a:ln w="12192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5097017" y="5112386"/>
            <a:ext cx="1231900" cy="86486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635" algn="ctr">
              <a:lnSpc>
                <a:spcPct val="100000"/>
              </a:lnSpc>
              <a:spcBef>
                <a:spcPts val="105"/>
              </a:spcBef>
            </a:pPr>
            <a:r>
              <a:rPr sz="1100" spc="60" dirty="0">
                <a:solidFill>
                  <a:srgbClr val="FFFFFF"/>
                </a:solidFill>
                <a:latin typeface="Tahoma"/>
                <a:cs typeface="Tahoma"/>
              </a:rPr>
              <a:t>Note</a:t>
            </a:r>
            <a:r>
              <a:rPr sz="1100" spc="-7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FFFFFF"/>
                </a:solidFill>
                <a:latin typeface="Tahoma"/>
                <a:cs typeface="Tahoma"/>
              </a:rPr>
              <a:t>–</a:t>
            </a:r>
            <a:r>
              <a:rPr sz="1100" spc="21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FFFFFF"/>
                </a:solidFill>
                <a:latin typeface="Tahoma"/>
                <a:cs typeface="Tahoma"/>
              </a:rPr>
              <a:t>In</a:t>
            </a:r>
            <a:r>
              <a:rPr sz="1100" spc="-6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FFFFFF"/>
                </a:solidFill>
                <a:latin typeface="Tahoma"/>
                <a:cs typeface="Tahoma"/>
              </a:rPr>
              <a:t>the </a:t>
            </a:r>
            <a:r>
              <a:rPr sz="1100" spc="60" dirty="0">
                <a:solidFill>
                  <a:srgbClr val="FFFFFF"/>
                </a:solidFill>
                <a:latin typeface="Tahoma"/>
                <a:cs typeface="Tahoma"/>
              </a:rPr>
              <a:t>WRM</a:t>
            </a:r>
            <a:r>
              <a:rPr sz="1100" spc="-5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FFFFFF"/>
                </a:solidFill>
                <a:latin typeface="Tahoma"/>
                <a:cs typeface="Tahoma"/>
              </a:rPr>
              <a:t>schemes, </a:t>
            </a:r>
            <a:r>
              <a:rPr sz="1100" spc="45" dirty="0">
                <a:solidFill>
                  <a:srgbClr val="FFFFFF"/>
                </a:solidFill>
                <a:latin typeface="Tahoma"/>
                <a:cs typeface="Tahoma"/>
              </a:rPr>
              <a:t>negative</a:t>
            </a:r>
            <a:r>
              <a:rPr sz="1100" spc="-5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50" dirty="0">
                <a:solidFill>
                  <a:srgbClr val="FFFFFF"/>
                </a:solidFill>
                <a:latin typeface="Tahoma"/>
                <a:cs typeface="Tahoma"/>
              </a:rPr>
              <a:t>numbers </a:t>
            </a:r>
            <a:r>
              <a:rPr sz="1100" spc="60" dirty="0">
                <a:solidFill>
                  <a:srgbClr val="FFFFFF"/>
                </a:solidFill>
                <a:latin typeface="Tahoma"/>
                <a:cs typeface="Tahoma"/>
              </a:rPr>
              <a:t>are</a:t>
            </a:r>
            <a:r>
              <a:rPr sz="1100" spc="-3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45" dirty="0">
                <a:solidFill>
                  <a:srgbClr val="FFFFFF"/>
                </a:solidFill>
                <a:latin typeface="Tahoma"/>
                <a:cs typeface="Tahoma"/>
              </a:rPr>
              <a:t>introduced</a:t>
            </a:r>
            <a:r>
              <a:rPr sz="1100" spc="-6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FFFFFF"/>
                </a:solidFill>
                <a:latin typeface="Tahoma"/>
                <a:cs typeface="Tahoma"/>
              </a:rPr>
              <a:t>in </a:t>
            </a:r>
            <a:r>
              <a:rPr sz="1100" dirty="0">
                <a:solidFill>
                  <a:srgbClr val="FFFFFF"/>
                </a:solidFill>
                <a:latin typeface="Tahoma"/>
                <a:cs typeface="Tahoma"/>
              </a:rPr>
              <a:t>Year</a:t>
            </a:r>
            <a:r>
              <a:rPr sz="1100" spc="11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-60" dirty="0">
                <a:solidFill>
                  <a:srgbClr val="FFFFFF"/>
                </a:solidFill>
                <a:latin typeface="Tahoma"/>
                <a:cs typeface="Tahoma"/>
              </a:rPr>
              <a:t>5</a:t>
            </a:r>
            <a:endParaRPr sz="1100" dirty="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600" y="1248639"/>
            <a:ext cx="7968667" cy="2467055"/>
          </a:xfrm>
          <a:prstGeom prst="rect">
            <a:avLst/>
          </a:prstGeom>
        </p:spPr>
      </p:pic>
      <p:sp>
        <p:nvSpPr>
          <p:cNvPr id="3" name="object 2"/>
          <p:cNvSpPr txBox="1">
            <a:spLocks/>
          </p:cNvSpPr>
          <p:nvPr/>
        </p:nvSpPr>
        <p:spPr>
          <a:xfrm>
            <a:off x="5334000" y="1286959"/>
            <a:ext cx="962915" cy="29046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2600" b="0" i="0">
                <a:solidFill>
                  <a:srgbClr val="F37D5F"/>
                </a:solidFill>
                <a:latin typeface="Tahoma"/>
                <a:ea typeface="+mj-ea"/>
                <a:cs typeface="Tahoma"/>
              </a:defRPr>
            </a:lvl1pPr>
          </a:lstStyle>
          <a:p>
            <a:pPr marL="12700">
              <a:spcBef>
                <a:spcPts val="105"/>
              </a:spcBef>
            </a:pPr>
            <a:r>
              <a:rPr lang="en-GB" sz="1800" spc="105" dirty="0">
                <a:solidFill>
                  <a:schemeClr val="bg1"/>
                </a:solidFill>
              </a:rPr>
              <a:t>EYFS</a:t>
            </a:r>
            <a:endParaRPr lang="en-GB" sz="1800" spc="110" dirty="0">
              <a:solidFill>
                <a:schemeClr val="bg1"/>
              </a:solidFill>
            </a:endParaRPr>
          </a:p>
        </p:txBody>
      </p:sp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611" y="3728424"/>
            <a:ext cx="7964656" cy="32055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9400" y="503200"/>
            <a:ext cx="9260627" cy="701101"/>
          </a:xfrm>
          <a:prstGeom prst="rect">
            <a:avLst/>
          </a:prstGeom>
        </p:spPr>
      </p:pic>
      <p:sp>
        <p:nvSpPr>
          <p:cNvPr id="7" name="object 2"/>
          <p:cNvSpPr txBox="1">
            <a:spLocks/>
          </p:cNvSpPr>
          <p:nvPr/>
        </p:nvSpPr>
        <p:spPr>
          <a:xfrm>
            <a:off x="5004942" y="2124342"/>
            <a:ext cx="962915" cy="29046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2600" b="0" i="0">
                <a:solidFill>
                  <a:srgbClr val="F37D5F"/>
                </a:solidFill>
                <a:latin typeface="Tahoma"/>
                <a:ea typeface="+mj-ea"/>
                <a:cs typeface="Tahoma"/>
              </a:defRPr>
            </a:lvl1pPr>
          </a:lstStyle>
          <a:p>
            <a:pPr marL="12700">
              <a:spcBef>
                <a:spcPts val="105"/>
              </a:spcBef>
            </a:pPr>
            <a:r>
              <a:rPr lang="en-GB" sz="1800" spc="105" dirty="0">
                <a:solidFill>
                  <a:schemeClr val="bg1"/>
                </a:solidFill>
              </a:rPr>
              <a:t>EYFS</a:t>
            </a:r>
            <a:endParaRPr lang="en-GB" sz="1800" spc="110" dirty="0">
              <a:solidFill>
                <a:schemeClr val="bg1"/>
              </a:solidFill>
            </a:endParaRPr>
          </a:p>
        </p:txBody>
      </p:sp>
      <p:pic>
        <p:nvPicPr>
          <p:cNvPr id="8" name="Picture 7" descr="Screen Clippi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684" y="4194014"/>
            <a:ext cx="7888393" cy="159718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58763" y="4184979"/>
            <a:ext cx="1091279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1539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971800" y="609600"/>
            <a:ext cx="9071863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05" dirty="0"/>
              <a:t>Place</a:t>
            </a:r>
            <a:r>
              <a:rPr spc="-130" dirty="0"/>
              <a:t> </a:t>
            </a:r>
            <a:r>
              <a:rPr spc="50" dirty="0"/>
              <a:t>value:</a:t>
            </a:r>
            <a:r>
              <a:rPr spc="-110" dirty="0"/>
              <a:t> </a:t>
            </a:r>
            <a:r>
              <a:rPr spc="85" dirty="0"/>
              <a:t>Represent</a:t>
            </a:r>
          </a:p>
        </p:txBody>
      </p:sp>
      <p:graphicFrame>
        <p:nvGraphicFramePr>
          <p:cNvPr id="7" name="object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5634288"/>
              </p:ext>
            </p:extLst>
          </p:nvPr>
        </p:nvGraphicFramePr>
        <p:xfrm>
          <a:off x="525779" y="1981200"/>
          <a:ext cx="8854438" cy="35699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 dirty="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694A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R="425450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77440">
                <a:tc>
                  <a:txBody>
                    <a:bodyPr/>
                    <a:lstStyle/>
                    <a:p>
                      <a:pPr marL="263525" marR="25400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identify</a:t>
                      </a:r>
                      <a:r>
                        <a:rPr sz="1000" spc="3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represent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using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objects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pictorial representations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3525" marR="11620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spc="55" dirty="0">
                          <a:latin typeface="Tahoma"/>
                          <a:cs typeface="Tahoma"/>
                        </a:rPr>
                        <a:t>read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write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100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numerals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3525" marR="156845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spc="55" dirty="0">
                          <a:latin typeface="Tahoma"/>
                          <a:cs typeface="Tahoma"/>
                        </a:rPr>
                        <a:t>read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write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from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1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20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numerals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words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224154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spc="55" dirty="0">
                          <a:latin typeface="Tahoma"/>
                          <a:cs typeface="Tahoma"/>
                        </a:rPr>
                        <a:t>read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write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at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least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100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numerals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in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words</a:t>
                      </a:r>
                      <a:endParaRPr sz="1000" dirty="0">
                        <a:latin typeface="Tahoma"/>
                        <a:cs typeface="Tahoma"/>
                      </a:endParaRPr>
                    </a:p>
                    <a:p>
                      <a:pPr marL="264160" marR="9461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identify,</a:t>
                      </a:r>
                      <a:r>
                        <a:rPr sz="1000" spc="2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represent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estimate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using different representations,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including</a:t>
                      </a:r>
                      <a:r>
                        <a:rPr sz="1000" spc="3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line</a:t>
                      </a:r>
                      <a:endParaRPr sz="1000" dirty="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9461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identify,</a:t>
                      </a:r>
                      <a:r>
                        <a:rPr sz="1000" spc="2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represent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estimate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using different representations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6637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55" dirty="0">
                          <a:latin typeface="Tahoma"/>
                          <a:cs typeface="Tahoma"/>
                        </a:rPr>
                        <a:t>read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write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up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1000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numerals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words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9398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identify,</a:t>
                      </a:r>
                      <a:r>
                        <a:rPr sz="1000" spc="2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represent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estimate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using different representations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9334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55" dirty="0">
                          <a:latin typeface="Tahoma"/>
                          <a:cs typeface="Tahoma"/>
                        </a:rPr>
                        <a:t>read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Roman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numerals</a:t>
                      </a:r>
                      <a:r>
                        <a:rPr sz="100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 100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(I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C)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know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that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over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time,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numeral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system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changed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include</a:t>
                      </a:r>
                      <a:r>
                        <a:rPr sz="1000" spc="20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concept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zero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place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value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8572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read,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write,</a:t>
                      </a:r>
                      <a:r>
                        <a:rPr sz="10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(order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compare)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at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least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1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000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000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1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determine</a:t>
                      </a:r>
                      <a:r>
                        <a:rPr sz="1000" spc="1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value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each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digit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read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Roman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>
                        <a:lnSpc>
                          <a:spcPct val="100000"/>
                        </a:lnSpc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numerals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1000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2827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00" spc="-10" dirty="0">
                          <a:latin typeface="Tahoma"/>
                          <a:cs typeface="Tahoma"/>
                        </a:rPr>
                        <a:t>(M)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recognise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years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written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Roman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numerals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795" marR="10477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read,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write,</a:t>
                      </a:r>
                      <a:r>
                        <a:rPr sz="10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(order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compare)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up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10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000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000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determine</a:t>
                      </a:r>
                      <a:r>
                        <a:rPr sz="1000" spc="3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value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each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digit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2325">
                <a:tc>
                  <a:txBody>
                    <a:bodyPr/>
                    <a:lstStyle/>
                    <a:p>
                      <a:pPr marL="38608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440690">
                        <a:lnSpc>
                          <a:spcPct val="100000"/>
                        </a:lnSpc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440690">
                        <a:lnSpc>
                          <a:spcPct val="100000"/>
                        </a:lnSpc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367665">
                        <a:lnSpc>
                          <a:spcPct val="100000"/>
                        </a:lnSpc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4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50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  <a:p>
                      <a:pPr marL="386080">
                        <a:lnSpc>
                          <a:spcPct val="100000"/>
                        </a:lnSpc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50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50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  <a:p>
                      <a:pPr marR="378460" algn="r">
                        <a:lnSpc>
                          <a:spcPct val="100000"/>
                        </a:lnSpc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50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2100" dirty="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 dirty="0">
                        <a:latin typeface="Tahoma"/>
                        <a:cs typeface="Tahoma"/>
                      </a:endParaRPr>
                    </a:p>
                  </a:txBody>
                  <a:tcPr marL="0" marR="0" marT="50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745" y="1385433"/>
            <a:ext cx="7681748" cy="170969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8400" y="497454"/>
            <a:ext cx="9266723" cy="701101"/>
          </a:xfrm>
          <a:prstGeom prst="rect">
            <a:avLst/>
          </a:prstGeom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691" y="3733800"/>
            <a:ext cx="7769857" cy="14478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14800" y="1385433"/>
            <a:ext cx="1091279" cy="499915"/>
          </a:xfrm>
          <a:prstGeom prst="rect">
            <a:avLst/>
          </a:prstGeom>
        </p:spPr>
      </p:pic>
      <p:sp>
        <p:nvSpPr>
          <p:cNvPr id="7" name="object 2"/>
          <p:cNvSpPr txBox="1">
            <a:spLocks/>
          </p:cNvSpPr>
          <p:nvPr/>
        </p:nvSpPr>
        <p:spPr>
          <a:xfrm>
            <a:off x="4243164" y="3733800"/>
            <a:ext cx="962915" cy="29046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2600" b="0" i="0">
                <a:solidFill>
                  <a:srgbClr val="F37D5F"/>
                </a:solidFill>
                <a:latin typeface="Tahoma"/>
                <a:ea typeface="+mj-ea"/>
                <a:cs typeface="Tahoma"/>
              </a:defRPr>
            </a:lvl1pPr>
          </a:lstStyle>
          <a:p>
            <a:pPr marL="12700">
              <a:spcBef>
                <a:spcPts val="105"/>
              </a:spcBef>
            </a:pPr>
            <a:r>
              <a:rPr lang="en-GB" sz="1800" spc="105" dirty="0">
                <a:solidFill>
                  <a:schemeClr val="bg1"/>
                </a:solidFill>
              </a:rPr>
              <a:t>EYFS</a:t>
            </a:r>
            <a:endParaRPr lang="en-GB" sz="1800" spc="11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01184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38400" y="685800"/>
            <a:ext cx="9071863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05" dirty="0"/>
              <a:t>Place</a:t>
            </a:r>
            <a:r>
              <a:rPr spc="-135" dirty="0"/>
              <a:t> </a:t>
            </a:r>
            <a:r>
              <a:rPr spc="50" dirty="0"/>
              <a:t>value:</a:t>
            </a:r>
            <a:r>
              <a:rPr spc="-110" dirty="0"/>
              <a:t> </a:t>
            </a:r>
            <a:r>
              <a:rPr spc="125" dirty="0"/>
              <a:t>Use</a:t>
            </a:r>
            <a:r>
              <a:rPr spc="-135" dirty="0"/>
              <a:t> </a:t>
            </a:r>
            <a:r>
              <a:rPr spc="170" dirty="0"/>
              <a:t>and</a:t>
            </a:r>
            <a:r>
              <a:rPr spc="-130" dirty="0"/>
              <a:t> </a:t>
            </a:r>
            <a:r>
              <a:rPr spc="140" dirty="0"/>
              <a:t>compare</a:t>
            </a:r>
          </a:p>
        </p:txBody>
      </p:sp>
      <p:graphicFrame>
        <p:nvGraphicFramePr>
          <p:cNvPr id="7" name="object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3779170"/>
              </p:ext>
            </p:extLst>
          </p:nvPr>
        </p:nvGraphicFramePr>
        <p:xfrm>
          <a:off x="533400" y="2209800"/>
          <a:ext cx="8854438" cy="34175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 dirty="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694A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R="425450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25040">
                <a:tc>
                  <a:txBody>
                    <a:bodyPr/>
                    <a:lstStyle/>
                    <a:p>
                      <a:pPr marL="263525" marR="13208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given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number,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identify</a:t>
                      </a:r>
                      <a:r>
                        <a:rPr sz="1000" spc="2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one</a:t>
                      </a:r>
                      <a:r>
                        <a:rPr sz="1000" spc="1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more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one</a:t>
                      </a:r>
                      <a:r>
                        <a:rPr sz="100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less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6319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place</a:t>
                      </a:r>
                      <a:r>
                        <a:rPr sz="10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value</a:t>
                      </a:r>
                      <a:r>
                        <a:rPr sz="1000" spc="1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each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digit</a:t>
                      </a:r>
                      <a:r>
                        <a:rPr sz="10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two-digit</a:t>
                      </a:r>
                      <a:r>
                        <a:rPr sz="1000" spc="2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(tens,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ones)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7970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compare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order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numbers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from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0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up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100;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use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&lt;,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95" dirty="0">
                          <a:latin typeface="Tahoma"/>
                          <a:cs typeface="Tahoma"/>
                        </a:rPr>
                        <a:t>&gt;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=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signs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23622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place</a:t>
                      </a:r>
                      <a:r>
                        <a:rPr sz="10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value</a:t>
                      </a:r>
                      <a:r>
                        <a:rPr sz="1000" spc="1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each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digit</a:t>
                      </a:r>
                      <a:r>
                        <a:rPr sz="10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three-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digit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(hundreds,</a:t>
                      </a:r>
                      <a:r>
                        <a:rPr sz="1000" spc="20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tens, ones)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1620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compare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order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up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1000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3081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find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1000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more</a:t>
                      </a:r>
                      <a:r>
                        <a:rPr sz="100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or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less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than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given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3398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place</a:t>
                      </a:r>
                      <a:r>
                        <a:rPr sz="10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value</a:t>
                      </a:r>
                      <a:r>
                        <a:rPr sz="1000" spc="1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each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digit</a:t>
                      </a:r>
                      <a:r>
                        <a:rPr sz="10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four-digit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(thousands,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hundreds,</a:t>
                      </a:r>
                      <a:r>
                        <a:rPr sz="1000" spc="2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tens,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ones)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99060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order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compare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numbers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beyond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1000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8572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(read,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write)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order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compare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at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least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1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000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000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1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determine</a:t>
                      </a:r>
                      <a:r>
                        <a:rPr sz="1000" spc="1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value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each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digit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795" marR="8826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(read,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write),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order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compare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numbers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up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10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000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000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1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determine</a:t>
                      </a:r>
                      <a:r>
                        <a:rPr sz="1000" spc="1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value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each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digit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2325">
                <a:tc>
                  <a:txBody>
                    <a:bodyPr/>
                    <a:lstStyle/>
                    <a:p>
                      <a:pPr marL="38608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440690">
                        <a:lnSpc>
                          <a:spcPct val="100000"/>
                        </a:lnSpc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440690">
                        <a:lnSpc>
                          <a:spcPct val="100000"/>
                        </a:lnSpc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367665">
                        <a:lnSpc>
                          <a:spcPct val="100000"/>
                        </a:lnSpc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4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50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  <a:p>
                      <a:pPr marL="386080">
                        <a:lnSpc>
                          <a:spcPct val="100000"/>
                        </a:lnSpc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50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50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  <a:p>
                      <a:pPr marR="378460" algn="r">
                        <a:lnSpc>
                          <a:spcPct val="100000"/>
                        </a:lnSpc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50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2100" dirty="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 dirty="0">
                        <a:latin typeface="Tahoma"/>
                        <a:cs typeface="Tahoma"/>
                      </a:endParaRPr>
                    </a:p>
                  </a:txBody>
                  <a:tcPr marL="0" marR="0" marT="50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7400" y="838200"/>
            <a:ext cx="9260627" cy="701101"/>
          </a:xfrm>
          <a:prstGeom prst="rect">
            <a:avLst/>
          </a:prstGeom>
        </p:spPr>
      </p:pic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2438400"/>
            <a:ext cx="8789159" cy="9144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3400" y="2446421"/>
            <a:ext cx="1091279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9228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09800" y="533400"/>
            <a:ext cx="9071863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05" dirty="0"/>
              <a:t>Place</a:t>
            </a:r>
            <a:r>
              <a:rPr spc="-130" dirty="0"/>
              <a:t> </a:t>
            </a:r>
            <a:r>
              <a:rPr spc="50" dirty="0"/>
              <a:t>value:</a:t>
            </a:r>
            <a:r>
              <a:rPr spc="-110" dirty="0"/>
              <a:t> </a:t>
            </a:r>
            <a:r>
              <a:rPr spc="110" dirty="0"/>
              <a:t>Problems/Rounding</a:t>
            </a: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17525" y="1384300"/>
          <a:ext cx="8854438" cy="31178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694A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R="425450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774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3970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use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place</a:t>
                      </a:r>
                      <a:r>
                        <a:rPr sz="10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value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facts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8572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problems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practical</a:t>
                      </a:r>
                      <a:r>
                        <a:rPr sz="1000" spc="3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involving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these ideas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20014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round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any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nearest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10,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100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or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>
                        <a:lnSpc>
                          <a:spcPct val="100000"/>
                        </a:lnSpc>
                      </a:pPr>
                      <a:r>
                        <a:rPr sz="1000" spc="-20" dirty="0">
                          <a:latin typeface="Tahoma"/>
                          <a:cs typeface="Tahoma"/>
                        </a:rPr>
                        <a:t>1000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8572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 number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practical</a:t>
                      </a:r>
                      <a:r>
                        <a:rPr sz="1000" spc="3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that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involve</a:t>
                      </a:r>
                      <a:r>
                        <a:rPr sz="1000" spc="1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all</a:t>
                      </a:r>
                      <a:r>
                        <a:rPr sz="10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above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with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increasingly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large</a:t>
                      </a:r>
                      <a:r>
                        <a:rPr sz="1000" spc="1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positive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2128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interpret</a:t>
                      </a:r>
                      <a:r>
                        <a:rPr sz="1000" spc="3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negative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context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27559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round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any number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up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1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000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000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>
                        <a:lnSpc>
                          <a:spcPct val="100000"/>
                        </a:lnSpc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nearest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10,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100,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>
                        <a:lnSpc>
                          <a:spcPct val="100000"/>
                        </a:lnSpc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1000,</a:t>
                      </a:r>
                      <a:r>
                        <a:rPr sz="100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10</a:t>
                      </a:r>
                      <a:r>
                        <a:rPr sz="10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000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100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000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8255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number problems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practical</a:t>
                      </a:r>
                      <a:r>
                        <a:rPr sz="1000" spc="3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that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involve</a:t>
                      </a:r>
                      <a:r>
                        <a:rPr sz="1000" spc="1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all</a:t>
                      </a:r>
                      <a:r>
                        <a:rPr sz="10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above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795" marR="18542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round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any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whole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required</a:t>
                      </a:r>
                      <a:r>
                        <a:rPr sz="1000" spc="2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degree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accuracy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795" marR="11811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use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negative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context,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calculate</a:t>
                      </a:r>
                      <a:r>
                        <a:rPr sz="1000" spc="3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intervals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across</a:t>
                      </a:r>
                      <a:r>
                        <a:rPr sz="1000" spc="1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zero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795" marR="85090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 number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practical</a:t>
                      </a:r>
                      <a:r>
                        <a:rPr sz="1000" spc="3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that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involve</a:t>
                      </a:r>
                      <a:r>
                        <a:rPr sz="1000" spc="1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all</a:t>
                      </a:r>
                      <a:r>
                        <a:rPr sz="10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above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2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86080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378460" algn="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873501" y="1987422"/>
            <a:ext cx="4160520" cy="27692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2540" algn="ctr">
              <a:lnSpc>
                <a:spcPct val="100000"/>
              </a:lnSpc>
              <a:spcBef>
                <a:spcPts val="100"/>
              </a:spcBef>
            </a:pPr>
            <a:r>
              <a:rPr sz="6000" u="sng" spc="245" dirty="0">
                <a:solidFill>
                  <a:srgbClr val="6F2F9F"/>
                </a:solidFill>
              </a:rPr>
              <a:t>Addition </a:t>
            </a:r>
            <a:r>
              <a:rPr sz="6000" u="sng" spc="365" dirty="0">
                <a:solidFill>
                  <a:srgbClr val="6F2F9F"/>
                </a:solidFill>
              </a:rPr>
              <a:t>and </a:t>
            </a:r>
            <a:r>
              <a:rPr sz="6000" u="sng" spc="254" dirty="0">
                <a:solidFill>
                  <a:srgbClr val="6F2F9F"/>
                </a:solidFill>
              </a:rPr>
              <a:t>subtraction</a:t>
            </a:r>
            <a:endParaRPr sz="6000" u="sng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057400" y="685800"/>
            <a:ext cx="9071863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10" dirty="0"/>
              <a:t>Addition</a:t>
            </a:r>
            <a:r>
              <a:rPr spc="-110" dirty="0"/>
              <a:t> </a:t>
            </a:r>
            <a:r>
              <a:rPr spc="140" dirty="0"/>
              <a:t>&amp;</a:t>
            </a:r>
            <a:r>
              <a:rPr spc="-135" dirty="0"/>
              <a:t> </a:t>
            </a:r>
            <a:r>
              <a:rPr spc="85" dirty="0"/>
              <a:t>subtraction:</a:t>
            </a:r>
            <a:r>
              <a:rPr spc="-95" dirty="0"/>
              <a:t> </a:t>
            </a:r>
            <a:r>
              <a:rPr spc="100" dirty="0"/>
              <a:t>Calculations</a:t>
            </a:r>
          </a:p>
        </p:txBody>
      </p:sp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2209800"/>
            <a:ext cx="8134389" cy="183842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3400" y="2245895"/>
            <a:ext cx="1091279" cy="49991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28800" y="457200"/>
            <a:ext cx="9071863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10" dirty="0"/>
              <a:t>Addition</a:t>
            </a:r>
            <a:r>
              <a:rPr spc="-110" dirty="0"/>
              <a:t> </a:t>
            </a:r>
            <a:r>
              <a:rPr spc="140" dirty="0"/>
              <a:t>&amp;</a:t>
            </a:r>
            <a:r>
              <a:rPr spc="-135" dirty="0"/>
              <a:t> </a:t>
            </a:r>
            <a:r>
              <a:rPr spc="85" dirty="0"/>
              <a:t>subtraction:</a:t>
            </a:r>
            <a:r>
              <a:rPr spc="-95" dirty="0"/>
              <a:t> </a:t>
            </a:r>
            <a:r>
              <a:rPr spc="100" dirty="0"/>
              <a:t>Calculations</a:t>
            </a: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17525" y="1384300"/>
          <a:ext cx="8854438" cy="39668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694A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R="425450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39440">
                <a:tc>
                  <a:txBody>
                    <a:bodyPr/>
                    <a:lstStyle/>
                    <a:p>
                      <a:pPr marL="263525" marR="107314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spc="65" dirty="0">
                          <a:latin typeface="Tahoma"/>
                          <a:cs typeface="Tahoma"/>
                        </a:rPr>
                        <a:t>add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subtract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one-digit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two-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digit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20,</a:t>
                      </a:r>
                      <a:r>
                        <a:rPr sz="10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including</a:t>
                      </a:r>
                      <a:r>
                        <a:rPr sz="10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zero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7272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spc="65" dirty="0">
                          <a:latin typeface="Tahoma"/>
                          <a:cs typeface="Tahoma"/>
                        </a:rPr>
                        <a:t>add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subtract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using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concrete</a:t>
                      </a:r>
                      <a:r>
                        <a:rPr sz="100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objects, pictorial representations,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mentally, including: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indent="-172720">
                        <a:lnSpc>
                          <a:spcPct val="100000"/>
                        </a:lnSpc>
                        <a:buFont typeface="Wingdings"/>
                        <a:buChar char=""/>
                        <a:tabLst>
                          <a:tab pos="264160" algn="l"/>
                        </a:tabLst>
                      </a:pP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two-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digit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ones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72720" indent="-172720">
                        <a:lnSpc>
                          <a:spcPct val="100000"/>
                        </a:lnSpc>
                        <a:buFont typeface="Wingdings"/>
                        <a:buChar char=""/>
                        <a:tabLst>
                          <a:tab pos="264160" algn="l"/>
                        </a:tabLst>
                      </a:pP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two-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digit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tens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421005" indent="-172720">
                        <a:lnSpc>
                          <a:spcPct val="100000"/>
                        </a:lnSpc>
                        <a:buFont typeface="Wingdings"/>
                        <a:buChar char=""/>
                        <a:tabLst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two</a:t>
                      </a:r>
                      <a:r>
                        <a:rPr sz="10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two-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digit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30175" indent="-172720">
                        <a:lnSpc>
                          <a:spcPct val="100000"/>
                        </a:lnSpc>
                        <a:buFont typeface="Wingdings"/>
                        <a:buChar char=""/>
                        <a:tabLst>
                          <a:tab pos="264160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adding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three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one-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digit</a:t>
                      </a:r>
                      <a:r>
                        <a:rPr sz="1000" spc="1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7272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65" dirty="0">
                          <a:latin typeface="Tahoma"/>
                          <a:cs typeface="Tahoma"/>
                        </a:rPr>
                        <a:t>add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subtract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numbers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mentally, including: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42875" indent="-172720">
                        <a:lnSpc>
                          <a:spcPct val="100000"/>
                        </a:lnSpc>
                        <a:buFont typeface="Wingdings"/>
                        <a:buChar char=""/>
                        <a:tabLst>
                          <a:tab pos="264795" algn="l"/>
                        </a:tabLst>
                      </a:pP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three-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digit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ones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indent="-172720">
                        <a:lnSpc>
                          <a:spcPct val="100000"/>
                        </a:lnSpc>
                        <a:buFont typeface="Wingdings"/>
                        <a:buChar char=""/>
                        <a:tabLst>
                          <a:tab pos="264795" algn="l"/>
                        </a:tabLst>
                      </a:pP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three-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digit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>
                        <a:lnSpc>
                          <a:spcPct val="100000"/>
                        </a:lnSpc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tens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461645" indent="-172720" algn="just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Wingdings"/>
                        <a:buChar char=""/>
                        <a:tabLst>
                          <a:tab pos="264795" algn="l"/>
                        </a:tabLst>
                      </a:pP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three-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digit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hundreds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7272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65" dirty="0">
                          <a:latin typeface="Tahoma"/>
                          <a:cs typeface="Tahoma"/>
                        </a:rPr>
                        <a:t>add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subtract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with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up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three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digits,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sz="10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formal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written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methods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columnar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addition</a:t>
                      </a:r>
                      <a:r>
                        <a:rPr sz="1000" spc="3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subtraction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9842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65" dirty="0">
                          <a:latin typeface="Tahoma"/>
                          <a:cs typeface="Tahoma"/>
                        </a:rPr>
                        <a:t>add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subtract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with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up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4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digits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formal</a:t>
                      </a:r>
                      <a:r>
                        <a:rPr sz="10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written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methods</a:t>
                      </a:r>
                      <a:r>
                        <a:rPr sz="1000" spc="2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columnar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addition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subtraction where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appropriate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6891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65" dirty="0">
                          <a:latin typeface="Tahoma"/>
                          <a:cs typeface="Tahoma"/>
                        </a:rPr>
                        <a:t>add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subtract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whole</a:t>
                      </a:r>
                      <a:r>
                        <a:rPr sz="1000" spc="1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with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more</a:t>
                      </a:r>
                      <a:r>
                        <a:rPr sz="10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than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4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digits,</a:t>
                      </a:r>
                      <a:r>
                        <a:rPr sz="1000" spc="1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including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sz="1000" spc="1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formal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written</a:t>
                      </a:r>
                      <a:r>
                        <a:rPr sz="1000" spc="2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methods (columnar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addition</a:t>
                      </a:r>
                      <a:r>
                        <a:rPr sz="1000" spc="3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subtraction)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97155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65" dirty="0">
                          <a:latin typeface="Tahoma"/>
                          <a:cs typeface="Tahoma"/>
                        </a:rPr>
                        <a:t>add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subtract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mentally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with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increasingly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large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795" marR="15367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spc="45" dirty="0">
                          <a:latin typeface="Tahoma"/>
                          <a:cs typeface="Tahoma"/>
                        </a:rPr>
                        <a:t>perform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mental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calculations,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including</a:t>
                      </a:r>
                      <a:r>
                        <a:rPr sz="1000" spc="3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with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mixed</a:t>
                      </a:r>
                      <a:r>
                        <a:rPr sz="1000" spc="1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operations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large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795" marR="15176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use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their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knowledge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1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order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operations</a:t>
                      </a:r>
                      <a:r>
                        <a:rPr sz="1000" spc="4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carry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out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calculations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involving</a:t>
                      </a:r>
                      <a:r>
                        <a:rPr sz="1000" spc="20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four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operations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38608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440690">
                        <a:lnSpc>
                          <a:spcPct val="100000"/>
                        </a:lnSpc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15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89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86080">
                        <a:lnSpc>
                          <a:spcPct val="100000"/>
                        </a:lnSpc>
                        <a:spcBef>
                          <a:spcPts val="1015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89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15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89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378460" algn="r">
                        <a:lnSpc>
                          <a:spcPct val="100000"/>
                        </a:lnSpc>
                        <a:spcBef>
                          <a:spcPts val="1015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89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015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89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811113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09800" y="914400"/>
            <a:ext cx="9071863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10" dirty="0"/>
              <a:t>Addition</a:t>
            </a:r>
            <a:r>
              <a:rPr spc="-110" dirty="0"/>
              <a:t> </a:t>
            </a:r>
            <a:r>
              <a:rPr spc="140" dirty="0"/>
              <a:t>&amp;</a:t>
            </a:r>
            <a:r>
              <a:rPr spc="-135" dirty="0"/>
              <a:t> </a:t>
            </a:r>
            <a:r>
              <a:rPr spc="85" dirty="0"/>
              <a:t>subtraction:</a:t>
            </a:r>
            <a:r>
              <a:rPr spc="-95" dirty="0"/>
              <a:t> </a:t>
            </a:r>
            <a:r>
              <a:rPr spc="120" dirty="0"/>
              <a:t>Problems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2438400"/>
            <a:ext cx="9402457" cy="113352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7200" y="2466474"/>
            <a:ext cx="1091279" cy="499915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057400" y="457200"/>
            <a:ext cx="9071863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10" dirty="0"/>
              <a:t>Addition</a:t>
            </a:r>
            <a:r>
              <a:rPr spc="-110" dirty="0"/>
              <a:t> </a:t>
            </a:r>
            <a:r>
              <a:rPr spc="140" dirty="0"/>
              <a:t>&amp;</a:t>
            </a:r>
            <a:r>
              <a:rPr spc="-135" dirty="0"/>
              <a:t> </a:t>
            </a:r>
            <a:r>
              <a:rPr spc="85" dirty="0"/>
              <a:t>subtraction:</a:t>
            </a:r>
            <a:r>
              <a:rPr spc="-95" dirty="0"/>
              <a:t> </a:t>
            </a:r>
            <a:r>
              <a:rPr spc="120" dirty="0"/>
              <a:t>Problems</a:t>
            </a: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17525" y="1384300"/>
          <a:ext cx="8854438" cy="36620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694A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R="425450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34640">
                <a:tc>
                  <a:txBody>
                    <a:bodyPr/>
                    <a:lstStyle/>
                    <a:p>
                      <a:pPr marL="263525" marR="129539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one-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step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problems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that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involve</a:t>
                      </a:r>
                      <a:r>
                        <a:rPr sz="1000" spc="1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addition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subtraction,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sz="10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concrete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objects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pictorial representations,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missing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such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as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7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80" dirty="0">
                          <a:latin typeface="Tahoma"/>
                          <a:cs typeface="Tahoma"/>
                        </a:rPr>
                        <a:t>=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Webdings"/>
                          <a:cs typeface="Webdings"/>
                        </a:rPr>
                        <a:t></a:t>
                      </a:r>
                      <a:r>
                        <a:rPr sz="1000" spc="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5" dirty="0">
                          <a:latin typeface="Tahoma"/>
                          <a:cs typeface="Tahoma"/>
                        </a:rPr>
                        <a:t>–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9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4668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with</a:t>
                      </a:r>
                      <a:r>
                        <a:rPr sz="1000" spc="2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addition</a:t>
                      </a:r>
                      <a:r>
                        <a:rPr sz="1000" spc="2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subtraction: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219710" indent="-172720">
                        <a:lnSpc>
                          <a:spcPct val="100000"/>
                        </a:lnSpc>
                        <a:buFont typeface="Wingdings"/>
                        <a:buChar char=""/>
                        <a:tabLst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sz="10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concrete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objects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pictorial representations,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including</a:t>
                      </a:r>
                      <a:r>
                        <a:rPr sz="1000" spc="3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those involving numbers,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quantities</a:t>
                      </a:r>
                      <a:r>
                        <a:rPr sz="1000" spc="3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measures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215265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Wingdings"/>
                        <a:buChar char=""/>
                        <a:tabLst>
                          <a:tab pos="264160" algn="l"/>
                        </a:tabLst>
                      </a:pPr>
                      <a:r>
                        <a:rPr sz="1000" spc="55" dirty="0">
                          <a:latin typeface="Tahoma"/>
                          <a:cs typeface="Tahoma"/>
                        </a:rPr>
                        <a:t>applying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their increasing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knowledge</a:t>
                      </a:r>
                      <a:r>
                        <a:rPr sz="1000" spc="3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mental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written</a:t>
                      </a:r>
                      <a:r>
                        <a:rPr sz="100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methods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9461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problems,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including</a:t>
                      </a:r>
                      <a:r>
                        <a:rPr sz="1000" spc="3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missing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problems,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sz="10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facts,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place</a:t>
                      </a:r>
                      <a:r>
                        <a:rPr sz="10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value,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more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complex</a:t>
                      </a:r>
                      <a:r>
                        <a:rPr sz="1000" spc="2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addition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subtraction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9842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addition</a:t>
                      </a:r>
                      <a:r>
                        <a:rPr sz="1000" spc="2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subtraction</a:t>
                      </a:r>
                      <a:r>
                        <a:rPr sz="1000" spc="409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two-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step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problems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contexts,</a:t>
                      </a:r>
                      <a:r>
                        <a:rPr sz="1000" spc="1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deciding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which</a:t>
                      </a:r>
                      <a:r>
                        <a:rPr sz="10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operations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methods</a:t>
                      </a:r>
                      <a:r>
                        <a:rPr sz="10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use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why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9461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2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addition</a:t>
                      </a:r>
                      <a:r>
                        <a:rPr sz="1000" spc="2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subtraction</a:t>
                      </a:r>
                      <a:r>
                        <a:rPr sz="1000" spc="4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multi-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step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problems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contexts,</a:t>
                      </a:r>
                      <a:r>
                        <a:rPr sz="1000" spc="1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deciding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which</a:t>
                      </a:r>
                      <a:r>
                        <a:rPr sz="1000" spc="1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operations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methods</a:t>
                      </a:r>
                      <a:r>
                        <a:rPr sz="10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use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why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8699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involving</a:t>
                      </a:r>
                      <a:r>
                        <a:rPr sz="1000" spc="2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addition, subtraction,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multiplication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division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combination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these,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including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understanding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meaning</a:t>
                      </a:r>
                      <a:r>
                        <a:rPr sz="10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equals</a:t>
                      </a:r>
                      <a:r>
                        <a:rPr sz="1000" spc="2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sign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795" marR="9715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addition</a:t>
                      </a:r>
                      <a:r>
                        <a:rPr sz="1000" spc="2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subtraction</a:t>
                      </a:r>
                      <a:r>
                        <a:rPr sz="1000" spc="409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multi-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step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problems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contexts,</a:t>
                      </a:r>
                      <a:r>
                        <a:rPr sz="1000" spc="1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deciding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which</a:t>
                      </a:r>
                      <a:r>
                        <a:rPr sz="10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operations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methods</a:t>
                      </a:r>
                      <a:r>
                        <a:rPr sz="10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use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why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38608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440690">
                        <a:lnSpc>
                          <a:spcPct val="100000"/>
                        </a:lnSpc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15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89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86080">
                        <a:lnSpc>
                          <a:spcPct val="100000"/>
                        </a:lnSpc>
                        <a:spcBef>
                          <a:spcPts val="1015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89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15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89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378460" algn="r">
                        <a:lnSpc>
                          <a:spcPct val="100000"/>
                        </a:lnSpc>
                        <a:spcBef>
                          <a:spcPts val="1015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89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015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89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846478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74467" y="1987422"/>
            <a:ext cx="4956810" cy="27692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6000" u="sng" spc="270" dirty="0">
                <a:solidFill>
                  <a:srgbClr val="6F2F9F"/>
                </a:solidFill>
              </a:rPr>
              <a:t>Multiplication </a:t>
            </a:r>
            <a:r>
              <a:rPr sz="6000" u="sng" spc="365" dirty="0">
                <a:solidFill>
                  <a:srgbClr val="6F2F9F"/>
                </a:solidFill>
              </a:rPr>
              <a:t>and</a:t>
            </a:r>
            <a:endParaRPr sz="6000" u="sng" dirty="0"/>
          </a:p>
          <a:p>
            <a:pPr marL="2540" algn="ctr">
              <a:lnSpc>
                <a:spcPct val="100000"/>
              </a:lnSpc>
            </a:pPr>
            <a:r>
              <a:rPr sz="6000" u="sng" spc="215" dirty="0">
                <a:solidFill>
                  <a:srgbClr val="6F2F9F"/>
                </a:solidFill>
              </a:rPr>
              <a:t>division</a:t>
            </a:r>
            <a:endParaRPr sz="6000" u="sng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28800" y="533400"/>
            <a:ext cx="9071863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25" dirty="0"/>
              <a:t>Multiplication</a:t>
            </a:r>
            <a:r>
              <a:rPr spc="-105" dirty="0"/>
              <a:t> </a:t>
            </a:r>
            <a:r>
              <a:rPr spc="140" dirty="0"/>
              <a:t>&amp;</a:t>
            </a:r>
            <a:r>
              <a:rPr spc="-130" dirty="0"/>
              <a:t> </a:t>
            </a:r>
            <a:r>
              <a:rPr spc="60" dirty="0"/>
              <a:t>division:</a:t>
            </a:r>
            <a:r>
              <a:rPr spc="-100" dirty="0"/>
              <a:t> </a:t>
            </a:r>
            <a:r>
              <a:rPr spc="75" dirty="0"/>
              <a:t>Recall/Use</a:t>
            </a: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18655" y="1384300"/>
          <a:ext cx="8854438" cy="488060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marL="434340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694A"/>
                    </a:solidFill>
                  </a:tcPr>
                </a:tc>
                <a:tc>
                  <a:txBody>
                    <a:bodyPr/>
                    <a:lstStyle/>
                    <a:p>
                      <a:pPr marR="426084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5320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3525" marR="11176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recall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use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multiplication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division</a:t>
                      </a:r>
                      <a:r>
                        <a:rPr sz="1000" spc="2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facts</a:t>
                      </a:r>
                      <a:r>
                        <a:rPr sz="1000" spc="1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for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2,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5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10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multiplication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tables,</a:t>
                      </a:r>
                      <a:r>
                        <a:rPr sz="10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including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recognising</a:t>
                      </a:r>
                      <a:r>
                        <a:rPr sz="1000" spc="3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odd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even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3525" marR="161925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show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that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multiplication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two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can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be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done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any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order (commutative)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division</a:t>
                      </a:r>
                      <a:r>
                        <a:rPr sz="10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one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by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another</a:t>
                      </a:r>
                      <a:r>
                        <a:rPr sz="1000" spc="2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cannot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1112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recall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use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multiplication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division</a:t>
                      </a:r>
                      <a:r>
                        <a:rPr sz="1000" spc="2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facts</a:t>
                      </a:r>
                      <a:r>
                        <a:rPr sz="1000" spc="1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for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3,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4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8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multiplication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tables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1112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-10" dirty="0">
                          <a:latin typeface="Tahoma"/>
                          <a:cs typeface="Tahoma"/>
                        </a:rPr>
                        <a:t>recall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multiplication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division</a:t>
                      </a:r>
                      <a:r>
                        <a:rPr sz="1000" spc="2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facts</a:t>
                      </a:r>
                      <a:r>
                        <a:rPr sz="1000" spc="1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for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multiplication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tables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up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12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×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12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3208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use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place</a:t>
                      </a:r>
                      <a:r>
                        <a:rPr sz="10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value,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known</a:t>
                      </a:r>
                      <a:r>
                        <a:rPr sz="1000" spc="1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derived</a:t>
                      </a:r>
                      <a:r>
                        <a:rPr sz="1000" spc="1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facts</a:t>
                      </a:r>
                      <a:r>
                        <a:rPr sz="1000" spc="1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multiply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divide</a:t>
                      </a:r>
                      <a:r>
                        <a:rPr sz="1000" spc="1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mentally, including: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multiplying</a:t>
                      </a:r>
                      <a:r>
                        <a:rPr sz="10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by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0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1;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dividing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by 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1;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multiplying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together</a:t>
                      </a:r>
                      <a:r>
                        <a:rPr sz="1000" spc="2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three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13664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use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factor</a:t>
                      </a:r>
                      <a:r>
                        <a:rPr sz="1000" spc="1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pairs</a:t>
                      </a:r>
                      <a:r>
                        <a:rPr sz="1000" spc="2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commutativity</a:t>
                      </a:r>
                      <a:r>
                        <a:rPr sz="10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mental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calculations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6065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identify</a:t>
                      </a:r>
                      <a:r>
                        <a:rPr sz="1000" spc="3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multiples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factors,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including</a:t>
                      </a:r>
                      <a:r>
                        <a:rPr sz="1000" spc="3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finding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all</a:t>
                      </a:r>
                      <a:r>
                        <a:rPr sz="1000" spc="1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factor</a:t>
                      </a:r>
                      <a:r>
                        <a:rPr sz="1000" spc="1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pairs</a:t>
                      </a:r>
                      <a:r>
                        <a:rPr sz="1000" spc="1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number,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common</a:t>
                      </a:r>
                      <a:r>
                        <a:rPr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factors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two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3271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know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use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vocabulary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prime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numbers,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prime</a:t>
                      </a:r>
                      <a:r>
                        <a:rPr sz="1000" spc="2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factors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composite</a:t>
                      </a:r>
                      <a:r>
                        <a:rPr sz="1000" spc="3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(non-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prime)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36525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establish</a:t>
                      </a:r>
                      <a:r>
                        <a:rPr sz="1000" spc="3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whether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up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100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is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prime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recall</a:t>
                      </a:r>
                      <a:r>
                        <a:rPr sz="1000" spc="1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prime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up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19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13664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use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square</a:t>
                      </a:r>
                      <a:r>
                        <a:rPr sz="1000" spc="2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numbers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cube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numbers,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notation</a:t>
                      </a:r>
                      <a:r>
                        <a:rPr sz="1000" spc="3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for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squared</a:t>
                      </a:r>
                      <a:r>
                        <a:rPr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(</a:t>
                      </a:r>
                      <a:r>
                        <a:rPr sz="975" spc="-75" baseline="25641" dirty="0">
                          <a:latin typeface="Tahoma"/>
                          <a:cs typeface="Tahoma"/>
                        </a:rPr>
                        <a:t>2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)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cubed</a:t>
                      </a:r>
                      <a:r>
                        <a:rPr sz="1000" spc="1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(</a:t>
                      </a:r>
                      <a:r>
                        <a:rPr sz="975" spc="-37" baseline="25641" dirty="0">
                          <a:latin typeface="Tahoma"/>
                          <a:cs typeface="Tahoma"/>
                        </a:rPr>
                        <a:t>3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)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795" marR="17653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identify</a:t>
                      </a:r>
                      <a:r>
                        <a:rPr sz="1000" spc="3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common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factors,</a:t>
                      </a:r>
                      <a:r>
                        <a:rPr sz="1000" spc="1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common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multiples</a:t>
                      </a:r>
                      <a:r>
                        <a:rPr sz="1000" spc="3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prime</a:t>
                      </a:r>
                      <a:r>
                        <a:rPr sz="100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795" marR="16192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use</a:t>
                      </a:r>
                      <a:r>
                        <a:rPr sz="1000" spc="1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estimation</a:t>
                      </a:r>
                      <a:r>
                        <a:rPr sz="1000" spc="2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check</a:t>
                      </a:r>
                      <a:r>
                        <a:rPr sz="1000" spc="1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answers</a:t>
                      </a:r>
                      <a:r>
                        <a:rPr sz="1000" spc="1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calculations</a:t>
                      </a:r>
                      <a:r>
                        <a:rPr sz="1000" spc="4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determine,</a:t>
                      </a:r>
                      <a:r>
                        <a:rPr sz="1000" spc="1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1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context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problem,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an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appropriate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degree</a:t>
                      </a:r>
                      <a:r>
                        <a:rPr sz="1000" spc="2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accuracy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432434" algn="r">
                        <a:lnSpc>
                          <a:spcPct val="100000"/>
                        </a:lnSpc>
                        <a:spcBef>
                          <a:spcPts val="1019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953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8608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441325">
                        <a:lnSpc>
                          <a:spcPct val="100000"/>
                        </a:lnSpc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8671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4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441325">
                        <a:lnSpc>
                          <a:spcPct val="100000"/>
                        </a:lnSpc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019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953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019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953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00200" y="533400"/>
            <a:ext cx="9071863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25" dirty="0"/>
              <a:t>Multiplication</a:t>
            </a:r>
            <a:r>
              <a:rPr spc="-105" dirty="0"/>
              <a:t> </a:t>
            </a:r>
            <a:r>
              <a:rPr spc="140" dirty="0"/>
              <a:t>&amp;</a:t>
            </a:r>
            <a:r>
              <a:rPr spc="-130" dirty="0"/>
              <a:t> </a:t>
            </a:r>
            <a:r>
              <a:rPr spc="60" dirty="0"/>
              <a:t>division:</a:t>
            </a:r>
            <a:r>
              <a:rPr spc="-100" dirty="0"/>
              <a:t> </a:t>
            </a:r>
            <a:r>
              <a:rPr spc="105" dirty="0"/>
              <a:t>Calculations</a:t>
            </a: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17525" y="1384300"/>
          <a:ext cx="8854438" cy="472820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694A"/>
                    </a:solidFill>
                  </a:tcPr>
                </a:tc>
                <a:tc>
                  <a:txBody>
                    <a:bodyPr/>
                    <a:lstStyle/>
                    <a:p>
                      <a:pPr marR="426084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0080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1176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spc="-10" dirty="0">
                          <a:latin typeface="Tahoma"/>
                          <a:cs typeface="Tahoma"/>
                        </a:rPr>
                        <a:t>calculate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mathematical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statements</a:t>
                      </a:r>
                      <a:r>
                        <a:rPr sz="1000" spc="3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for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multiplication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division</a:t>
                      </a:r>
                      <a:r>
                        <a:rPr sz="1000" spc="2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within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multiplication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tables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write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them</a:t>
                      </a:r>
                      <a:r>
                        <a:rPr sz="1000" spc="1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sz="1000" spc="1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multiplication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(×),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division</a:t>
                      </a:r>
                      <a:r>
                        <a:rPr sz="10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0" dirty="0">
                          <a:latin typeface="Tahoma"/>
                          <a:cs typeface="Tahoma"/>
                        </a:rPr>
                        <a:t>(÷)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equals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80" dirty="0">
                          <a:latin typeface="Tahoma"/>
                          <a:cs typeface="Tahoma"/>
                        </a:rPr>
                        <a:t>(=)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signs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1176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write</a:t>
                      </a:r>
                      <a:r>
                        <a:rPr sz="10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calculate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mathematical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statements</a:t>
                      </a:r>
                      <a:r>
                        <a:rPr sz="1000" spc="3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for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multiplication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division</a:t>
                      </a:r>
                      <a:r>
                        <a:rPr sz="1000" spc="2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sz="1000" spc="1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multiplication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tables</a:t>
                      </a:r>
                      <a:r>
                        <a:rPr sz="1000" spc="1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that</a:t>
                      </a:r>
                      <a:r>
                        <a:rPr sz="1000" spc="1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they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know,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including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for</a:t>
                      </a:r>
                      <a:r>
                        <a:rPr sz="10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two-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digit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times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one-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digit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numbers,</a:t>
                      </a:r>
                      <a:r>
                        <a:rPr sz="1000" spc="2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using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mental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progressing</a:t>
                      </a:r>
                      <a:r>
                        <a:rPr sz="1000" spc="4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formal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written methods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4414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45" dirty="0">
                          <a:latin typeface="Tahoma"/>
                          <a:cs typeface="Tahoma"/>
                        </a:rPr>
                        <a:t>multiply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two-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digit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three-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digit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by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one-digit</a:t>
                      </a:r>
                      <a:r>
                        <a:rPr sz="1000" spc="2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sz="10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formal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written</a:t>
                      </a:r>
                      <a:r>
                        <a:rPr sz="100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layout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85090" indent="-172720">
                        <a:lnSpc>
                          <a:spcPct val="100000"/>
                        </a:lnSpc>
                        <a:spcBef>
                          <a:spcPts val="32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800" dirty="0">
                          <a:latin typeface="Tahoma"/>
                          <a:cs typeface="Tahoma"/>
                        </a:rPr>
                        <a:t>multiply</a:t>
                      </a:r>
                      <a:r>
                        <a:rPr sz="800" spc="3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800" spc="2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25" dirty="0">
                          <a:latin typeface="Tahoma"/>
                          <a:cs typeface="Tahoma"/>
                        </a:rPr>
                        <a:t>up</a:t>
                      </a:r>
                      <a:r>
                        <a:rPr sz="8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8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4</a:t>
                      </a:r>
                      <a:r>
                        <a:rPr sz="80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digits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70" dirty="0">
                          <a:latin typeface="Tahoma"/>
                          <a:cs typeface="Tahoma"/>
                        </a:rPr>
                        <a:t>by</a:t>
                      </a:r>
                      <a:r>
                        <a:rPr sz="8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7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8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one-</a:t>
                      </a:r>
                      <a:r>
                        <a:rPr sz="800" spc="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25" dirty="0">
                          <a:latin typeface="Tahoma"/>
                          <a:cs typeface="Tahoma"/>
                        </a:rPr>
                        <a:t>or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two-digit</a:t>
                      </a:r>
                      <a:r>
                        <a:rPr sz="800" spc="1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800" spc="500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sz="800" spc="1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7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8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formal</a:t>
                      </a:r>
                      <a:r>
                        <a:rPr sz="8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written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method,</a:t>
                      </a:r>
                      <a:r>
                        <a:rPr sz="8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including</a:t>
                      </a:r>
                      <a:r>
                        <a:rPr sz="8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20" dirty="0">
                          <a:latin typeface="Tahoma"/>
                          <a:cs typeface="Tahoma"/>
                        </a:rPr>
                        <a:t>long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multiplication</a:t>
                      </a:r>
                      <a:r>
                        <a:rPr sz="800" spc="3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for</a:t>
                      </a:r>
                      <a:r>
                        <a:rPr sz="800" spc="2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20" dirty="0">
                          <a:latin typeface="Tahoma"/>
                          <a:cs typeface="Tahoma"/>
                        </a:rPr>
                        <a:t>two-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digit</a:t>
                      </a:r>
                      <a:r>
                        <a:rPr sz="8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numbers</a:t>
                      </a:r>
                      <a:endParaRPr sz="800">
                        <a:latin typeface="Tahoma"/>
                        <a:cs typeface="Tahoma"/>
                      </a:endParaRPr>
                    </a:p>
                    <a:p>
                      <a:pPr marL="264160" marR="17589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800" dirty="0">
                          <a:latin typeface="Tahoma"/>
                          <a:cs typeface="Tahoma"/>
                        </a:rPr>
                        <a:t>multiply</a:t>
                      </a:r>
                      <a:r>
                        <a:rPr sz="8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5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8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divide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800" spc="25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35" dirty="0">
                          <a:latin typeface="Tahoma"/>
                          <a:cs typeface="Tahoma"/>
                        </a:rPr>
                        <a:t>mentally </a:t>
                      </a:r>
                      <a:r>
                        <a:rPr sz="800" spc="45" dirty="0">
                          <a:latin typeface="Tahoma"/>
                          <a:cs typeface="Tahoma"/>
                        </a:rPr>
                        <a:t>drawing</a:t>
                      </a:r>
                      <a:r>
                        <a:rPr sz="8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50" dirty="0">
                          <a:latin typeface="Tahoma"/>
                          <a:cs typeface="Tahoma"/>
                        </a:rPr>
                        <a:t>upon</a:t>
                      </a:r>
                      <a:r>
                        <a:rPr sz="8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20" dirty="0">
                          <a:latin typeface="Tahoma"/>
                          <a:cs typeface="Tahoma"/>
                        </a:rPr>
                        <a:t>known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facts</a:t>
                      </a:r>
                      <a:endParaRPr sz="800">
                        <a:latin typeface="Tahoma"/>
                        <a:cs typeface="Tahoma"/>
                      </a:endParaRPr>
                    </a:p>
                    <a:p>
                      <a:pPr marL="264160" marR="9144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800" dirty="0">
                          <a:latin typeface="Tahoma"/>
                          <a:cs typeface="Tahoma"/>
                        </a:rPr>
                        <a:t>divide</a:t>
                      </a:r>
                      <a:r>
                        <a:rPr sz="8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8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50" dirty="0">
                          <a:latin typeface="Tahoma"/>
                          <a:cs typeface="Tahoma"/>
                        </a:rPr>
                        <a:t>up</a:t>
                      </a:r>
                      <a:r>
                        <a:rPr sz="8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8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50" dirty="0">
                          <a:latin typeface="Tahoma"/>
                          <a:cs typeface="Tahoma"/>
                        </a:rPr>
                        <a:t>4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 digits</a:t>
                      </a:r>
                      <a:r>
                        <a:rPr sz="8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70" dirty="0">
                          <a:latin typeface="Tahoma"/>
                          <a:cs typeface="Tahoma"/>
                        </a:rPr>
                        <a:t>by</a:t>
                      </a:r>
                      <a:r>
                        <a:rPr sz="8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7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8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one-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digit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800" spc="1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sz="800" spc="1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formal</a:t>
                      </a:r>
                      <a:r>
                        <a:rPr sz="800" spc="1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written</a:t>
                      </a:r>
                      <a:r>
                        <a:rPr sz="800" spc="2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method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8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short</a:t>
                      </a:r>
                      <a:r>
                        <a:rPr sz="8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division</a:t>
                      </a:r>
                      <a:r>
                        <a:rPr sz="800" spc="1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3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interpret</a:t>
                      </a:r>
                      <a:r>
                        <a:rPr sz="800" spc="2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remainders </a:t>
                      </a:r>
                      <a:r>
                        <a:rPr sz="800" spc="45" dirty="0">
                          <a:latin typeface="Tahoma"/>
                          <a:cs typeface="Tahoma"/>
                        </a:rPr>
                        <a:t>appropriately</a:t>
                      </a:r>
                      <a:r>
                        <a:rPr sz="8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for</a:t>
                      </a:r>
                      <a:r>
                        <a:rPr sz="800" spc="-25" dirty="0">
                          <a:latin typeface="Tahoma"/>
                          <a:cs typeface="Tahoma"/>
                        </a:rPr>
                        <a:t> the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context</a:t>
                      </a:r>
                      <a:endParaRPr sz="800">
                        <a:latin typeface="Tahoma"/>
                        <a:cs typeface="Tahoma"/>
                      </a:endParaRPr>
                    </a:p>
                    <a:p>
                      <a:pPr marL="264160" marR="23749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800" dirty="0">
                          <a:latin typeface="Tahoma"/>
                          <a:cs typeface="Tahoma"/>
                        </a:rPr>
                        <a:t>multiply</a:t>
                      </a:r>
                      <a:r>
                        <a:rPr sz="8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5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8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divide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whole</a:t>
                      </a:r>
                      <a:r>
                        <a:rPr sz="800" spc="1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800" spc="2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3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those</a:t>
                      </a:r>
                      <a:r>
                        <a:rPr sz="8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involving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decimals</a:t>
                      </a:r>
                      <a:r>
                        <a:rPr sz="80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70" dirty="0">
                          <a:latin typeface="Tahoma"/>
                          <a:cs typeface="Tahoma"/>
                        </a:rPr>
                        <a:t>by</a:t>
                      </a:r>
                      <a:r>
                        <a:rPr sz="8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10,</a:t>
                      </a:r>
                      <a:r>
                        <a:rPr sz="8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25" dirty="0">
                          <a:latin typeface="Tahoma"/>
                          <a:cs typeface="Tahoma"/>
                        </a:rPr>
                        <a:t>100</a:t>
                      </a:r>
                      <a:endParaRPr sz="800">
                        <a:latin typeface="Tahoma"/>
                        <a:cs typeface="Tahoma"/>
                      </a:endParaRPr>
                    </a:p>
                    <a:p>
                      <a:pPr marL="26416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800" spc="5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8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20" dirty="0">
                          <a:latin typeface="Tahoma"/>
                          <a:cs typeface="Tahoma"/>
                        </a:rPr>
                        <a:t>1000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795" marR="110489" indent="-172720">
                        <a:lnSpc>
                          <a:spcPct val="100000"/>
                        </a:lnSpc>
                        <a:spcBef>
                          <a:spcPts val="320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800" dirty="0">
                          <a:latin typeface="Tahoma"/>
                          <a:cs typeface="Tahoma"/>
                        </a:rPr>
                        <a:t>multiply</a:t>
                      </a:r>
                      <a:r>
                        <a:rPr sz="800" spc="4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multi-</a:t>
                      </a:r>
                      <a:r>
                        <a:rPr sz="800" spc="-20" dirty="0">
                          <a:latin typeface="Tahoma"/>
                          <a:cs typeface="Tahoma"/>
                        </a:rPr>
                        <a:t>digit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8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50" dirty="0">
                          <a:latin typeface="Tahoma"/>
                          <a:cs typeface="Tahoma"/>
                        </a:rPr>
                        <a:t>up</a:t>
                      </a:r>
                      <a:r>
                        <a:rPr sz="8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800" spc="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4</a:t>
                      </a:r>
                      <a:r>
                        <a:rPr sz="8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digits </a:t>
                      </a:r>
                      <a:r>
                        <a:rPr sz="800" spc="65" dirty="0">
                          <a:latin typeface="Tahoma"/>
                          <a:cs typeface="Tahoma"/>
                        </a:rPr>
                        <a:t>by</a:t>
                      </a:r>
                      <a:r>
                        <a:rPr sz="8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7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8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two-digit</a:t>
                      </a:r>
                      <a:r>
                        <a:rPr sz="8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20" dirty="0">
                          <a:latin typeface="Tahoma"/>
                          <a:cs typeface="Tahoma"/>
                        </a:rPr>
                        <a:t>whole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800" spc="1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sz="800" spc="1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formal</a:t>
                      </a:r>
                      <a:r>
                        <a:rPr sz="8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written</a:t>
                      </a:r>
                      <a:r>
                        <a:rPr sz="800" spc="2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method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8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long</a:t>
                      </a:r>
                      <a:r>
                        <a:rPr sz="8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multiplication</a:t>
                      </a:r>
                      <a:endParaRPr sz="800">
                        <a:latin typeface="Tahoma"/>
                        <a:cs typeface="Tahoma"/>
                      </a:endParaRPr>
                    </a:p>
                    <a:p>
                      <a:pPr marL="264795" marR="9398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800" dirty="0">
                          <a:latin typeface="Tahoma"/>
                          <a:cs typeface="Tahoma"/>
                        </a:rPr>
                        <a:t>divide</a:t>
                      </a:r>
                      <a:r>
                        <a:rPr sz="8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8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50" dirty="0">
                          <a:latin typeface="Tahoma"/>
                          <a:cs typeface="Tahoma"/>
                        </a:rPr>
                        <a:t>up</a:t>
                      </a:r>
                      <a:r>
                        <a:rPr sz="8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8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50" dirty="0">
                          <a:latin typeface="Tahoma"/>
                          <a:cs typeface="Tahoma"/>
                        </a:rPr>
                        <a:t>4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 digits</a:t>
                      </a:r>
                      <a:r>
                        <a:rPr sz="8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65" dirty="0">
                          <a:latin typeface="Tahoma"/>
                          <a:cs typeface="Tahoma"/>
                        </a:rPr>
                        <a:t>by</a:t>
                      </a:r>
                      <a:r>
                        <a:rPr sz="8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7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8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two-</a:t>
                      </a:r>
                      <a:r>
                        <a:rPr sz="800" spc="-20" dirty="0">
                          <a:latin typeface="Tahoma"/>
                          <a:cs typeface="Tahoma"/>
                        </a:rPr>
                        <a:t>digit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whole</a:t>
                      </a:r>
                      <a:r>
                        <a:rPr sz="800" spc="1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800" spc="1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sz="8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800" spc="1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formal</a:t>
                      </a:r>
                      <a:r>
                        <a:rPr sz="8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written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method</a:t>
                      </a:r>
                      <a:r>
                        <a:rPr sz="8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8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20" dirty="0">
                          <a:latin typeface="Tahoma"/>
                          <a:cs typeface="Tahoma"/>
                        </a:rPr>
                        <a:t>long</a:t>
                      </a:r>
                      <a:r>
                        <a:rPr sz="8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division,</a:t>
                      </a:r>
                      <a:r>
                        <a:rPr sz="8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5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800" spc="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interpret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remainders</a:t>
                      </a:r>
                      <a:r>
                        <a:rPr sz="8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50" dirty="0">
                          <a:latin typeface="Tahoma"/>
                          <a:cs typeface="Tahoma"/>
                        </a:rPr>
                        <a:t>as</a:t>
                      </a:r>
                      <a:r>
                        <a:rPr sz="800" spc="1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20" dirty="0">
                          <a:latin typeface="Tahoma"/>
                          <a:cs typeface="Tahoma"/>
                        </a:rPr>
                        <a:t>whole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800" spc="229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remainders,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fractions,</a:t>
                      </a:r>
                      <a:r>
                        <a:rPr sz="800" spc="1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or</a:t>
                      </a:r>
                      <a:r>
                        <a:rPr sz="8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40" dirty="0">
                          <a:latin typeface="Tahoma"/>
                          <a:cs typeface="Tahoma"/>
                        </a:rPr>
                        <a:t>by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rounding,</a:t>
                      </a:r>
                      <a:r>
                        <a:rPr sz="800" spc="2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25" dirty="0">
                          <a:latin typeface="Tahoma"/>
                          <a:cs typeface="Tahoma"/>
                        </a:rPr>
                        <a:t>as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appropriate</a:t>
                      </a:r>
                      <a:r>
                        <a:rPr sz="800" spc="1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for</a:t>
                      </a:r>
                      <a:r>
                        <a:rPr sz="800" spc="2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context</a:t>
                      </a:r>
                      <a:endParaRPr sz="800">
                        <a:latin typeface="Tahoma"/>
                        <a:cs typeface="Tahoma"/>
                      </a:endParaRPr>
                    </a:p>
                    <a:p>
                      <a:pPr marL="264795" marR="9398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800" dirty="0">
                          <a:latin typeface="Tahoma"/>
                          <a:cs typeface="Tahoma"/>
                        </a:rPr>
                        <a:t>divide</a:t>
                      </a:r>
                      <a:r>
                        <a:rPr sz="8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8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50" dirty="0">
                          <a:latin typeface="Tahoma"/>
                          <a:cs typeface="Tahoma"/>
                        </a:rPr>
                        <a:t>up</a:t>
                      </a:r>
                      <a:r>
                        <a:rPr sz="8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8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50" dirty="0">
                          <a:latin typeface="Tahoma"/>
                          <a:cs typeface="Tahoma"/>
                        </a:rPr>
                        <a:t>4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 digits</a:t>
                      </a:r>
                      <a:r>
                        <a:rPr sz="8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65" dirty="0">
                          <a:latin typeface="Tahoma"/>
                          <a:cs typeface="Tahoma"/>
                        </a:rPr>
                        <a:t>by</a:t>
                      </a:r>
                      <a:r>
                        <a:rPr sz="8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7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8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two-</a:t>
                      </a:r>
                      <a:r>
                        <a:rPr sz="800" spc="-20" dirty="0">
                          <a:latin typeface="Tahoma"/>
                          <a:cs typeface="Tahoma"/>
                        </a:rPr>
                        <a:t>digit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800" spc="1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sz="800" spc="1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formal</a:t>
                      </a:r>
                      <a:r>
                        <a:rPr sz="8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written</a:t>
                      </a:r>
                      <a:r>
                        <a:rPr sz="800" spc="2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method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8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short</a:t>
                      </a:r>
                      <a:r>
                        <a:rPr sz="8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division</a:t>
                      </a:r>
                      <a:r>
                        <a:rPr sz="8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20" dirty="0">
                          <a:latin typeface="Tahoma"/>
                          <a:cs typeface="Tahoma"/>
                        </a:rPr>
                        <a:t>where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appropriate,</a:t>
                      </a:r>
                      <a:r>
                        <a:rPr sz="800" spc="500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interpreting</a:t>
                      </a:r>
                      <a:r>
                        <a:rPr sz="800" spc="500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remainders</a:t>
                      </a:r>
                      <a:r>
                        <a:rPr sz="800" spc="3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according</a:t>
                      </a:r>
                      <a:r>
                        <a:rPr sz="8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8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800" spc="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context</a:t>
                      </a:r>
                      <a:endParaRPr sz="800">
                        <a:latin typeface="Tahoma"/>
                        <a:cs typeface="Tahoma"/>
                      </a:endParaRPr>
                    </a:p>
                    <a:p>
                      <a:pPr marL="264795" marR="123189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800" dirty="0">
                          <a:latin typeface="Tahoma"/>
                          <a:cs typeface="Tahoma"/>
                        </a:rPr>
                        <a:t>perform</a:t>
                      </a:r>
                      <a:r>
                        <a:rPr sz="800" spc="2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mental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calculations,</a:t>
                      </a:r>
                      <a:r>
                        <a:rPr sz="800" spc="3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including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with</a:t>
                      </a:r>
                      <a:r>
                        <a:rPr sz="8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mixed</a:t>
                      </a:r>
                      <a:r>
                        <a:rPr sz="800" spc="1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operations </a:t>
                      </a:r>
                      <a:r>
                        <a:rPr sz="800" spc="5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8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dirty="0">
                          <a:latin typeface="Tahoma"/>
                          <a:cs typeface="Tahoma"/>
                        </a:rPr>
                        <a:t>large</a:t>
                      </a:r>
                      <a:r>
                        <a:rPr sz="80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00" spc="-10" dirty="0">
                          <a:latin typeface="Tahoma"/>
                          <a:cs typeface="Tahoma"/>
                        </a:rPr>
                        <a:t>numbers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432434" algn="r">
                        <a:lnSpc>
                          <a:spcPct val="100000"/>
                        </a:lnSpc>
                        <a:spcBef>
                          <a:spcPts val="1019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953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8608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441325">
                        <a:lnSpc>
                          <a:spcPct val="100000"/>
                        </a:lnSpc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19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953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8671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441959">
                        <a:lnSpc>
                          <a:spcPct val="100000"/>
                        </a:lnSpc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019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953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133600" y="533400"/>
            <a:ext cx="9071863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25" dirty="0"/>
              <a:t>Multiplication</a:t>
            </a:r>
            <a:r>
              <a:rPr spc="-105" dirty="0"/>
              <a:t> </a:t>
            </a:r>
            <a:r>
              <a:rPr spc="140" dirty="0"/>
              <a:t>&amp;</a:t>
            </a:r>
            <a:r>
              <a:rPr spc="-130" dirty="0"/>
              <a:t> </a:t>
            </a:r>
            <a:r>
              <a:rPr spc="60" dirty="0"/>
              <a:t>division:</a:t>
            </a:r>
            <a:r>
              <a:rPr spc="-100" dirty="0"/>
              <a:t> </a:t>
            </a:r>
            <a:r>
              <a:rPr spc="114" dirty="0"/>
              <a:t>Problems</a:t>
            </a: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17525" y="1384300"/>
          <a:ext cx="8854438" cy="38144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694A"/>
                    </a:solidFill>
                  </a:tcPr>
                </a:tc>
                <a:tc>
                  <a:txBody>
                    <a:bodyPr/>
                    <a:lstStyle/>
                    <a:p>
                      <a:pPr marR="426084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R="426084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87040">
                <a:tc>
                  <a:txBody>
                    <a:bodyPr/>
                    <a:lstStyle/>
                    <a:p>
                      <a:pPr marL="263525" marR="11176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one-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step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involving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multiplication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division,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by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calculating</a:t>
                      </a:r>
                      <a:r>
                        <a:rPr sz="1000" spc="4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answer</a:t>
                      </a:r>
                      <a:r>
                        <a:rPr sz="1000" spc="2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using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concrete</a:t>
                      </a:r>
                      <a:r>
                        <a:rPr sz="100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objects, pictorial representations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and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arrays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with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support</a:t>
                      </a:r>
                      <a:r>
                        <a:rPr sz="10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teacher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9461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involving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multiplication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division,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using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materials,</a:t>
                      </a:r>
                      <a:r>
                        <a:rPr sz="1000" spc="3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arrays,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repeated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addition,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mental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methods,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multiplication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division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facts, including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problems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contexts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9461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problems,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including</a:t>
                      </a:r>
                      <a:r>
                        <a:rPr sz="1000" spc="3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missing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problems, involving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multiplication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division,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including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positive</a:t>
                      </a:r>
                      <a:r>
                        <a:rPr sz="1000" spc="2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integer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scaling</a:t>
                      </a:r>
                      <a:r>
                        <a:rPr sz="1000" spc="2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correspondence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problems</a:t>
                      </a:r>
                      <a:r>
                        <a:rPr sz="10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which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n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objects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are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connected</a:t>
                      </a:r>
                      <a:r>
                        <a:rPr sz="1000" spc="1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20" dirty="0">
                          <a:latin typeface="Tahoma"/>
                          <a:cs typeface="Tahoma"/>
                        </a:rPr>
                        <a:t>m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objects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3017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involving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multiplying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adding,</a:t>
                      </a:r>
                      <a:r>
                        <a:rPr sz="1000" spc="2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including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sz="10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distributive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law</a:t>
                      </a:r>
                      <a:r>
                        <a:rPr sz="1000" spc="2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multiply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two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digit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by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one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digit,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integer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scaling</a:t>
                      </a:r>
                      <a:r>
                        <a:rPr sz="1000" spc="2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harder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correspondence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problems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such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as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n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objects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are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connected</a:t>
                      </a:r>
                      <a:r>
                        <a:rPr sz="1000" spc="1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20" dirty="0">
                          <a:latin typeface="Tahoma"/>
                          <a:cs typeface="Tahoma"/>
                        </a:rPr>
                        <a:t>m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objects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04139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involving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multiplication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division</a:t>
                      </a:r>
                      <a:r>
                        <a:rPr sz="1000" spc="25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including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sz="1000" spc="1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their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knowledge</a:t>
                      </a:r>
                      <a:r>
                        <a:rPr sz="1000" spc="3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factors</a:t>
                      </a:r>
                      <a:r>
                        <a:rPr sz="1000" spc="2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multiples,</a:t>
                      </a:r>
                      <a:r>
                        <a:rPr sz="1000" spc="2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squares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cubes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08585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involving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multiplication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division,</a:t>
                      </a:r>
                      <a:r>
                        <a:rPr sz="100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including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scaling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by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simple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fractions</a:t>
                      </a:r>
                      <a:r>
                        <a:rPr sz="1000" spc="3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involving</a:t>
                      </a:r>
                      <a:r>
                        <a:rPr sz="1000" spc="2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simple rates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795" marR="9969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involving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addition, subtraction,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multiplication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division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15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89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432434" algn="r">
                        <a:lnSpc>
                          <a:spcPct val="100000"/>
                        </a:lnSpc>
                        <a:spcBef>
                          <a:spcPts val="1015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89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431165" algn="r">
                        <a:lnSpc>
                          <a:spcPct val="100000"/>
                        </a:lnSpc>
                        <a:spcBef>
                          <a:spcPts val="1015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89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15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89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8671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441959">
                        <a:lnSpc>
                          <a:spcPct val="100000"/>
                        </a:lnSpc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015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89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05000" y="533400"/>
            <a:ext cx="9071863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25" dirty="0"/>
              <a:t>Multiplication</a:t>
            </a:r>
            <a:r>
              <a:rPr spc="-105" dirty="0"/>
              <a:t> </a:t>
            </a:r>
            <a:r>
              <a:rPr spc="140" dirty="0"/>
              <a:t>&amp;</a:t>
            </a:r>
            <a:r>
              <a:rPr spc="-130" dirty="0"/>
              <a:t> </a:t>
            </a:r>
            <a:r>
              <a:rPr spc="60" dirty="0"/>
              <a:t>division:</a:t>
            </a:r>
            <a:r>
              <a:rPr spc="-100" dirty="0"/>
              <a:t> </a:t>
            </a:r>
            <a:r>
              <a:rPr spc="130" dirty="0"/>
              <a:t>Combined</a:t>
            </a: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17525" y="1384300"/>
          <a:ext cx="8854438" cy="250888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694A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6783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8636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involving</a:t>
                      </a:r>
                      <a:r>
                        <a:rPr sz="1000" spc="2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addition, subtraction,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multiplication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division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combination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these,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including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understanding</a:t>
                      </a:r>
                      <a:r>
                        <a:rPr sz="100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meaning</a:t>
                      </a:r>
                      <a:r>
                        <a:rPr sz="10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equals</a:t>
                      </a:r>
                      <a:r>
                        <a:rPr sz="1000" spc="2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sign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795" marR="15176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use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their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knowledge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order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operations</a:t>
                      </a:r>
                      <a:r>
                        <a:rPr sz="1000" spc="4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carry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out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calculations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involving</a:t>
                      </a:r>
                      <a:r>
                        <a:rPr sz="1000" spc="20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four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operations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41959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0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0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95701" y="1987422"/>
            <a:ext cx="4513580" cy="27692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635" algn="ctr">
              <a:lnSpc>
                <a:spcPct val="100000"/>
              </a:lnSpc>
              <a:spcBef>
                <a:spcPts val="100"/>
              </a:spcBef>
            </a:pPr>
            <a:r>
              <a:rPr sz="6000" u="sng" spc="175" dirty="0">
                <a:solidFill>
                  <a:srgbClr val="6F2F9F"/>
                </a:solidFill>
              </a:rPr>
              <a:t>Fractions, </a:t>
            </a:r>
            <a:r>
              <a:rPr sz="6000" u="sng" spc="215" dirty="0">
                <a:solidFill>
                  <a:srgbClr val="6F2F9F"/>
                </a:solidFill>
              </a:rPr>
              <a:t>decimals, </a:t>
            </a:r>
            <a:r>
              <a:rPr sz="6000" u="sng" spc="250" dirty="0">
                <a:solidFill>
                  <a:srgbClr val="6F2F9F"/>
                </a:solidFill>
              </a:rPr>
              <a:t>percentages</a:t>
            </a:r>
            <a:endParaRPr sz="6000" u="sng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01696" y="526224"/>
            <a:ext cx="9071863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65" dirty="0"/>
              <a:t>Fractions:</a:t>
            </a:r>
            <a:r>
              <a:rPr spc="-125" dirty="0"/>
              <a:t> </a:t>
            </a:r>
            <a:r>
              <a:rPr spc="90" dirty="0"/>
              <a:t>Recognise</a:t>
            </a:r>
            <a:r>
              <a:rPr spc="-120" dirty="0"/>
              <a:t> </a:t>
            </a:r>
            <a:r>
              <a:rPr spc="180" dirty="0"/>
              <a:t>and</a:t>
            </a:r>
            <a:r>
              <a:rPr spc="-110" dirty="0"/>
              <a:t> </a:t>
            </a:r>
            <a:r>
              <a:rPr spc="70" dirty="0"/>
              <a:t>write</a:t>
            </a: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17525" y="1384300"/>
          <a:ext cx="8854438" cy="488060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694A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R="426084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R="425450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53204">
                <a:tc>
                  <a:txBody>
                    <a:bodyPr/>
                    <a:lstStyle/>
                    <a:p>
                      <a:pPr marL="263525" marR="17589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recognise,</a:t>
                      </a:r>
                      <a:r>
                        <a:rPr sz="1000" spc="2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find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name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half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as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one</a:t>
                      </a:r>
                      <a:r>
                        <a:rPr sz="100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two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equal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parts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an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object,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shape</a:t>
                      </a:r>
                      <a:r>
                        <a:rPr sz="10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or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quantity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3525" marR="13144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recognise,</a:t>
                      </a:r>
                      <a:r>
                        <a:rPr sz="1000" spc="2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find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name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quarter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as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one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four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equal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parts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an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object,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shape</a:t>
                      </a:r>
                      <a:r>
                        <a:rPr sz="1000" spc="-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or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quantity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25844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recognise,</a:t>
                      </a:r>
                      <a:r>
                        <a:rPr sz="1000" spc="2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find,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name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write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>
                        <a:lnSpc>
                          <a:spcPts val="1000"/>
                        </a:lnSpc>
                        <a:spcBef>
                          <a:spcPts val="250"/>
                        </a:spcBef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fractions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50" baseline="47619" dirty="0">
                          <a:latin typeface="Cambria Math"/>
                          <a:cs typeface="Cambria Math"/>
                        </a:rPr>
                        <a:t>1</a:t>
                      </a:r>
                      <a:r>
                        <a:rPr sz="1050" spc="150" baseline="47619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00" spc="-10" dirty="0">
                          <a:latin typeface="Cambria Math"/>
                          <a:cs typeface="Cambria Math"/>
                        </a:rPr>
                        <a:t>,</a:t>
                      </a:r>
                      <a:r>
                        <a:rPr sz="1000" spc="10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50" baseline="47619" dirty="0">
                          <a:latin typeface="Cambria Math"/>
                          <a:cs typeface="Cambria Math"/>
                        </a:rPr>
                        <a:t>1</a:t>
                      </a:r>
                      <a:r>
                        <a:rPr sz="1050" spc="127" baseline="47619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00" spc="-10" dirty="0">
                          <a:latin typeface="Cambria Math"/>
                          <a:cs typeface="Cambria Math"/>
                        </a:rPr>
                        <a:t>,</a:t>
                      </a:r>
                      <a:r>
                        <a:rPr sz="1000" spc="25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50" spc="-75" baseline="47619" dirty="0">
                          <a:latin typeface="Cambria Math"/>
                          <a:cs typeface="Cambria Math"/>
                        </a:rPr>
                        <a:t>2</a:t>
                      </a:r>
                      <a:endParaRPr sz="1050" baseline="47619">
                        <a:latin typeface="Cambria Math"/>
                        <a:cs typeface="Cambria Math"/>
                      </a:endParaRPr>
                    </a:p>
                    <a:p>
                      <a:pPr marL="826135">
                        <a:lnSpc>
                          <a:spcPts val="640"/>
                        </a:lnSpc>
                      </a:pPr>
                      <a:r>
                        <a:rPr sz="700" dirty="0">
                          <a:latin typeface="Cambria Math"/>
                          <a:cs typeface="Cambria Math"/>
                        </a:rPr>
                        <a:t>3</a:t>
                      </a:r>
                      <a:r>
                        <a:rPr sz="700" spc="405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700" dirty="0">
                          <a:latin typeface="Cambria Math"/>
                          <a:cs typeface="Cambria Math"/>
                        </a:rPr>
                        <a:t>4</a:t>
                      </a:r>
                      <a:r>
                        <a:rPr sz="700" spc="409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700" spc="-50" dirty="0">
                          <a:latin typeface="Cambria Math"/>
                          <a:cs typeface="Cambria Math"/>
                        </a:rPr>
                        <a:t>4</a:t>
                      </a:r>
                      <a:endParaRPr sz="700">
                        <a:latin typeface="Cambria Math"/>
                        <a:cs typeface="Cambria Math"/>
                      </a:endParaRPr>
                    </a:p>
                    <a:p>
                      <a:pPr marL="264160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50" baseline="47619" dirty="0">
                          <a:latin typeface="Cambria Math"/>
                          <a:cs typeface="Cambria Math"/>
                        </a:rPr>
                        <a:t>3</a:t>
                      </a:r>
                      <a:r>
                        <a:rPr sz="1050" spc="195" baseline="47619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length,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R="352425" algn="ctr">
                        <a:lnSpc>
                          <a:spcPts val="545"/>
                        </a:lnSpc>
                      </a:pPr>
                      <a:r>
                        <a:rPr sz="700" dirty="0">
                          <a:latin typeface="Cambria Math"/>
                          <a:cs typeface="Cambria Math"/>
                        </a:rPr>
                        <a:t>4</a:t>
                      </a:r>
                      <a:endParaRPr sz="700">
                        <a:latin typeface="Cambria Math"/>
                        <a:cs typeface="Cambria Math"/>
                      </a:endParaRPr>
                    </a:p>
                    <a:p>
                      <a:pPr marL="264160">
                        <a:lnSpc>
                          <a:spcPts val="1105"/>
                        </a:lnSpc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shape,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set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>
                        <a:lnSpc>
                          <a:spcPct val="100000"/>
                        </a:lnSpc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objects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or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>
                        <a:lnSpc>
                          <a:spcPct val="100000"/>
                        </a:lnSpc>
                      </a:pPr>
                      <a:r>
                        <a:rPr sz="1000" spc="40" dirty="0">
                          <a:latin typeface="Tahoma"/>
                          <a:cs typeface="Tahoma"/>
                        </a:rPr>
                        <a:t>quantity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4224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count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 up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down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tenths;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that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tenths</a:t>
                      </a:r>
                      <a:r>
                        <a:rPr sz="10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arise</a:t>
                      </a:r>
                      <a:r>
                        <a:rPr sz="10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from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dividing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an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object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into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10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equal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parts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dividing</a:t>
                      </a:r>
                      <a:r>
                        <a:rPr sz="1000" spc="3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one-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digit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or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quantities</a:t>
                      </a:r>
                      <a:r>
                        <a:rPr sz="1000" spc="1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by</a:t>
                      </a:r>
                      <a:r>
                        <a:rPr sz="10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10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02235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recognise,</a:t>
                      </a:r>
                      <a:r>
                        <a:rPr sz="1000" spc="2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find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write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fractions</a:t>
                      </a:r>
                      <a:r>
                        <a:rPr sz="1000" spc="1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1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discrete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set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objects: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unit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fractions</a:t>
                      </a:r>
                      <a:r>
                        <a:rPr sz="1000" spc="1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non-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unit</a:t>
                      </a:r>
                      <a:r>
                        <a:rPr sz="1000" spc="20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fractions</a:t>
                      </a:r>
                      <a:r>
                        <a:rPr sz="1000" spc="2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with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small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denominators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0223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use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fractions</a:t>
                      </a:r>
                      <a:r>
                        <a:rPr sz="1000" spc="3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numbers:</a:t>
                      </a:r>
                      <a:r>
                        <a:rPr sz="1000" spc="2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unit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fractions</a:t>
                      </a:r>
                      <a:r>
                        <a:rPr sz="1000" spc="1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non-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unit</a:t>
                      </a:r>
                      <a:r>
                        <a:rPr sz="1000" spc="20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fractions</a:t>
                      </a:r>
                      <a:r>
                        <a:rPr sz="1000" spc="20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with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small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denominators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26364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count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 up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down</a:t>
                      </a:r>
                      <a:r>
                        <a:rPr sz="1000" spc="1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hundredths;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that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hundredths</a:t>
                      </a:r>
                      <a:r>
                        <a:rPr sz="1000" spc="4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arise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when</a:t>
                      </a:r>
                      <a:r>
                        <a:rPr sz="1000" spc="1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dividing</a:t>
                      </a:r>
                      <a:r>
                        <a:rPr sz="1000" spc="2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an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object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by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one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hundred</a:t>
                      </a:r>
                      <a:r>
                        <a:rPr sz="1000" spc="2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dividing</a:t>
                      </a:r>
                      <a:r>
                        <a:rPr sz="1000" spc="2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tenths</a:t>
                      </a:r>
                      <a:r>
                        <a:rPr sz="1000" spc="1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by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ten.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3017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identify,</a:t>
                      </a:r>
                      <a:r>
                        <a:rPr sz="1000" spc="2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name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write equivalent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fractions</a:t>
                      </a:r>
                      <a:r>
                        <a:rPr sz="1000" spc="1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1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given</a:t>
                      </a:r>
                      <a:r>
                        <a:rPr sz="10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fraction, represented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visually,</a:t>
                      </a:r>
                      <a:r>
                        <a:rPr sz="1000" spc="3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including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tenths</a:t>
                      </a:r>
                      <a:r>
                        <a:rPr sz="1000" spc="1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hundredths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33985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mixed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improper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fractions</a:t>
                      </a:r>
                      <a:r>
                        <a:rPr sz="1000" spc="3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convert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from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one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form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other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write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mathematical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statements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95" dirty="0">
                          <a:latin typeface="Tahoma"/>
                          <a:cs typeface="Tahoma"/>
                        </a:rPr>
                        <a:t>&gt;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1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as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mixed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number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>
                        <a:lnSpc>
                          <a:spcPts val="1000"/>
                        </a:lnSpc>
                        <a:spcBef>
                          <a:spcPts val="250"/>
                        </a:spcBef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[for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example,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50" baseline="47619" dirty="0">
                          <a:latin typeface="Cambria Math"/>
                          <a:cs typeface="Cambria Math"/>
                        </a:rPr>
                        <a:t>2</a:t>
                      </a:r>
                      <a:r>
                        <a:rPr sz="1050" spc="292" baseline="47619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00" spc="-50" dirty="0">
                          <a:latin typeface="Cambria Math"/>
                          <a:cs typeface="Cambria Math"/>
                        </a:rPr>
                        <a:t>+</a:t>
                      </a:r>
                      <a:endParaRPr sz="1000">
                        <a:latin typeface="Cambria Math"/>
                        <a:cs typeface="Cambria Math"/>
                      </a:endParaRPr>
                    </a:p>
                    <a:p>
                      <a:pPr marR="317500" algn="r">
                        <a:lnSpc>
                          <a:spcPts val="640"/>
                        </a:lnSpc>
                      </a:pPr>
                      <a:r>
                        <a:rPr sz="700" dirty="0">
                          <a:latin typeface="Cambria Math"/>
                          <a:cs typeface="Cambria Math"/>
                        </a:rPr>
                        <a:t>5</a:t>
                      </a:r>
                      <a:endParaRPr sz="700">
                        <a:latin typeface="Cambria Math"/>
                        <a:cs typeface="Cambria Math"/>
                      </a:endParaRPr>
                    </a:p>
                    <a:p>
                      <a:pPr marL="264160">
                        <a:lnSpc>
                          <a:spcPts val="1000"/>
                        </a:lnSpc>
                        <a:spcBef>
                          <a:spcPts val="60"/>
                        </a:spcBef>
                      </a:pPr>
                      <a:r>
                        <a:rPr sz="1050" baseline="47619" dirty="0">
                          <a:latin typeface="Cambria Math"/>
                          <a:cs typeface="Cambria Math"/>
                        </a:rPr>
                        <a:t>4</a:t>
                      </a:r>
                      <a:r>
                        <a:rPr sz="1050" spc="179" baseline="47619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00" dirty="0">
                          <a:latin typeface="Cambria Math"/>
                          <a:cs typeface="Cambria Math"/>
                        </a:rPr>
                        <a:t>=</a:t>
                      </a:r>
                      <a:r>
                        <a:rPr sz="1000" spc="80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50" baseline="47619" dirty="0">
                          <a:latin typeface="Cambria Math"/>
                          <a:cs typeface="Cambria Math"/>
                        </a:rPr>
                        <a:t>6</a:t>
                      </a:r>
                      <a:r>
                        <a:rPr sz="1050" spc="179" baseline="47619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00" dirty="0">
                          <a:latin typeface="Cambria Math"/>
                          <a:cs typeface="Cambria Math"/>
                        </a:rPr>
                        <a:t>=</a:t>
                      </a:r>
                      <a:r>
                        <a:rPr sz="1000" spc="80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00" spc="-10" dirty="0">
                          <a:latin typeface="Cambria Math"/>
                          <a:cs typeface="Cambria Math"/>
                        </a:rPr>
                        <a:t>1</a:t>
                      </a:r>
                      <a:r>
                        <a:rPr sz="1000" spc="-50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50" spc="-37" baseline="47619" dirty="0">
                          <a:latin typeface="Cambria Math"/>
                          <a:cs typeface="Cambria Math"/>
                        </a:rPr>
                        <a:t>1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]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>
                        <a:lnSpc>
                          <a:spcPts val="640"/>
                        </a:lnSpc>
                        <a:tabLst>
                          <a:tab pos="483870" algn="l"/>
                          <a:tab pos="795020" algn="l"/>
                        </a:tabLst>
                      </a:pPr>
                      <a:r>
                        <a:rPr sz="700" spc="-50" dirty="0">
                          <a:latin typeface="Cambria Math"/>
                          <a:cs typeface="Cambria Math"/>
                        </a:rPr>
                        <a:t>5</a:t>
                      </a:r>
                      <a:r>
                        <a:rPr sz="700" dirty="0">
                          <a:latin typeface="Cambria Math"/>
                          <a:cs typeface="Cambria Math"/>
                        </a:rPr>
                        <a:t>	</a:t>
                      </a:r>
                      <a:r>
                        <a:rPr sz="700" spc="-50" dirty="0">
                          <a:latin typeface="Cambria Math"/>
                          <a:cs typeface="Cambria Math"/>
                        </a:rPr>
                        <a:t>5</a:t>
                      </a:r>
                      <a:r>
                        <a:rPr sz="700" dirty="0">
                          <a:latin typeface="Cambria Math"/>
                          <a:cs typeface="Cambria Math"/>
                        </a:rPr>
                        <a:t>	</a:t>
                      </a:r>
                      <a:r>
                        <a:rPr sz="700" spc="-50" dirty="0">
                          <a:latin typeface="Cambria Math"/>
                          <a:cs typeface="Cambria Math"/>
                        </a:rPr>
                        <a:t>5</a:t>
                      </a:r>
                      <a:endParaRPr sz="700">
                        <a:latin typeface="Cambria Math"/>
                        <a:cs typeface="Cambria Math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19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953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19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953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431165" algn="r">
                        <a:lnSpc>
                          <a:spcPct val="100000"/>
                        </a:lnSpc>
                        <a:spcBef>
                          <a:spcPts val="1019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953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4132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4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368300">
                        <a:lnSpc>
                          <a:spcPct val="100000"/>
                        </a:lnSpc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378460" algn="r">
                        <a:lnSpc>
                          <a:spcPct val="100000"/>
                        </a:lnSpc>
                        <a:spcBef>
                          <a:spcPts val="1019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4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953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" name="object 8"/>
          <p:cNvSpPr/>
          <p:nvPr/>
        </p:nvSpPr>
        <p:spPr>
          <a:xfrm>
            <a:off x="2825876" y="2224786"/>
            <a:ext cx="53340" cy="7620"/>
          </a:xfrm>
          <a:custGeom>
            <a:avLst/>
            <a:gdLst/>
            <a:ahLst/>
            <a:cxnLst/>
            <a:rect l="l" t="t" r="r" b="b"/>
            <a:pathLst>
              <a:path w="53339" h="7619">
                <a:moveTo>
                  <a:pt x="53339" y="0"/>
                </a:moveTo>
                <a:lnTo>
                  <a:pt x="0" y="0"/>
                </a:lnTo>
                <a:lnTo>
                  <a:pt x="0" y="7619"/>
                </a:lnTo>
                <a:lnTo>
                  <a:pt x="53339" y="7619"/>
                </a:lnTo>
                <a:lnTo>
                  <a:pt x="533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947797" y="2224786"/>
            <a:ext cx="53340" cy="7620"/>
          </a:xfrm>
          <a:custGeom>
            <a:avLst/>
            <a:gdLst/>
            <a:ahLst/>
            <a:cxnLst/>
            <a:rect l="l" t="t" r="r" b="b"/>
            <a:pathLst>
              <a:path w="53339" h="7619">
                <a:moveTo>
                  <a:pt x="53339" y="0"/>
                </a:moveTo>
                <a:lnTo>
                  <a:pt x="0" y="0"/>
                </a:lnTo>
                <a:lnTo>
                  <a:pt x="0" y="7619"/>
                </a:lnTo>
                <a:lnTo>
                  <a:pt x="53339" y="7619"/>
                </a:lnTo>
                <a:lnTo>
                  <a:pt x="533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069717" y="2224786"/>
            <a:ext cx="53340" cy="7620"/>
          </a:xfrm>
          <a:custGeom>
            <a:avLst/>
            <a:gdLst/>
            <a:ahLst/>
            <a:cxnLst/>
            <a:rect l="l" t="t" r="r" b="b"/>
            <a:pathLst>
              <a:path w="53339" h="7619">
                <a:moveTo>
                  <a:pt x="53339" y="0"/>
                </a:moveTo>
                <a:lnTo>
                  <a:pt x="0" y="0"/>
                </a:lnTo>
                <a:lnTo>
                  <a:pt x="0" y="7619"/>
                </a:lnTo>
                <a:lnTo>
                  <a:pt x="53339" y="7619"/>
                </a:lnTo>
                <a:lnTo>
                  <a:pt x="533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530220" y="2439669"/>
            <a:ext cx="53340" cy="7620"/>
          </a:xfrm>
          <a:custGeom>
            <a:avLst/>
            <a:gdLst/>
            <a:ahLst/>
            <a:cxnLst/>
            <a:rect l="l" t="t" r="r" b="b"/>
            <a:pathLst>
              <a:path w="53339" h="7619">
                <a:moveTo>
                  <a:pt x="53339" y="0"/>
                </a:moveTo>
                <a:lnTo>
                  <a:pt x="0" y="0"/>
                </a:lnTo>
                <a:lnTo>
                  <a:pt x="0" y="7620"/>
                </a:lnTo>
                <a:lnTo>
                  <a:pt x="53339" y="7620"/>
                </a:lnTo>
                <a:lnTo>
                  <a:pt x="533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7523606" y="4815585"/>
            <a:ext cx="53340" cy="7620"/>
          </a:xfrm>
          <a:custGeom>
            <a:avLst/>
            <a:gdLst/>
            <a:ahLst/>
            <a:cxnLst/>
            <a:rect l="l" t="t" r="r" b="b"/>
            <a:pathLst>
              <a:path w="53340" h="7620">
                <a:moveTo>
                  <a:pt x="53340" y="0"/>
                </a:moveTo>
                <a:lnTo>
                  <a:pt x="0" y="0"/>
                </a:lnTo>
                <a:lnTo>
                  <a:pt x="0" y="7620"/>
                </a:lnTo>
                <a:lnTo>
                  <a:pt x="53340" y="7620"/>
                </a:lnTo>
                <a:lnTo>
                  <a:pt x="533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691503" y="5031994"/>
            <a:ext cx="53340" cy="7620"/>
          </a:xfrm>
          <a:custGeom>
            <a:avLst/>
            <a:gdLst/>
            <a:ahLst/>
            <a:cxnLst/>
            <a:rect l="l" t="t" r="r" b="b"/>
            <a:pathLst>
              <a:path w="53340" h="7620">
                <a:moveTo>
                  <a:pt x="53340" y="0"/>
                </a:moveTo>
                <a:lnTo>
                  <a:pt x="0" y="0"/>
                </a:lnTo>
                <a:lnTo>
                  <a:pt x="0" y="7620"/>
                </a:lnTo>
                <a:lnTo>
                  <a:pt x="53340" y="7620"/>
                </a:lnTo>
                <a:lnTo>
                  <a:pt x="533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910958" y="5031994"/>
            <a:ext cx="53340" cy="7620"/>
          </a:xfrm>
          <a:custGeom>
            <a:avLst/>
            <a:gdLst/>
            <a:ahLst/>
            <a:cxnLst/>
            <a:rect l="l" t="t" r="r" b="b"/>
            <a:pathLst>
              <a:path w="53340" h="7620">
                <a:moveTo>
                  <a:pt x="53340" y="0"/>
                </a:moveTo>
                <a:lnTo>
                  <a:pt x="0" y="0"/>
                </a:lnTo>
                <a:lnTo>
                  <a:pt x="0" y="7620"/>
                </a:lnTo>
                <a:lnTo>
                  <a:pt x="53340" y="7620"/>
                </a:lnTo>
                <a:lnTo>
                  <a:pt x="533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221855" y="5031994"/>
            <a:ext cx="53340" cy="7620"/>
          </a:xfrm>
          <a:custGeom>
            <a:avLst/>
            <a:gdLst/>
            <a:ahLst/>
            <a:cxnLst/>
            <a:rect l="l" t="t" r="r" b="b"/>
            <a:pathLst>
              <a:path w="53340" h="7620">
                <a:moveTo>
                  <a:pt x="53340" y="0"/>
                </a:moveTo>
                <a:lnTo>
                  <a:pt x="0" y="0"/>
                </a:lnTo>
                <a:lnTo>
                  <a:pt x="0" y="7620"/>
                </a:lnTo>
                <a:lnTo>
                  <a:pt x="53340" y="7620"/>
                </a:lnTo>
                <a:lnTo>
                  <a:pt x="533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250190" y="533400"/>
            <a:ext cx="9071863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65" dirty="0"/>
              <a:t>Fractions:</a:t>
            </a:r>
            <a:r>
              <a:rPr spc="-110" dirty="0"/>
              <a:t> </a:t>
            </a:r>
            <a:r>
              <a:rPr spc="150" dirty="0"/>
              <a:t>Compare</a:t>
            </a: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17525" y="1384300"/>
          <a:ext cx="8854438" cy="29654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694A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R="426084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R="425450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250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245110" indent="-172720">
                        <a:lnSpc>
                          <a:spcPts val="1450"/>
                        </a:lnSpc>
                        <a:spcBef>
                          <a:spcPts val="15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1000" spc="2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equivalence</a:t>
                      </a:r>
                      <a:r>
                        <a:rPr sz="1000" spc="2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1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50" spc="-75" baseline="47619" dirty="0">
                          <a:latin typeface="Cambria Math"/>
                          <a:cs typeface="Cambria Math"/>
                        </a:rPr>
                        <a:t>2</a:t>
                      </a:r>
                      <a:endParaRPr sz="1050" baseline="47619">
                        <a:latin typeface="Cambria Math"/>
                        <a:cs typeface="Cambria Math"/>
                      </a:endParaRPr>
                    </a:p>
                    <a:p>
                      <a:pPr marR="245110" algn="r">
                        <a:lnSpc>
                          <a:spcPts val="355"/>
                        </a:lnSpc>
                      </a:pPr>
                      <a:r>
                        <a:rPr sz="700" dirty="0">
                          <a:latin typeface="Cambria Math"/>
                          <a:cs typeface="Cambria Math"/>
                        </a:rPr>
                        <a:t>4</a:t>
                      </a:r>
                      <a:endParaRPr sz="700">
                        <a:latin typeface="Cambria Math"/>
                        <a:cs typeface="Cambria Math"/>
                      </a:endParaRPr>
                    </a:p>
                    <a:p>
                      <a:pPr marL="264160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50" u="sng" spc="-75" baseline="47619" dirty="0">
                          <a:uFill>
                            <a:solidFill>
                              <a:srgbClr val="000000"/>
                            </a:solidFill>
                          </a:uFill>
                          <a:latin typeface="Cambria Math"/>
                          <a:cs typeface="Cambria Math"/>
                        </a:rPr>
                        <a:t>1</a:t>
                      </a:r>
                      <a:endParaRPr sz="1050" baseline="47619">
                        <a:latin typeface="Cambria Math"/>
                        <a:cs typeface="Cambria Math"/>
                      </a:endParaRPr>
                    </a:p>
                    <a:p>
                      <a:pPr marR="352425" algn="ctr">
                        <a:lnSpc>
                          <a:spcPts val="640"/>
                        </a:lnSpc>
                      </a:pPr>
                      <a:r>
                        <a:rPr sz="700" dirty="0">
                          <a:latin typeface="Cambria Math"/>
                          <a:cs typeface="Cambria Math"/>
                        </a:rPr>
                        <a:t>2</a:t>
                      </a:r>
                      <a:endParaRPr sz="700">
                        <a:latin typeface="Cambria Math"/>
                        <a:cs typeface="Cambria Math"/>
                      </a:endParaRPr>
                    </a:p>
                  </a:txBody>
                  <a:tcPr marL="0" marR="0" marT="190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35687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show,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using diagrams, equivalent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fractions</a:t>
                      </a:r>
                      <a:r>
                        <a:rPr sz="1000" spc="3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with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small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denominators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5748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compare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order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unit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fractions,</a:t>
                      </a:r>
                      <a:r>
                        <a:rPr sz="1000" spc="2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fractions</a:t>
                      </a:r>
                      <a:r>
                        <a:rPr sz="100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with</a:t>
                      </a:r>
                      <a:r>
                        <a:rPr sz="1000" spc="1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same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denominators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9207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show,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using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diagrams,</a:t>
                      </a:r>
                      <a:r>
                        <a:rPr sz="1000" spc="3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families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common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equivalent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fractions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8953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compare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order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fractions whose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denominators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are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all</a:t>
                      </a:r>
                      <a:r>
                        <a:rPr sz="1000" spc="1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multiples</a:t>
                      </a:r>
                      <a:r>
                        <a:rPr sz="1000" spc="1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same</a:t>
                      </a:r>
                      <a:r>
                        <a:rPr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number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795" marR="9334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use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common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factors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simplify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fractions;</a:t>
                      </a:r>
                      <a:r>
                        <a:rPr sz="1000" spc="2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use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common</a:t>
                      </a:r>
                      <a:r>
                        <a:rPr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multiples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express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fractions</a:t>
                      </a:r>
                      <a:r>
                        <a:rPr sz="1000" spc="1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1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same denomination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795" marR="94615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compare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order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fractions,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including</a:t>
                      </a:r>
                      <a:r>
                        <a:rPr sz="1000" spc="3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fractions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795">
                        <a:lnSpc>
                          <a:spcPct val="100000"/>
                        </a:lnSpc>
                      </a:pPr>
                      <a:r>
                        <a:rPr sz="1000" spc="-95" dirty="0">
                          <a:latin typeface="Tahoma"/>
                          <a:cs typeface="Tahoma"/>
                        </a:rPr>
                        <a:t>&gt;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60" dirty="0">
                          <a:latin typeface="Tahoma"/>
                          <a:cs typeface="Tahoma"/>
                        </a:rPr>
                        <a:t>1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2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431165" algn="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378460" algn="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4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" name="object 8"/>
          <p:cNvSpPr/>
          <p:nvPr/>
        </p:nvSpPr>
        <p:spPr>
          <a:xfrm>
            <a:off x="3168776" y="2072386"/>
            <a:ext cx="53340" cy="7620"/>
          </a:xfrm>
          <a:custGeom>
            <a:avLst/>
            <a:gdLst/>
            <a:ahLst/>
            <a:cxnLst/>
            <a:rect l="l" t="t" r="r" b="b"/>
            <a:pathLst>
              <a:path w="53339" h="7619">
                <a:moveTo>
                  <a:pt x="53339" y="0"/>
                </a:moveTo>
                <a:lnTo>
                  <a:pt x="0" y="0"/>
                </a:lnTo>
                <a:lnTo>
                  <a:pt x="0" y="7619"/>
                </a:lnTo>
                <a:lnTo>
                  <a:pt x="53339" y="7619"/>
                </a:lnTo>
                <a:lnTo>
                  <a:pt x="533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24200" y="534352"/>
            <a:ext cx="9071863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65" dirty="0"/>
              <a:t>Fractions:</a:t>
            </a:r>
            <a:r>
              <a:rPr spc="-110" dirty="0"/>
              <a:t> </a:t>
            </a:r>
            <a:r>
              <a:rPr spc="100" dirty="0"/>
              <a:t>Calculations</a:t>
            </a: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17525" y="1384300"/>
          <a:ext cx="8854438" cy="37896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694A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622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46926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write</a:t>
                      </a:r>
                      <a:r>
                        <a:rPr sz="10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simple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fractions</a:t>
                      </a:r>
                      <a:r>
                        <a:rPr sz="1000" spc="3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for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>
                        <a:lnSpc>
                          <a:spcPts val="1000"/>
                        </a:lnSpc>
                        <a:spcBef>
                          <a:spcPts val="240"/>
                        </a:spcBef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example,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50" baseline="47619" dirty="0">
                          <a:latin typeface="Cambria Math"/>
                          <a:cs typeface="Cambria Math"/>
                        </a:rPr>
                        <a:t>1</a:t>
                      </a:r>
                      <a:r>
                        <a:rPr sz="1050" spc="307" baseline="47619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6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=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73050" algn="ctr">
                        <a:lnSpc>
                          <a:spcPts val="545"/>
                        </a:lnSpc>
                      </a:pPr>
                      <a:r>
                        <a:rPr sz="700" dirty="0">
                          <a:latin typeface="Cambria Math"/>
                          <a:cs typeface="Cambria Math"/>
                        </a:rPr>
                        <a:t>2</a:t>
                      </a:r>
                      <a:endParaRPr sz="700">
                        <a:latin typeface="Cambria Math"/>
                        <a:cs typeface="Cambria Math"/>
                      </a:endParaRPr>
                    </a:p>
                    <a:p>
                      <a:pPr marL="264160">
                        <a:lnSpc>
                          <a:spcPts val="1105"/>
                        </a:lnSpc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3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5748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65" dirty="0">
                          <a:latin typeface="Tahoma"/>
                          <a:cs typeface="Tahoma"/>
                        </a:rPr>
                        <a:t>add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subtract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fractions</a:t>
                      </a:r>
                      <a:r>
                        <a:rPr sz="100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with</a:t>
                      </a:r>
                      <a:r>
                        <a:rPr sz="1000" spc="1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same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denominator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within</a:t>
                      </a:r>
                      <a:r>
                        <a:rPr sz="1000" spc="1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one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whole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>
                        <a:lnSpc>
                          <a:spcPts val="1000"/>
                        </a:lnSpc>
                        <a:spcBef>
                          <a:spcPts val="265"/>
                        </a:spcBef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[for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example,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50" baseline="47619" dirty="0">
                          <a:latin typeface="Cambria Math"/>
                          <a:cs typeface="Cambria Math"/>
                        </a:rPr>
                        <a:t>5</a:t>
                      </a:r>
                      <a:r>
                        <a:rPr sz="1050" spc="284" baseline="47619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00" spc="-50" dirty="0">
                          <a:latin typeface="Cambria Math"/>
                          <a:cs typeface="Cambria Math"/>
                        </a:rPr>
                        <a:t>+</a:t>
                      </a:r>
                      <a:endParaRPr sz="1000">
                        <a:latin typeface="Cambria Math"/>
                        <a:cs typeface="Cambria Math"/>
                      </a:endParaRPr>
                    </a:p>
                    <a:p>
                      <a:pPr marR="318135" algn="r">
                        <a:lnSpc>
                          <a:spcPts val="370"/>
                        </a:lnSpc>
                      </a:pPr>
                      <a:r>
                        <a:rPr sz="700" dirty="0">
                          <a:latin typeface="Cambria Math"/>
                          <a:cs typeface="Cambria Math"/>
                        </a:rPr>
                        <a:t>7</a:t>
                      </a:r>
                      <a:endParaRPr sz="700">
                        <a:latin typeface="Cambria Math"/>
                        <a:cs typeface="Cambria Math"/>
                      </a:endParaRPr>
                    </a:p>
                    <a:p>
                      <a:pPr marL="264160">
                        <a:lnSpc>
                          <a:spcPts val="930"/>
                        </a:lnSpc>
                      </a:pPr>
                      <a:r>
                        <a:rPr sz="700" dirty="0">
                          <a:latin typeface="Cambria Math"/>
                          <a:cs typeface="Cambria Math"/>
                        </a:rPr>
                        <a:t>1</a:t>
                      </a:r>
                      <a:r>
                        <a:rPr sz="700" spc="120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500" baseline="-33333" dirty="0">
                          <a:latin typeface="Cambria Math"/>
                          <a:cs typeface="Cambria Math"/>
                        </a:rPr>
                        <a:t>=</a:t>
                      </a:r>
                      <a:r>
                        <a:rPr sz="1500" spc="120" baseline="-33333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700" spc="-25" dirty="0">
                          <a:latin typeface="Cambria Math"/>
                          <a:cs typeface="Cambria Math"/>
                        </a:rPr>
                        <a:t>6</a:t>
                      </a:r>
                      <a:r>
                        <a:rPr sz="1500" spc="-37" baseline="-33333" dirty="0">
                          <a:latin typeface="Tahoma"/>
                          <a:cs typeface="Tahoma"/>
                        </a:rPr>
                        <a:t>]</a:t>
                      </a:r>
                      <a:endParaRPr sz="1500" baseline="-33333">
                        <a:latin typeface="Tahoma"/>
                        <a:cs typeface="Tahoma"/>
                      </a:endParaRPr>
                    </a:p>
                    <a:p>
                      <a:pPr marL="264160">
                        <a:lnSpc>
                          <a:spcPct val="100000"/>
                        </a:lnSpc>
                        <a:spcBef>
                          <a:spcPts val="190"/>
                        </a:spcBef>
                        <a:tabLst>
                          <a:tab pos="483234" algn="l"/>
                        </a:tabLst>
                      </a:pPr>
                      <a:r>
                        <a:rPr sz="700" spc="-50" dirty="0">
                          <a:latin typeface="Cambria Math"/>
                          <a:cs typeface="Cambria Math"/>
                        </a:rPr>
                        <a:t>7</a:t>
                      </a:r>
                      <a:r>
                        <a:rPr sz="700" dirty="0">
                          <a:latin typeface="Cambria Math"/>
                          <a:cs typeface="Cambria Math"/>
                        </a:rPr>
                        <a:t>	</a:t>
                      </a:r>
                      <a:r>
                        <a:rPr sz="700" spc="-50" dirty="0">
                          <a:latin typeface="Cambria Math"/>
                          <a:cs typeface="Cambria Math"/>
                        </a:rPr>
                        <a:t>7</a:t>
                      </a:r>
                      <a:endParaRPr sz="700">
                        <a:latin typeface="Cambria Math"/>
                        <a:cs typeface="Cambria Math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5748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65" dirty="0">
                          <a:latin typeface="Tahoma"/>
                          <a:cs typeface="Tahoma"/>
                        </a:rPr>
                        <a:t>add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subtract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fractions</a:t>
                      </a:r>
                      <a:r>
                        <a:rPr sz="100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with</a:t>
                      </a:r>
                      <a:r>
                        <a:rPr sz="1000" spc="1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same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denominator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3652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65" dirty="0">
                          <a:latin typeface="Tahoma"/>
                          <a:cs typeface="Tahoma"/>
                        </a:rPr>
                        <a:t>add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subtract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fractions</a:t>
                      </a:r>
                      <a:r>
                        <a:rPr sz="1000" spc="2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with</a:t>
                      </a:r>
                      <a:r>
                        <a:rPr sz="1000" spc="20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same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denominator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denominators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that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are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multiples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same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number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262255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45" dirty="0">
                          <a:latin typeface="Tahoma"/>
                          <a:cs typeface="Tahoma"/>
                        </a:rPr>
                        <a:t>multiply</a:t>
                      </a:r>
                      <a:r>
                        <a:rPr sz="100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proper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fractions</a:t>
                      </a:r>
                      <a:r>
                        <a:rPr sz="1000" spc="3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mixed</a:t>
                      </a:r>
                      <a:r>
                        <a:rPr sz="1000" spc="1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numbers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by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whole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numbers,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supported</a:t>
                      </a:r>
                      <a:r>
                        <a:rPr sz="1000" spc="3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by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materials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diagrams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795" marR="9080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spc="65" dirty="0">
                          <a:latin typeface="Tahoma"/>
                          <a:cs typeface="Tahoma"/>
                        </a:rPr>
                        <a:t>add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subtract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fractions</a:t>
                      </a:r>
                      <a:r>
                        <a:rPr sz="1000" spc="3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with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different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denominators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mixed</a:t>
                      </a:r>
                      <a:r>
                        <a:rPr sz="1000" spc="1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numbers,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concept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equivalent fractions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795" marR="129539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spc="45" dirty="0">
                          <a:latin typeface="Tahoma"/>
                          <a:cs typeface="Tahoma"/>
                        </a:rPr>
                        <a:t>multiply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simple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pairs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proper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fractions,</a:t>
                      </a:r>
                      <a:r>
                        <a:rPr sz="1000" spc="2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writing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answer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its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simplest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form</a:t>
                      </a:r>
                      <a:r>
                        <a:rPr sz="10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[for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795">
                        <a:lnSpc>
                          <a:spcPts val="1000"/>
                        </a:lnSpc>
                        <a:spcBef>
                          <a:spcPts val="240"/>
                        </a:spcBef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example,</a:t>
                      </a:r>
                      <a:r>
                        <a:rPr sz="1050" u="sng" baseline="47619" dirty="0">
                          <a:uFill>
                            <a:solidFill>
                              <a:srgbClr val="000000"/>
                            </a:solidFill>
                          </a:uFill>
                          <a:latin typeface="Cambria Math"/>
                          <a:cs typeface="Cambria Math"/>
                        </a:rPr>
                        <a:t>1</a:t>
                      </a:r>
                      <a:r>
                        <a:rPr sz="1050" spc="225" baseline="47619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00" dirty="0">
                          <a:latin typeface="Cambria Math"/>
                          <a:cs typeface="Cambria Math"/>
                        </a:rPr>
                        <a:t>×</a:t>
                      </a:r>
                      <a:r>
                        <a:rPr sz="1000" spc="80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50" baseline="47619" dirty="0">
                          <a:latin typeface="Cambria Math"/>
                          <a:cs typeface="Cambria Math"/>
                        </a:rPr>
                        <a:t>1</a:t>
                      </a:r>
                      <a:r>
                        <a:rPr sz="1050" spc="307" baseline="47619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00" dirty="0">
                          <a:latin typeface="Cambria Math"/>
                          <a:cs typeface="Cambria Math"/>
                        </a:rPr>
                        <a:t>=</a:t>
                      </a:r>
                      <a:r>
                        <a:rPr sz="1000" spc="170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50" spc="-37" baseline="47619" dirty="0">
                          <a:latin typeface="Cambria Math"/>
                          <a:cs typeface="Cambria Math"/>
                        </a:rPr>
                        <a:t>1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]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814705">
                        <a:lnSpc>
                          <a:spcPts val="545"/>
                        </a:lnSpc>
                        <a:tabLst>
                          <a:tab pos="1016000" algn="l"/>
                          <a:tab pos="1235710" algn="l"/>
                        </a:tabLst>
                      </a:pPr>
                      <a:r>
                        <a:rPr sz="700" spc="-50" dirty="0">
                          <a:latin typeface="Cambria Math"/>
                          <a:cs typeface="Cambria Math"/>
                        </a:rPr>
                        <a:t>4</a:t>
                      </a:r>
                      <a:r>
                        <a:rPr sz="700" dirty="0">
                          <a:latin typeface="Cambria Math"/>
                          <a:cs typeface="Cambria Math"/>
                        </a:rPr>
                        <a:t>	</a:t>
                      </a:r>
                      <a:r>
                        <a:rPr sz="700" spc="-50" dirty="0">
                          <a:latin typeface="Cambria Math"/>
                          <a:cs typeface="Cambria Math"/>
                        </a:rPr>
                        <a:t>2</a:t>
                      </a:r>
                      <a:r>
                        <a:rPr sz="700" dirty="0">
                          <a:latin typeface="Cambria Math"/>
                          <a:cs typeface="Cambria Math"/>
                        </a:rPr>
                        <a:t>	</a:t>
                      </a:r>
                      <a:r>
                        <a:rPr sz="700" spc="-50" dirty="0">
                          <a:latin typeface="Cambria Math"/>
                          <a:cs typeface="Cambria Math"/>
                        </a:rPr>
                        <a:t>8</a:t>
                      </a:r>
                      <a:endParaRPr sz="700">
                        <a:latin typeface="Cambria Math"/>
                        <a:cs typeface="Cambria Math"/>
                      </a:endParaRPr>
                    </a:p>
                    <a:p>
                      <a:pPr marL="264795" indent="-172720">
                        <a:lnSpc>
                          <a:spcPts val="1105"/>
                        </a:lnSpc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divide</a:t>
                      </a:r>
                      <a:r>
                        <a:rPr sz="1000" spc="1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proper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795">
                        <a:lnSpc>
                          <a:spcPct val="100000"/>
                        </a:lnSpc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fractions</a:t>
                      </a:r>
                      <a:r>
                        <a:rPr sz="1000" spc="1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by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whole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795">
                        <a:lnSpc>
                          <a:spcPct val="100000"/>
                        </a:lnSpc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[for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795">
                        <a:lnSpc>
                          <a:spcPts val="1000"/>
                        </a:lnSpc>
                        <a:spcBef>
                          <a:spcPts val="250"/>
                        </a:spcBef>
                      </a:pPr>
                      <a:r>
                        <a:rPr sz="1000" spc="45" dirty="0">
                          <a:latin typeface="Tahoma"/>
                          <a:cs typeface="Tahoma"/>
                        </a:rPr>
                        <a:t>example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50" baseline="47619" dirty="0">
                          <a:latin typeface="Cambria Math"/>
                          <a:cs typeface="Cambria Math"/>
                        </a:rPr>
                        <a:t>1</a:t>
                      </a:r>
                      <a:r>
                        <a:rPr sz="1050" spc="127" baseline="47619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00" dirty="0">
                          <a:latin typeface="Cambria Math"/>
                          <a:cs typeface="Cambria Math"/>
                        </a:rPr>
                        <a:t>÷</a:t>
                      </a:r>
                      <a:r>
                        <a:rPr sz="1000" spc="15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00" dirty="0">
                          <a:latin typeface="Cambria Math"/>
                          <a:cs typeface="Cambria Math"/>
                        </a:rPr>
                        <a:t>2</a:t>
                      </a:r>
                      <a:r>
                        <a:rPr sz="1000" spc="70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00" dirty="0">
                          <a:latin typeface="Cambria Math"/>
                          <a:cs typeface="Cambria Math"/>
                        </a:rPr>
                        <a:t>=</a:t>
                      </a:r>
                      <a:r>
                        <a:rPr sz="1000" spc="80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50" baseline="47619" dirty="0">
                          <a:latin typeface="Cambria Math"/>
                          <a:cs typeface="Cambria Math"/>
                        </a:rPr>
                        <a:t>1</a:t>
                      </a:r>
                      <a:r>
                        <a:rPr sz="1050" spc="172" baseline="47619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]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814705">
                        <a:lnSpc>
                          <a:spcPts val="640"/>
                        </a:lnSpc>
                        <a:tabLst>
                          <a:tab pos="1256665" algn="l"/>
                        </a:tabLst>
                      </a:pPr>
                      <a:r>
                        <a:rPr sz="700" spc="-50" dirty="0">
                          <a:latin typeface="Cambria Math"/>
                          <a:cs typeface="Cambria Math"/>
                        </a:rPr>
                        <a:t>3</a:t>
                      </a:r>
                      <a:r>
                        <a:rPr sz="700" dirty="0">
                          <a:latin typeface="Cambria Math"/>
                          <a:cs typeface="Cambria Math"/>
                        </a:rPr>
                        <a:t>	</a:t>
                      </a:r>
                      <a:r>
                        <a:rPr sz="700" spc="-50" dirty="0">
                          <a:latin typeface="Cambria Math"/>
                          <a:cs typeface="Cambria Math"/>
                        </a:rPr>
                        <a:t>6</a:t>
                      </a:r>
                      <a:endParaRPr sz="700">
                        <a:latin typeface="Cambria Math"/>
                        <a:cs typeface="Cambria Math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15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89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15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89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15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89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8671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4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441959">
                        <a:lnSpc>
                          <a:spcPct val="100000"/>
                        </a:lnSpc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8735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387350">
                        <a:lnSpc>
                          <a:spcPct val="100000"/>
                        </a:lnSpc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4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" name="object 8"/>
          <p:cNvSpPr/>
          <p:nvPr/>
        </p:nvSpPr>
        <p:spPr>
          <a:xfrm>
            <a:off x="2847213" y="2223261"/>
            <a:ext cx="53340" cy="7620"/>
          </a:xfrm>
          <a:custGeom>
            <a:avLst/>
            <a:gdLst/>
            <a:ahLst/>
            <a:cxnLst/>
            <a:rect l="l" t="t" r="r" b="b"/>
            <a:pathLst>
              <a:path w="53339" h="7619">
                <a:moveTo>
                  <a:pt x="53339" y="0"/>
                </a:moveTo>
                <a:lnTo>
                  <a:pt x="0" y="0"/>
                </a:lnTo>
                <a:lnTo>
                  <a:pt x="0" y="7620"/>
                </a:lnTo>
                <a:lnTo>
                  <a:pt x="53339" y="7620"/>
                </a:lnTo>
                <a:lnTo>
                  <a:pt x="533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571619" y="2683509"/>
            <a:ext cx="53340" cy="7620"/>
          </a:xfrm>
          <a:custGeom>
            <a:avLst/>
            <a:gdLst/>
            <a:ahLst/>
            <a:cxnLst/>
            <a:rect l="l" t="t" r="r" b="b"/>
            <a:pathLst>
              <a:path w="53339" h="7619">
                <a:moveTo>
                  <a:pt x="53339" y="0"/>
                </a:moveTo>
                <a:lnTo>
                  <a:pt x="0" y="0"/>
                </a:lnTo>
                <a:lnTo>
                  <a:pt x="0" y="7620"/>
                </a:lnTo>
                <a:lnTo>
                  <a:pt x="53339" y="7620"/>
                </a:lnTo>
                <a:lnTo>
                  <a:pt x="533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739515" y="2898393"/>
            <a:ext cx="53340" cy="7620"/>
          </a:xfrm>
          <a:custGeom>
            <a:avLst/>
            <a:gdLst/>
            <a:ahLst/>
            <a:cxnLst/>
            <a:rect l="l" t="t" r="r" b="b"/>
            <a:pathLst>
              <a:path w="53339" h="7619">
                <a:moveTo>
                  <a:pt x="53339" y="0"/>
                </a:moveTo>
                <a:lnTo>
                  <a:pt x="0" y="0"/>
                </a:lnTo>
                <a:lnTo>
                  <a:pt x="0" y="7620"/>
                </a:lnTo>
                <a:lnTo>
                  <a:pt x="53339" y="7620"/>
                </a:lnTo>
                <a:lnTo>
                  <a:pt x="533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958971" y="2898393"/>
            <a:ext cx="53340" cy="7620"/>
          </a:xfrm>
          <a:custGeom>
            <a:avLst/>
            <a:gdLst/>
            <a:ahLst/>
            <a:cxnLst/>
            <a:rect l="l" t="t" r="r" b="b"/>
            <a:pathLst>
              <a:path w="53339" h="7619">
                <a:moveTo>
                  <a:pt x="53339" y="0"/>
                </a:moveTo>
                <a:lnTo>
                  <a:pt x="0" y="0"/>
                </a:lnTo>
                <a:lnTo>
                  <a:pt x="0" y="7620"/>
                </a:lnTo>
                <a:lnTo>
                  <a:pt x="53339" y="7620"/>
                </a:lnTo>
                <a:lnTo>
                  <a:pt x="533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8918829" y="3899662"/>
            <a:ext cx="53340" cy="7620"/>
          </a:xfrm>
          <a:custGeom>
            <a:avLst/>
            <a:gdLst/>
            <a:ahLst/>
            <a:cxnLst/>
            <a:rect l="l" t="t" r="r" b="b"/>
            <a:pathLst>
              <a:path w="53340" h="7620">
                <a:moveTo>
                  <a:pt x="53340" y="0"/>
                </a:moveTo>
                <a:lnTo>
                  <a:pt x="0" y="0"/>
                </a:lnTo>
                <a:lnTo>
                  <a:pt x="0" y="7619"/>
                </a:lnTo>
                <a:lnTo>
                  <a:pt x="53340" y="7619"/>
                </a:lnTo>
                <a:lnTo>
                  <a:pt x="533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9138284" y="3899662"/>
            <a:ext cx="53340" cy="7620"/>
          </a:xfrm>
          <a:custGeom>
            <a:avLst/>
            <a:gdLst/>
            <a:ahLst/>
            <a:cxnLst/>
            <a:rect l="l" t="t" r="r" b="b"/>
            <a:pathLst>
              <a:path w="53340" h="7620">
                <a:moveTo>
                  <a:pt x="53340" y="0"/>
                </a:moveTo>
                <a:lnTo>
                  <a:pt x="0" y="0"/>
                </a:lnTo>
                <a:lnTo>
                  <a:pt x="0" y="7619"/>
                </a:lnTo>
                <a:lnTo>
                  <a:pt x="53340" y="7619"/>
                </a:lnTo>
                <a:lnTo>
                  <a:pt x="533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8717660" y="4573270"/>
            <a:ext cx="53340" cy="7620"/>
          </a:xfrm>
          <a:custGeom>
            <a:avLst/>
            <a:gdLst/>
            <a:ahLst/>
            <a:cxnLst/>
            <a:rect l="l" t="t" r="r" b="b"/>
            <a:pathLst>
              <a:path w="53340" h="7620">
                <a:moveTo>
                  <a:pt x="53340" y="0"/>
                </a:moveTo>
                <a:lnTo>
                  <a:pt x="0" y="0"/>
                </a:lnTo>
                <a:lnTo>
                  <a:pt x="0" y="7619"/>
                </a:lnTo>
                <a:lnTo>
                  <a:pt x="53340" y="7619"/>
                </a:lnTo>
                <a:lnTo>
                  <a:pt x="533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159620" y="4573270"/>
            <a:ext cx="53340" cy="7620"/>
          </a:xfrm>
          <a:custGeom>
            <a:avLst/>
            <a:gdLst/>
            <a:ahLst/>
            <a:cxnLst/>
            <a:rect l="l" t="t" r="r" b="b"/>
            <a:pathLst>
              <a:path w="53340" h="7620">
                <a:moveTo>
                  <a:pt x="53340" y="0"/>
                </a:moveTo>
                <a:lnTo>
                  <a:pt x="0" y="0"/>
                </a:lnTo>
                <a:lnTo>
                  <a:pt x="0" y="7619"/>
                </a:lnTo>
                <a:lnTo>
                  <a:pt x="53340" y="7619"/>
                </a:lnTo>
                <a:lnTo>
                  <a:pt x="533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43200" y="533400"/>
            <a:ext cx="9071863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65" dirty="0"/>
              <a:t>Fractions:</a:t>
            </a:r>
            <a:r>
              <a:rPr spc="-120" dirty="0"/>
              <a:t> </a:t>
            </a:r>
            <a:r>
              <a:rPr spc="60" dirty="0"/>
              <a:t>Solve</a:t>
            </a:r>
            <a:r>
              <a:rPr spc="-120" dirty="0"/>
              <a:t> </a:t>
            </a:r>
            <a:r>
              <a:rPr spc="125" dirty="0"/>
              <a:t>problems</a:t>
            </a: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17525" y="1384300"/>
          <a:ext cx="8854438" cy="290004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694A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7263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7018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that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involve</a:t>
                      </a:r>
                      <a:r>
                        <a:rPr sz="1000" spc="1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all</a:t>
                      </a:r>
                      <a:r>
                        <a:rPr sz="10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above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1557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involving increasingly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harder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fractions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calculate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quantities,</a:t>
                      </a:r>
                      <a:r>
                        <a:rPr sz="1000" spc="3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fractions</a:t>
                      </a:r>
                      <a:r>
                        <a:rPr sz="1000" spc="1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1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divide quantities,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including</a:t>
                      </a:r>
                      <a:r>
                        <a:rPr sz="1000" spc="4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non-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unit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fractions</a:t>
                      </a:r>
                      <a:r>
                        <a:rPr sz="1000" spc="3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where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answer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is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whole</a:t>
                      </a:r>
                      <a:r>
                        <a:rPr sz="1000" spc="1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4132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368300">
                        <a:lnSpc>
                          <a:spcPct val="100000"/>
                        </a:lnSpc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15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89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52600" y="543530"/>
            <a:ext cx="9071863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75" dirty="0"/>
              <a:t>Decimals:</a:t>
            </a:r>
            <a:r>
              <a:rPr spc="-120" dirty="0"/>
              <a:t> </a:t>
            </a:r>
            <a:r>
              <a:rPr spc="70" dirty="0"/>
              <a:t>Recognise,</a:t>
            </a:r>
            <a:r>
              <a:rPr spc="-120" dirty="0"/>
              <a:t> </a:t>
            </a:r>
            <a:r>
              <a:rPr spc="55" dirty="0"/>
              <a:t>write,</a:t>
            </a:r>
            <a:r>
              <a:rPr spc="-120" dirty="0"/>
              <a:t> </a:t>
            </a:r>
            <a:r>
              <a:rPr spc="135" dirty="0"/>
              <a:t>compare</a:t>
            </a:r>
          </a:p>
        </p:txBody>
      </p:sp>
      <p:grpSp>
        <p:nvGrpSpPr>
          <p:cNvPr id="7" name="object 7"/>
          <p:cNvGrpSpPr/>
          <p:nvPr/>
        </p:nvGrpSpPr>
        <p:grpSpPr>
          <a:xfrm>
            <a:off x="4951857" y="1761489"/>
            <a:ext cx="1476375" cy="3813175"/>
            <a:chOff x="4951857" y="1761489"/>
            <a:chExt cx="1476375" cy="3813175"/>
          </a:xfrm>
        </p:grpSpPr>
        <p:sp>
          <p:nvSpPr>
            <p:cNvPr id="8" name="object 8"/>
            <p:cNvSpPr/>
            <p:nvPr/>
          </p:nvSpPr>
          <p:spPr>
            <a:xfrm>
              <a:off x="4951857" y="1761489"/>
              <a:ext cx="1476375" cy="3813175"/>
            </a:xfrm>
            <a:custGeom>
              <a:avLst/>
              <a:gdLst/>
              <a:ahLst/>
              <a:cxnLst/>
              <a:rect l="l" t="t" r="r" b="b"/>
              <a:pathLst>
                <a:path w="1476375" h="3813175">
                  <a:moveTo>
                    <a:pt x="1475993" y="0"/>
                  </a:moveTo>
                  <a:lnTo>
                    <a:pt x="0" y="0"/>
                  </a:lnTo>
                  <a:lnTo>
                    <a:pt x="0" y="3812794"/>
                  </a:lnTo>
                  <a:lnTo>
                    <a:pt x="1475993" y="3812794"/>
                  </a:lnTo>
                  <a:lnTo>
                    <a:pt x="147599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5215509" y="3139198"/>
              <a:ext cx="295910" cy="7620"/>
            </a:xfrm>
            <a:custGeom>
              <a:avLst/>
              <a:gdLst/>
              <a:ahLst/>
              <a:cxnLst/>
              <a:rect l="l" t="t" r="r" b="b"/>
              <a:pathLst>
                <a:path w="295910" h="7619">
                  <a:moveTo>
                    <a:pt x="53340" y="0"/>
                  </a:moveTo>
                  <a:lnTo>
                    <a:pt x="0" y="0"/>
                  </a:lnTo>
                  <a:lnTo>
                    <a:pt x="0" y="7607"/>
                  </a:lnTo>
                  <a:lnTo>
                    <a:pt x="53340" y="7607"/>
                  </a:lnTo>
                  <a:lnTo>
                    <a:pt x="53340" y="0"/>
                  </a:lnTo>
                  <a:close/>
                </a:path>
                <a:path w="295910" h="7619">
                  <a:moveTo>
                    <a:pt x="173723" y="0"/>
                  </a:moveTo>
                  <a:lnTo>
                    <a:pt x="120396" y="0"/>
                  </a:lnTo>
                  <a:lnTo>
                    <a:pt x="120396" y="7607"/>
                  </a:lnTo>
                  <a:lnTo>
                    <a:pt x="173723" y="7607"/>
                  </a:lnTo>
                  <a:lnTo>
                    <a:pt x="173723" y="0"/>
                  </a:lnTo>
                  <a:close/>
                </a:path>
                <a:path w="295910" h="7619">
                  <a:moveTo>
                    <a:pt x="295656" y="0"/>
                  </a:moveTo>
                  <a:lnTo>
                    <a:pt x="242316" y="0"/>
                  </a:lnTo>
                  <a:lnTo>
                    <a:pt x="242316" y="7607"/>
                  </a:lnTo>
                  <a:lnTo>
                    <a:pt x="295656" y="7607"/>
                  </a:lnTo>
                  <a:lnTo>
                    <a:pt x="29565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517525" y="1384300"/>
          <a:ext cx="8854438" cy="46393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694A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25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9080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write</a:t>
                      </a:r>
                      <a:r>
                        <a:rPr sz="10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decimal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equivalents</a:t>
                      </a:r>
                      <a:r>
                        <a:rPr sz="1000" spc="2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1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any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tenths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or</a:t>
                      </a:r>
                      <a:r>
                        <a:rPr sz="1000" spc="-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hundredths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35560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write</a:t>
                      </a:r>
                      <a:r>
                        <a:rPr sz="10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decimal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equivalents</a:t>
                      </a:r>
                      <a:r>
                        <a:rPr sz="1000" spc="3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>
                        <a:lnSpc>
                          <a:spcPts val="865"/>
                        </a:lnSpc>
                      </a:pPr>
                      <a:r>
                        <a:rPr sz="700" dirty="0">
                          <a:latin typeface="Cambria Math"/>
                          <a:cs typeface="Cambria Math"/>
                        </a:rPr>
                        <a:t>1</a:t>
                      </a:r>
                      <a:r>
                        <a:rPr sz="700" spc="30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500" spc="-15" baseline="-33333" dirty="0">
                          <a:latin typeface="Cambria Math"/>
                          <a:cs typeface="Cambria Math"/>
                        </a:rPr>
                        <a:t>,</a:t>
                      </a:r>
                      <a:r>
                        <a:rPr sz="1500" spc="-67" baseline="-33333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700" dirty="0">
                          <a:latin typeface="Cambria Math"/>
                          <a:cs typeface="Cambria Math"/>
                        </a:rPr>
                        <a:t>1</a:t>
                      </a:r>
                      <a:r>
                        <a:rPr sz="700" spc="45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500" spc="-15" baseline="-33333" dirty="0">
                          <a:latin typeface="Cambria Math"/>
                          <a:cs typeface="Cambria Math"/>
                        </a:rPr>
                        <a:t>,</a:t>
                      </a:r>
                      <a:r>
                        <a:rPr sz="1500" spc="-67" baseline="-33333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700" spc="-50" dirty="0">
                          <a:latin typeface="Cambria Math"/>
                          <a:cs typeface="Cambria Math"/>
                        </a:rPr>
                        <a:t>3</a:t>
                      </a:r>
                      <a:endParaRPr sz="700">
                        <a:latin typeface="Cambria Math"/>
                        <a:cs typeface="Cambria Math"/>
                      </a:endParaRPr>
                    </a:p>
                    <a:p>
                      <a:pPr marL="264160">
                        <a:lnSpc>
                          <a:spcPts val="740"/>
                        </a:lnSpc>
                        <a:spcBef>
                          <a:spcPts val="195"/>
                        </a:spcBef>
                      </a:pPr>
                      <a:r>
                        <a:rPr sz="700" dirty="0">
                          <a:latin typeface="Cambria Math"/>
                          <a:cs typeface="Cambria Math"/>
                        </a:rPr>
                        <a:t>4</a:t>
                      </a:r>
                      <a:r>
                        <a:rPr sz="700" spc="395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700" dirty="0">
                          <a:latin typeface="Cambria Math"/>
                          <a:cs typeface="Cambria Math"/>
                        </a:rPr>
                        <a:t>2</a:t>
                      </a:r>
                      <a:r>
                        <a:rPr sz="700" spc="409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700" spc="-50" dirty="0">
                          <a:latin typeface="Cambria Math"/>
                          <a:cs typeface="Cambria Math"/>
                        </a:rPr>
                        <a:t>4</a:t>
                      </a:r>
                      <a:endParaRPr sz="700">
                        <a:latin typeface="Cambria Math"/>
                        <a:cs typeface="Cambria Math"/>
                      </a:endParaRPr>
                    </a:p>
                    <a:p>
                      <a:pPr marL="264160" indent="-172720">
                        <a:lnSpc>
                          <a:spcPts val="11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round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decimals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83515">
                        <a:lnSpc>
                          <a:spcPct val="100000"/>
                        </a:lnSpc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with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one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decimal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place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nearest</a:t>
                      </a:r>
                      <a:r>
                        <a:rPr sz="1000" spc="2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whole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9906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compare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with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same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decimal</a:t>
                      </a:r>
                      <a:r>
                        <a:rPr sz="1000" spc="2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places</a:t>
                      </a:r>
                      <a:r>
                        <a:rPr sz="1000" spc="229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up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two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decimal places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64160" marR="15875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read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write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decimal</a:t>
                      </a:r>
                      <a:r>
                        <a:rPr sz="1000" spc="2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numbers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as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fractions</a:t>
                      </a:r>
                      <a:r>
                        <a:rPr sz="10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[for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example,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0.71</a:t>
                      </a:r>
                      <a:r>
                        <a:rPr sz="1000" spc="1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=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90195">
                        <a:lnSpc>
                          <a:spcPts val="850"/>
                        </a:lnSpc>
                      </a:pPr>
                      <a:r>
                        <a:rPr sz="700" dirty="0">
                          <a:latin typeface="Cambria Math"/>
                          <a:cs typeface="Cambria Math"/>
                        </a:rPr>
                        <a:t>71</a:t>
                      </a:r>
                      <a:r>
                        <a:rPr sz="700" spc="130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500" spc="-89" baseline="-33333" dirty="0">
                          <a:latin typeface="Tahoma"/>
                          <a:cs typeface="Tahoma"/>
                        </a:rPr>
                        <a:t>]</a:t>
                      </a:r>
                      <a:endParaRPr sz="1500" baseline="-33333">
                        <a:latin typeface="Tahoma"/>
                        <a:cs typeface="Tahoma"/>
                      </a:endParaRPr>
                    </a:p>
                    <a:p>
                      <a:pPr marL="264160">
                        <a:lnSpc>
                          <a:spcPts val="745"/>
                        </a:lnSpc>
                        <a:spcBef>
                          <a:spcPts val="195"/>
                        </a:spcBef>
                      </a:pPr>
                      <a:r>
                        <a:rPr sz="700" spc="-25" dirty="0">
                          <a:latin typeface="Cambria Math"/>
                          <a:cs typeface="Cambria Math"/>
                        </a:rPr>
                        <a:t>100</a:t>
                      </a:r>
                      <a:endParaRPr sz="700">
                        <a:latin typeface="Cambria Math"/>
                        <a:cs typeface="Cambria Math"/>
                      </a:endParaRPr>
                    </a:p>
                    <a:p>
                      <a:pPr marL="264160" indent="-172720">
                        <a:lnSpc>
                          <a:spcPts val="1105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use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77800">
                        <a:lnSpc>
                          <a:spcPct val="100000"/>
                        </a:lnSpc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thousandths</a:t>
                      </a:r>
                      <a:r>
                        <a:rPr sz="1000" spc="4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relate</a:t>
                      </a:r>
                      <a:r>
                        <a:rPr sz="1000" spc="1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them</a:t>
                      </a:r>
                      <a:r>
                        <a:rPr sz="1000" spc="1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tenths,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hundredths</a:t>
                      </a:r>
                      <a:r>
                        <a:rPr sz="1000" spc="4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decimal equivalents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1620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round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decimals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with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two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decimal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places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nearest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whole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1000" spc="-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one</a:t>
                      </a:r>
                      <a:r>
                        <a:rPr sz="1000" spc="1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decimal</a:t>
                      </a:r>
                      <a:r>
                        <a:rPr sz="1000" spc="20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place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55575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read,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write,</a:t>
                      </a:r>
                      <a:r>
                        <a:rPr sz="10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order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compare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with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up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three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decimal places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795" marR="15303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identify</a:t>
                      </a:r>
                      <a:r>
                        <a:rPr sz="1000" spc="20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1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value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each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digit</a:t>
                      </a:r>
                      <a:r>
                        <a:rPr sz="10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given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three</a:t>
                      </a:r>
                      <a:r>
                        <a:rPr sz="10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decimal places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656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4132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4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368300">
                        <a:lnSpc>
                          <a:spcPct val="100000"/>
                        </a:lnSpc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41959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368300">
                        <a:lnSpc>
                          <a:spcPct val="100000"/>
                        </a:lnSpc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41959">
                        <a:lnSpc>
                          <a:spcPct val="100000"/>
                        </a:lnSpc>
                        <a:spcBef>
                          <a:spcPts val="1020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95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1" name="object 11"/>
          <p:cNvSpPr/>
          <p:nvPr/>
        </p:nvSpPr>
        <p:spPr>
          <a:xfrm>
            <a:off x="6691503" y="2528061"/>
            <a:ext cx="161925" cy="7620"/>
          </a:xfrm>
          <a:custGeom>
            <a:avLst/>
            <a:gdLst/>
            <a:ahLst/>
            <a:cxnLst/>
            <a:rect l="l" t="t" r="r" b="b"/>
            <a:pathLst>
              <a:path w="161925" h="7619">
                <a:moveTo>
                  <a:pt x="161544" y="0"/>
                </a:moveTo>
                <a:lnTo>
                  <a:pt x="0" y="0"/>
                </a:lnTo>
                <a:lnTo>
                  <a:pt x="0" y="7620"/>
                </a:lnTo>
                <a:lnTo>
                  <a:pt x="161544" y="7620"/>
                </a:lnTo>
                <a:lnTo>
                  <a:pt x="16154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28800" y="383665"/>
            <a:ext cx="9071863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80" dirty="0"/>
              <a:t>Fractions,</a:t>
            </a:r>
            <a:r>
              <a:rPr spc="-114" dirty="0"/>
              <a:t> </a:t>
            </a:r>
            <a:r>
              <a:rPr spc="114" dirty="0"/>
              <a:t>decimals</a:t>
            </a:r>
            <a:r>
              <a:rPr spc="-114" dirty="0"/>
              <a:t> </a:t>
            </a:r>
            <a:r>
              <a:rPr spc="180" dirty="0"/>
              <a:t>and</a:t>
            </a:r>
            <a:r>
              <a:rPr spc="-114" dirty="0"/>
              <a:t> </a:t>
            </a:r>
            <a:r>
              <a:rPr spc="105" dirty="0"/>
              <a:t>percentages</a:t>
            </a: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17525" y="1384300"/>
          <a:ext cx="8854438" cy="48228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694A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25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04139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simple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measure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money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involving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fractions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decimals</a:t>
                      </a:r>
                      <a:r>
                        <a:rPr sz="1000" spc="1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two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decimal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places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0033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1000" spc="1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1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per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cent</a:t>
                      </a:r>
                      <a:r>
                        <a:rPr sz="10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symbol</a:t>
                      </a:r>
                      <a:r>
                        <a:rPr sz="10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(%)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understand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that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per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cent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relates</a:t>
                      </a:r>
                      <a:r>
                        <a:rPr sz="1000" spc="1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‘number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parts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per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hundred’,</a:t>
                      </a:r>
                      <a:r>
                        <a:rPr sz="1000" spc="2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write</a:t>
                      </a:r>
                      <a:r>
                        <a:rPr sz="10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percentages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as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with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denominator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100,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as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decimal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250190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which</a:t>
                      </a:r>
                      <a:r>
                        <a:rPr sz="1000" spc="1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require knowing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percentage</a:t>
                      </a:r>
                      <a:r>
                        <a:rPr sz="1000" spc="3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decimal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equivalents</a:t>
                      </a:r>
                      <a:r>
                        <a:rPr sz="1000" spc="3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>
                        <a:lnSpc>
                          <a:spcPts val="1000"/>
                        </a:lnSpc>
                        <a:spcBef>
                          <a:spcPts val="250"/>
                        </a:spcBef>
                      </a:pPr>
                      <a:r>
                        <a:rPr sz="1050" baseline="47619" dirty="0">
                          <a:latin typeface="Cambria Math"/>
                          <a:cs typeface="Cambria Math"/>
                        </a:rPr>
                        <a:t>1</a:t>
                      </a:r>
                      <a:r>
                        <a:rPr sz="1050" spc="44" baseline="47619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00" spc="-10" dirty="0">
                          <a:latin typeface="Cambria Math"/>
                          <a:cs typeface="Cambria Math"/>
                        </a:rPr>
                        <a:t>,</a:t>
                      </a:r>
                      <a:r>
                        <a:rPr sz="1000" spc="-45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50" baseline="47619" dirty="0">
                          <a:latin typeface="Cambria Math"/>
                          <a:cs typeface="Cambria Math"/>
                        </a:rPr>
                        <a:t>1</a:t>
                      </a:r>
                      <a:r>
                        <a:rPr sz="1050" spc="60" baseline="47619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00" spc="-10" dirty="0">
                          <a:latin typeface="Cambria Math"/>
                          <a:cs typeface="Cambria Math"/>
                        </a:rPr>
                        <a:t>,</a:t>
                      </a:r>
                      <a:r>
                        <a:rPr sz="1000" spc="-40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50" baseline="47619" dirty="0">
                          <a:latin typeface="Cambria Math"/>
                          <a:cs typeface="Cambria Math"/>
                        </a:rPr>
                        <a:t>1</a:t>
                      </a:r>
                      <a:r>
                        <a:rPr sz="1050" spc="44" baseline="47619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00" spc="-10" dirty="0">
                          <a:latin typeface="Cambria Math"/>
                          <a:cs typeface="Cambria Math"/>
                        </a:rPr>
                        <a:t>,</a:t>
                      </a:r>
                      <a:r>
                        <a:rPr sz="1000" spc="-35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50" baseline="47619" dirty="0">
                          <a:latin typeface="Cambria Math"/>
                          <a:cs typeface="Cambria Math"/>
                        </a:rPr>
                        <a:t>2</a:t>
                      </a:r>
                      <a:r>
                        <a:rPr sz="1050" spc="44" baseline="47619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00" spc="-10" dirty="0">
                          <a:latin typeface="Cambria Math"/>
                          <a:cs typeface="Cambria Math"/>
                        </a:rPr>
                        <a:t>,</a:t>
                      </a:r>
                      <a:r>
                        <a:rPr sz="1000" spc="-30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50" baseline="47619" dirty="0">
                          <a:latin typeface="Cambria Math"/>
                          <a:cs typeface="Cambria Math"/>
                        </a:rPr>
                        <a:t>4</a:t>
                      </a:r>
                      <a:r>
                        <a:rPr sz="1050" spc="217" baseline="47619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>
                        <a:lnSpc>
                          <a:spcPts val="545"/>
                        </a:lnSpc>
                      </a:pPr>
                      <a:r>
                        <a:rPr sz="700" dirty="0">
                          <a:latin typeface="Cambria Math"/>
                          <a:cs typeface="Cambria Math"/>
                        </a:rPr>
                        <a:t>2</a:t>
                      </a:r>
                      <a:r>
                        <a:rPr sz="700" spc="395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700" dirty="0">
                          <a:latin typeface="Cambria Math"/>
                          <a:cs typeface="Cambria Math"/>
                        </a:rPr>
                        <a:t>4</a:t>
                      </a:r>
                      <a:r>
                        <a:rPr sz="700" spc="409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700" dirty="0">
                          <a:latin typeface="Cambria Math"/>
                          <a:cs typeface="Cambria Math"/>
                        </a:rPr>
                        <a:t>5</a:t>
                      </a:r>
                      <a:r>
                        <a:rPr sz="700" spc="409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700" dirty="0">
                          <a:latin typeface="Cambria Math"/>
                          <a:cs typeface="Cambria Math"/>
                        </a:rPr>
                        <a:t>5</a:t>
                      </a:r>
                      <a:r>
                        <a:rPr sz="700" spc="409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700" spc="-50" dirty="0">
                          <a:latin typeface="Cambria Math"/>
                          <a:cs typeface="Cambria Math"/>
                        </a:rPr>
                        <a:t>5</a:t>
                      </a:r>
                      <a:endParaRPr sz="700">
                        <a:latin typeface="Cambria Math"/>
                        <a:cs typeface="Cambria Math"/>
                      </a:endParaRPr>
                    </a:p>
                    <a:p>
                      <a:pPr marL="264160">
                        <a:lnSpc>
                          <a:spcPts val="1105"/>
                        </a:lnSpc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those</a:t>
                      </a:r>
                      <a:r>
                        <a:rPr sz="1000" spc="1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fractions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49860">
                        <a:lnSpc>
                          <a:spcPct val="100000"/>
                        </a:lnSpc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with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denominator</a:t>
                      </a:r>
                      <a:r>
                        <a:rPr sz="10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multiple</a:t>
                      </a:r>
                      <a:r>
                        <a:rPr sz="1000" spc="1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10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or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25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795" marR="16065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associate</a:t>
                      </a:r>
                      <a:r>
                        <a:rPr sz="1000" spc="3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with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division</a:t>
                      </a:r>
                      <a:r>
                        <a:rPr sz="1000" spc="2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calculate</a:t>
                      </a:r>
                      <a:r>
                        <a:rPr sz="1000" spc="3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decimal fraction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equivalents</a:t>
                      </a:r>
                      <a:r>
                        <a:rPr sz="1000" spc="3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[for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example,</a:t>
                      </a:r>
                      <a:r>
                        <a:rPr sz="1000" spc="2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0.375]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for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simple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fraction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[for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795">
                        <a:lnSpc>
                          <a:spcPts val="1000"/>
                        </a:lnSpc>
                        <a:spcBef>
                          <a:spcPts val="254"/>
                        </a:spcBef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example,</a:t>
                      </a:r>
                      <a:r>
                        <a:rPr sz="1000" spc="25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50" spc="-37" baseline="47619" dirty="0">
                          <a:latin typeface="Cambria Math"/>
                          <a:cs typeface="Cambria Math"/>
                        </a:rPr>
                        <a:t>3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]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74955" algn="ctr">
                        <a:lnSpc>
                          <a:spcPts val="545"/>
                        </a:lnSpc>
                      </a:pPr>
                      <a:r>
                        <a:rPr sz="700" dirty="0">
                          <a:latin typeface="Cambria Math"/>
                          <a:cs typeface="Cambria Math"/>
                        </a:rPr>
                        <a:t>8</a:t>
                      </a:r>
                      <a:endParaRPr sz="700">
                        <a:latin typeface="Cambria Math"/>
                        <a:cs typeface="Cambria Math"/>
                      </a:endParaRPr>
                    </a:p>
                    <a:p>
                      <a:pPr marL="264795" indent="-172720">
                        <a:lnSpc>
                          <a:spcPts val="1105"/>
                        </a:lnSpc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recall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use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795" marR="146685">
                        <a:lnSpc>
                          <a:spcPct val="100000"/>
                        </a:lnSpc>
                      </a:pPr>
                      <a:r>
                        <a:rPr sz="1000" spc="-10" dirty="0">
                          <a:latin typeface="Tahoma"/>
                          <a:cs typeface="Tahoma"/>
                        </a:rPr>
                        <a:t>equivalences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between</a:t>
                      </a:r>
                      <a:r>
                        <a:rPr sz="1000" spc="2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simple fractions,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decimals</a:t>
                      </a:r>
                      <a:r>
                        <a:rPr sz="1000" spc="3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percentages,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including</a:t>
                      </a:r>
                      <a:r>
                        <a:rPr sz="1000" spc="3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different</a:t>
                      </a:r>
                      <a:r>
                        <a:rPr sz="1000" spc="2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contexts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4132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387985" marR="379730" indent="53340">
                        <a:lnSpc>
                          <a:spcPct val="100000"/>
                        </a:lnSpc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4 </a:t>
                      </a:r>
                      <a:r>
                        <a:rPr sz="1200" spc="45" dirty="0">
                          <a:latin typeface="Tahoma"/>
                          <a:cs typeface="Tahoma"/>
                        </a:rPr>
                        <a:t>Summer1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 marL="441959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41959">
                        <a:lnSpc>
                          <a:spcPct val="100000"/>
                        </a:lnSpc>
                        <a:spcBef>
                          <a:spcPts val="1020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 dirty="0">
                        <a:latin typeface="Tahoma"/>
                        <a:cs typeface="Tahoma"/>
                      </a:endParaRPr>
                    </a:p>
                    <a:p>
                      <a:pPr marL="441959">
                        <a:lnSpc>
                          <a:spcPct val="100000"/>
                        </a:lnSpc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4</a:t>
                      </a:r>
                      <a:endParaRPr sz="1200" dirty="0">
                        <a:latin typeface="Tahoma"/>
                        <a:cs typeface="Tahoma"/>
                      </a:endParaRPr>
                    </a:p>
                  </a:txBody>
                  <a:tcPr marL="0" marR="0" marT="1295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" name="object 8"/>
          <p:cNvSpPr/>
          <p:nvPr/>
        </p:nvSpPr>
        <p:spPr>
          <a:xfrm>
            <a:off x="6691503" y="4510785"/>
            <a:ext cx="53340" cy="7620"/>
          </a:xfrm>
          <a:custGeom>
            <a:avLst/>
            <a:gdLst/>
            <a:ahLst/>
            <a:cxnLst/>
            <a:rect l="l" t="t" r="r" b="b"/>
            <a:pathLst>
              <a:path w="53340" h="7620">
                <a:moveTo>
                  <a:pt x="53340" y="0"/>
                </a:moveTo>
                <a:lnTo>
                  <a:pt x="0" y="0"/>
                </a:lnTo>
                <a:lnTo>
                  <a:pt x="0" y="7620"/>
                </a:lnTo>
                <a:lnTo>
                  <a:pt x="53340" y="7620"/>
                </a:lnTo>
                <a:lnTo>
                  <a:pt x="533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811898" y="4510785"/>
            <a:ext cx="53340" cy="7620"/>
          </a:xfrm>
          <a:custGeom>
            <a:avLst/>
            <a:gdLst/>
            <a:ahLst/>
            <a:cxnLst/>
            <a:rect l="l" t="t" r="r" b="b"/>
            <a:pathLst>
              <a:path w="53340" h="7620">
                <a:moveTo>
                  <a:pt x="53340" y="0"/>
                </a:moveTo>
                <a:lnTo>
                  <a:pt x="0" y="0"/>
                </a:lnTo>
                <a:lnTo>
                  <a:pt x="0" y="7620"/>
                </a:lnTo>
                <a:lnTo>
                  <a:pt x="53340" y="7620"/>
                </a:lnTo>
                <a:lnTo>
                  <a:pt x="533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6933818" y="4510785"/>
            <a:ext cx="53340" cy="7620"/>
          </a:xfrm>
          <a:custGeom>
            <a:avLst/>
            <a:gdLst/>
            <a:ahLst/>
            <a:cxnLst/>
            <a:rect l="l" t="t" r="r" b="b"/>
            <a:pathLst>
              <a:path w="53340" h="7620">
                <a:moveTo>
                  <a:pt x="53340" y="0"/>
                </a:moveTo>
                <a:lnTo>
                  <a:pt x="0" y="0"/>
                </a:lnTo>
                <a:lnTo>
                  <a:pt x="0" y="7620"/>
                </a:lnTo>
                <a:lnTo>
                  <a:pt x="53340" y="7620"/>
                </a:lnTo>
                <a:lnTo>
                  <a:pt x="533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7055739" y="4510785"/>
            <a:ext cx="53340" cy="7620"/>
          </a:xfrm>
          <a:custGeom>
            <a:avLst/>
            <a:gdLst/>
            <a:ahLst/>
            <a:cxnLst/>
            <a:rect l="l" t="t" r="r" b="b"/>
            <a:pathLst>
              <a:path w="53340" h="7620">
                <a:moveTo>
                  <a:pt x="53340" y="0"/>
                </a:moveTo>
                <a:lnTo>
                  <a:pt x="0" y="0"/>
                </a:lnTo>
                <a:lnTo>
                  <a:pt x="0" y="7620"/>
                </a:lnTo>
                <a:lnTo>
                  <a:pt x="53340" y="7620"/>
                </a:lnTo>
                <a:lnTo>
                  <a:pt x="533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7177658" y="4510785"/>
            <a:ext cx="53340" cy="7620"/>
          </a:xfrm>
          <a:custGeom>
            <a:avLst/>
            <a:gdLst/>
            <a:ahLst/>
            <a:cxnLst/>
            <a:rect l="l" t="t" r="r" b="b"/>
            <a:pathLst>
              <a:path w="53340" h="7620">
                <a:moveTo>
                  <a:pt x="53340" y="0"/>
                </a:moveTo>
                <a:lnTo>
                  <a:pt x="0" y="0"/>
                </a:lnTo>
                <a:lnTo>
                  <a:pt x="0" y="7620"/>
                </a:lnTo>
                <a:lnTo>
                  <a:pt x="53340" y="7620"/>
                </a:lnTo>
                <a:lnTo>
                  <a:pt x="533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8751189" y="3291585"/>
            <a:ext cx="53340" cy="7620"/>
          </a:xfrm>
          <a:custGeom>
            <a:avLst/>
            <a:gdLst/>
            <a:ahLst/>
            <a:cxnLst/>
            <a:rect l="l" t="t" r="r" b="b"/>
            <a:pathLst>
              <a:path w="53340" h="7620">
                <a:moveTo>
                  <a:pt x="53340" y="0"/>
                </a:moveTo>
                <a:lnTo>
                  <a:pt x="0" y="0"/>
                </a:lnTo>
                <a:lnTo>
                  <a:pt x="0" y="7620"/>
                </a:lnTo>
                <a:lnTo>
                  <a:pt x="53340" y="7620"/>
                </a:lnTo>
                <a:lnTo>
                  <a:pt x="533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890773" y="1987422"/>
            <a:ext cx="4124325" cy="27692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6000" u="sng" spc="240" dirty="0">
                <a:solidFill>
                  <a:srgbClr val="6F2F9F"/>
                </a:solidFill>
              </a:rPr>
              <a:t>Ratio</a:t>
            </a:r>
            <a:r>
              <a:rPr sz="6000" u="sng" spc="-300" dirty="0">
                <a:solidFill>
                  <a:srgbClr val="6F2F9F"/>
                </a:solidFill>
              </a:rPr>
              <a:t> </a:t>
            </a:r>
            <a:r>
              <a:rPr sz="6000" u="sng" spc="365" dirty="0">
                <a:solidFill>
                  <a:srgbClr val="6F2F9F"/>
                </a:solidFill>
              </a:rPr>
              <a:t>and </a:t>
            </a:r>
            <a:r>
              <a:rPr sz="6000" u="sng" spc="250" dirty="0">
                <a:solidFill>
                  <a:srgbClr val="6F2F9F"/>
                </a:solidFill>
              </a:rPr>
              <a:t>proportion, </a:t>
            </a:r>
            <a:r>
              <a:rPr sz="6000" u="sng" spc="350" dirty="0">
                <a:solidFill>
                  <a:srgbClr val="6F2F9F"/>
                </a:solidFill>
              </a:rPr>
              <a:t>algebra</a:t>
            </a:r>
            <a:endParaRPr sz="6000" u="sng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48000" y="533400"/>
            <a:ext cx="9071863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05" dirty="0"/>
              <a:t>Ratio</a:t>
            </a:r>
            <a:r>
              <a:rPr spc="-145" dirty="0"/>
              <a:t> </a:t>
            </a:r>
            <a:r>
              <a:rPr spc="180" dirty="0"/>
              <a:t>and</a:t>
            </a:r>
            <a:r>
              <a:rPr spc="-135" dirty="0"/>
              <a:t> </a:t>
            </a:r>
            <a:r>
              <a:rPr spc="114" dirty="0"/>
              <a:t>proportion</a:t>
            </a: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17525" y="1384300"/>
          <a:ext cx="8854438" cy="46443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37D5F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9986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795" marR="8445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95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95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involving</a:t>
                      </a:r>
                      <a:r>
                        <a:rPr sz="950" spc="2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5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95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relative</a:t>
                      </a:r>
                      <a:r>
                        <a:rPr sz="95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sizes</a:t>
                      </a:r>
                      <a:r>
                        <a:rPr sz="95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95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5" dirty="0">
                          <a:latin typeface="Tahoma"/>
                          <a:cs typeface="Tahoma"/>
                        </a:rPr>
                        <a:t>two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quantities</a:t>
                      </a:r>
                      <a:r>
                        <a:rPr sz="950" spc="3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where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missing</a:t>
                      </a:r>
                      <a:r>
                        <a:rPr sz="950" spc="2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values</a:t>
                      </a:r>
                      <a:r>
                        <a:rPr sz="950" spc="2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25" dirty="0">
                          <a:latin typeface="Tahoma"/>
                          <a:cs typeface="Tahoma"/>
                        </a:rPr>
                        <a:t>can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be</a:t>
                      </a:r>
                      <a:r>
                        <a:rPr sz="95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found</a:t>
                      </a:r>
                      <a:r>
                        <a:rPr sz="95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80" dirty="0">
                          <a:latin typeface="Tahoma"/>
                          <a:cs typeface="Tahoma"/>
                        </a:rPr>
                        <a:t>by</a:t>
                      </a:r>
                      <a:r>
                        <a:rPr sz="95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using integer</a:t>
                      </a:r>
                      <a:r>
                        <a:rPr sz="95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multiplication</a:t>
                      </a:r>
                      <a:r>
                        <a:rPr sz="950" spc="105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95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division</a:t>
                      </a:r>
                      <a:r>
                        <a:rPr sz="950" spc="2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facts</a:t>
                      </a:r>
                      <a:endParaRPr sz="950">
                        <a:latin typeface="Tahoma"/>
                        <a:cs typeface="Tahoma"/>
                      </a:endParaRPr>
                    </a:p>
                    <a:p>
                      <a:pPr marL="264795" marR="189230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95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95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involving</a:t>
                      </a:r>
                      <a:r>
                        <a:rPr sz="950" spc="2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calculation/use</a:t>
                      </a:r>
                      <a:r>
                        <a:rPr sz="950" spc="4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percentages</a:t>
                      </a:r>
                      <a:r>
                        <a:rPr sz="950" spc="3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5" dirty="0">
                          <a:latin typeface="Tahoma"/>
                          <a:cs typeface="Tahoma"/>
                        </a:rPr>
                        <a:t>for </a:t>
                      </a:r>
                      <a:r>
                        <a:rPr sz="950" spc="40" dirty="0">
                          <a:latin typeface="Tahoma"/>
                          <a:cs typeface="Tahoma"/>
                        </a:rPr>
                        <a:t>comparison</a:t>
                      </a:r>
                      <a:endParaRPr sz="950">
                        <a:latin typeface="Tahoma"/>
                        <a:cs typeface="Tahoma"/>
                      </a:endParaRPr>
                    </a:p>
                    <a:p>
                      <a:pPr marL="264795" marR="19113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95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95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involving</a:t>
                      </a:r>
                      <a:r>
                        <a:rPr sz="950" spc="2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similar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shapes</a:t>
                      </a:r>
                      <a:r>
                        <a:rPr sz="950" spc="1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where</a:t>
                      </a:r>
                      <a:r>
                        <a:rPr sz="95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scale</a:t>
                      </a:r>
                      <a:r>
                        <a:rPr sz="950" spc="1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factor</a:t>
                      </a:r>
                      <a:r>
                        <a:rPr sz="950" spc="1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5" dirty="0">
                          <a:latin typeface="Tahoma"/>
                          <a:cs typeface="Tahoma"/>
                        </a:rPr>
                        <a:t>is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known</a:t>
                      </a:r>
                      <a:r>
                        <a:rPr sz="95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50" dirty="0">
                          <a:latin typeface="Tahoma"/>
                          <a:cs typeface="Tahoma"/>
                        </a:rPr>
                        <a:t>or</a:t>
                      </a:r>
                      <a:r>
                        <a:rPr sz="95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50" dirty="0">
                          <a:latin typeface="Tahoma"/>
                          <a:cs typeface="Tahoma"/>
                        </a:rPr>
                        <a:t>can</a:t>
                      </a:r>
                      <a:r>
                        <a:rPr sz="95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5" dirty="0">
                          <a:latin typeface="Tahoma"/>
                          <a:cs typeface="Tahoma"/>
                        </a:rPr>
                        <a:t>be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found</a:t>
                      </a:r>
                      <a:endParaRPr sz="950">
                        <a:latin typeface="Tahoma"/>
                        <a:cs typeface="Tahoma"/>
                      </a:endParaRPr>
                    </a:p>
                    <a:p>
                      <a:pPr marL="264795" marR="18351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95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95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involving</a:t>
                      </a:r>
                      <a:r>
                        <a:rPr sz="950" spc="2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40" dirty="0">
                          <a:latin typeface="Tahoma"/>
                          <a:cs typeface="Tahoma"/>
                        </a:rPr>
                        <a:t>unequal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sharing</a:t>
                      </a:r>
                      <a:r>
                        <a:rPr sz="950" spc="2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grouping</a:t>
                      </a:r>
                      <a:r>
                        <a:rPr sz="950" spc="3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using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knowledge</a:t>
                      </a:r>
                      <a:r>
                        <a:rPr sz="950" spc="3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fractions</a:t>
                      </a:r>
                      <a:r>
                        <a:rPr sz="95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multiples</a:t>
                      </a:r>
                      <a:endParaRPr sz="95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41959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191000" y="457200"/>
            <a:ext cx="9071863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20" dirty="0"/>
              <a:t>Algebra</a:t>
            </a: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517525" y="1384300"/>
          <a:ext cx="8854438" cy="34785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694A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34640">
                <a:tc>
                  <a:txBody>
                    <a:bodyPr/>
                    <a:lstStyle/>
                    <a:p>
                      <a:pPr marL="263525" marR="129539" indent="-172720">
                        <a:lnSpc>
                          <a:spcPct val="95300"/>
                        </a:lnSpc>
                        <a:spcBef>
                          <a:spcPts val="320"/>
                        </a:spcBef>
                        <a:buSzPct val="95238"/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50" i="1" dirty="0">
                          <a:latin typeface="Times New Roman"/>
                          <a:cs typeface="Times New Roman"/>
                        </a:rPr>
                        <a:t>solve</a:t>
                      </a:r>
                      <a:r>
                        <a:rPr sz="1050" i="1" spc="2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spc="55" dirty="0">
                          <a:latin typeface="Times New Roman"/>
                          <a:cs typeface="Times New Roman"/>
                        </a:rPr>
                        <a:t>one-step </a:t>
                      </a:r>
                      <a:r>
                        <a:rPr sz="1050" i="1" spc="60" dirty="0">
                          <a:latin typeface="Times New Roman"/>
                          <a:cs typeface="Times New Roman"/>
                        </a:rPr>
                        <a:t>problems</a:t>
                      </a:r>
                      <a:r>
                        <a:rPr sz="1050" i="1" spc="50" dirty="0">
                          <a:latin typeface="Times New Roman"/>
                          <a:cs typeface="Times New Roman"/>
                        </a:rPr>
                        <a:t> that </a:t>
                      </a:r>
                      <a:r>
                        <a:rPr sz="1050" i="1" dirty="0">
                          <a:latin typeface="Times New Roman"/>
                          <a:cs typeface="Times New Roman"/>
                        </a:rPr>
                        <a:t>involve</a:t>
                      </a:r>
                      <a:r>
                        <a:rPr sz="1050" i="1" spc="2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spc="40" dirty="0">
                          <a:latin typeface="Times New Roman"/>
                          <a:cs typeface="Times New Roman"/>
                        </a:rPr>
                        <a:t>addition </a:t>
                      </a:r>
                      <a:r>
                        <a:rPr sz="1050" i="1" spc="80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050" i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spc="-10" dirty="0">
                          <a:latin typeface="Times New Roman"/>
                          <a:cs typeface="Times New Roman"/>
                        </a:rPr>
                        <a:t>subtraction, </a:t>
                      </a:r>
                      <a:r>
                        <a:rPr sz="1050" i="1" spc="55" dirty="0">
                          <a:latin typeface="Times New Roman"/>
                          <a:cs typeface="Times New Roman"/>
                        </a:rPr>
                        <a:t>using</a:t>
                      </a:r>
                      <a:r>
                        <a:rPr sz="1050" i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spc="40" dirty="0">
                          <a:latin typeface="Times New Roman"/>
                          <a:cs typeface="Times New Roman"/>
                        </a:rPr>
                        <a:t>concrete </a:t>
                      </a:r>
                      <a:r>
                        <a:rPr sz="1050" i="1" dirty="0">
                          <a:latin typeface="Times New Roman"/>
                          <a:cs typeface="Times New Roman"/>
                        </a:rPr>
                        <a:t>objects</a:t>
                      </a:r>
                      <a:r>
                        <a:rPr sz="1050" i="1" spc="3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spc="55" dirty="0">
                          <a:latin typeface="Times New Roman"/>
                          <a:cs typeface="Times New Roman"/>
                        </a:rPr>
                        <a:t>and </a:t>
                      </a:r>
                      <a:r>
                        <a:rPr sz="1050" i="1" spc="-10" dirty="0">
                          <a:latin typeface="Times New Roman"/>
                          <a:cs typeface="Times New Roman"/>
                        </a:rPr>
                        <a:t>pictorial </a:t>
                      </a:r>
                      <a:r>
                        <a:rPr sz="1050" i="1" spc="45" dirty="0">
                          <a:latin typeface="Times New Roman"/>
                          <a:cs typeface="Times New Roman"/>
                        </a:rPr>
                        <a:t>representations, </a:t>
                      </a:r>
                      <a:r>
                        <a:rPr sz="1050" i="1" spc="80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050" i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spc="45" dirty="0">
                          <a:latin typeface="Times New Roman"/>
                          <a:cs typeface="Times New Roman"/>
                        </a:rPr>
                        <a:t>missing </a:t>
                      </a:r>
                      <a:r>
                        <a:rPr sz="1050" i="1" spc="85" dirty="0">
                          <a:latin typeface="Times New Roman"/>
                          <a:cs typeface="Times New Roman"/>
                        </a:rPr>
                        <a:t>number</a:t>
                      </a:r>
                      <a:r>
                        <a:rPr sz="1050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spc="50" dirty="0">
                          <a:latin typeface="Times New Roman"/>
                          <a:cs typeface="Times New Roman"/>
                        </a:rPr>
                        <a:t>problems </a:t>
                      </a:r>
                      <a:r>
                        <a:rPr sz="1050" i="1" spc="60" dirty="0">
                          <a:latin typeface="Times New Roman"/>
                          <a:cs typeface="Times New Roman"/>
                        </a:rPr>
                        <a:t>such</a:t>
                      </a:r>
                      <a:r>
                        <a:rPr sz="1050" i="1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spc="70" dirty="0">
                          <a:latin typeface="Times New Roman"/>
                          <a:cs typeface="Times New Roman"/>
                        </a:rPr>
                        <a:t>as</a:t>
                      </a:r>
                      <a:r>
                        <a:rPr sz="1050" i="1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dirty="0">
                          <a:latin typeface="Times New Roman"/>
                          <a:cs typeface="Times New Roman"/>
                        </a:rPr>
                        <a:t>7</a:t>
                      </a:r>
                      <a:r>
                        <a:rPr sz="1050" i="1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dirty="0">
                          <a:latin typeface="Times New Roman"/>
                          <a:cs typeface="Times New Roman"/>
                        </a:rPr>
                        <a:t>=</a:t>
                      </a:r>
                      <a:r>
                        <a:rPr sz="1050" i="1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dirty="0">
                          <a:latin typeface="Webdings"/>
                          <a:cs typeface="Webdings"/>
                        </a:rPr>
                        <a:t></a:t>
                      </a:r>
                      <a:r>
                        <a:rPr sz="1050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dirty="0">
                          <a:latin typeface="Times New Roman"/>
                          <a:cs typeface="Times New Roman"/>
                        </a:rPr>
                        <a:t>–</a:t>
                      </a:r>
                      <a:r>
                        <a:rPr sz="1050" i="1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spc="-50" dirty="0">
                          <a:latin typeface="Times New Roman"/>
                          <a:cs typeface="Times New Roman"/>
                        </a:rPr>
                        <a:t>9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13664" indent="-172720">
                        <a:lnSpc>
                          <a:spcPct val="95300"/>
                        </a:lnSpc>
                        <a:spcBef>
                          <a:spcPts val="320"/>
                        </a:spcBef>
                        <a:buSzPct val="95238"/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50" i="1" spc="50" dirty="0">
                          <a:latin typeface="Times New Roman"/>
                          <a:cs typeface="Times New Roman"/>
                        </a:rPr>
                        <a:t>recognise</a:t>
                      </a:r>
                      <a:r>
                        <a:rPr sz="1050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spc="80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050" i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spc="55" dirty="0">
                          <a:latin typeface="Times New Roman"/>
                          <a:cs typeface="Times New Roman"/>
                        </a:rPr>
                        <a:t>use </a:t>
                      </a:r>
                      <a:r>
                        <a:rPr sz="1050" i="1" spc="80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050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spc="-10" dirty="0">
                          <a:latin typeface="Times New Roman"/>
                          <a:cs typeface="Times New Roman"/>
                        </a:rPr>
                        <a:t>inverse relationship </a:t>
                      </a:r>
                      <a:r>
                        <a:rPr sz="1050" i="1" spc="85" dirty="0">
                          <a:latin typeface="Times New Roman"/>
                          <a:cs typeface="Times New Roman"/>
                        </a:rPr>
                        <a:t>between</a:t>
                      </a:r>
                      <a:r>
                        <a:rPr sz="1050" i="1" spc="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spc="40" dirty="0">
                          <a:latin typeface="Times New Roman"/>
                          <a:cs typeface="Times New Roman"/>
                        </a:rPr>
                        <a:t>addition </a:t>
                      </a:r>
                      <a:r>
                        <a:rPr sz="1050" i="1" spc="80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050" i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spc="40" dirty="0">
                          <a:latin typeface="Times New Roman"/>
                          <a:cs typeface="Times New Roman"/>
                        </a:rPr>
                        <a:t>subtraction </a:t>
                      </a:r>
                      <a:r>
                        <a:rPr sz="1050" i="1" spc="80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050" i="1" spc="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spc="80" dirty="0">
                          <a:latin typeface="Times New Roman"/>
                          <a:cs typeface="Times New Roman"/>
                        </a:rPr>
                        <a:t>use</a:t>
                      </a:r>
                      <a:r>
                        <a:rPr sz="1050" i="1" spc="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dirty="0">
                          <a:latin typeface="Times New Roman"/>
                          <a:cs typeface="Times New Roman"/>
                        </a:rPr>
                        <a:t>this</a:t>
                      </a:r>
                      <a:r>
                        <a:rPr sz="1050" i="1" spc="8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spc="40" dirty="0">
                          <a:latin typeface="Times New Roman"/>
                          <a:cs typeface="Times New Roman"/>
                        </a:rPr>
                        <a:t>to </a:t>
                      </a:r>
                      <a:r>
                        <a:rPr sz="1050" i="1" spc="50" dirty="0">
                          <a:latin typeface="Times New Roman"/>
                          <a:cs typeface="Times New Roman"/>
                        </a:rPr>
                        <a:t>check</a:t>
                      </a:r>
                      <a:r>
                        <a:rPr sz="1050" i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spc="-10" dirty="0">
                          <a:latin typeface="Times New Roman"/>
                          <a:cs typeface="Times New Roman"/>
                        </a:rPr>
                        <a:t>calculations </a:t>
                      </a:r>
                      <a:r>
                        <a:rPr sz="1050" i="1" spc="80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050" i="1" spc="10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dirty="0">
                          <a:latin typeface="Times New Roman"/>
                          <a:cs typeface="Times New Roman"/>
                        </a:rPr>
                        <a:t>solve</a:t>
                      </a:r>
                      <a:r>
                        <a:rPr sz="1050" i="1" spc="1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spc="45" dirty="0">
                          <a:latin typeface="Times New Roman"/>
                          <a:cs typeface="Times New Roman"/>
                        </a:rPr>
                        <a:t>missing </a:t>
                      </a:r>
                      <a:r>
                        <a:rPr sz="1050" i="1" spc="85" dirty="0">
                          <a:latin typeface="Times New Roman"/>
                          <a:cs typeface="Times New Roman"/>
                        </a:rPr>
                        <a:t>number</a:t>
                      </a:r>
                      <a:r>
                        <a:rPr sz="1050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spc="50" dirty="0">
                          <a:latin typeface="Times New Roman"/>
                          <a:cs typeface="Times New Roman"/>
                        </a:rPr>
                        <a:t>problems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28905" indent="-172720">
                        <a:lnSpc>
                          <a:spcPts val="1200"/>
                        </a:lnSpc>
                        <a:spcBef>
                          <a:spcPts val="350"/>
                        </a:spcBef>
                        <a:buSzPct val="95238"/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50" i="1" dirty="0">
                          <a:latin typeface="Times New Roman"/>
                          <a:cs typeface="Times New Roman"/>
                        </a:rPr>
                        <a:t>solve</a:t>
                      </a:r>
                      <a:r>
                        <a:rPr sz="1050" i="1" spc="2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spc="45" dirty="0">
                          <a:latin typeface="Times New Roman"/>
                          <a:cs typeface="Times New Roman"/>
                        </a:rPr>
                        <a:t>problems, </a:t>
                      </a:r>
                      <a:r>
                        <a:rPr sz="1050" i="1" dirty="0">
                          <a:latin typeface="Times New Roman"/>
                          <a:cs typeface="Times New Roman"/>
                        </a:rPr>
                        <a:t>including</a:t>
                      </a:r>
                      <a:r>
                        <a:rPr sz="1050" i="1" spc="3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spc="45" dirty="0">
                          <a:latin typeface="Times New Roman"/>
                          <a:cs typeface="Times New Roman"/>
                        </a:rPr>
                        <a:t>missing </a:t>
                      </a:r>
                      <a:r>
                        <a:rPr sz="1050" i="1" spc="85" dirty="0">
                          <a:latin typeface="Times New Roman"/>
                          <a:cs typeface="Times New Roman"/>
                        </a:rPr>
                        <a:t>number</a:t>
                      </a:r>
                      <a:r>
                        <a:rPr sz="1050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i="1" spc="50" dirty="0">
                          <a:latin typeface="Times New Roman"/>
                          <a:cs typeface="Times New Roman"/>
                        </a:rPr>
                        <a:t>problems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444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795" marR="56769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use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simple formulae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795" marR="32194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generate</a:t>
                      </a:r>
                      <a:r>
                        <a:rPr sz="1000" spc="3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describe</a:t>
                      </a:r>
                      <a:r>
                        <a:rPr sz="1000" spc="2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linear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sequences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795" marR="12763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express</a:t>
                      </a:r>
                      <a:r>
                        <a:rPr sz="1000" spc="1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missing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algebraically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795" marR="119380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find</a:t>
                      </a:r>
                      <a:r>
                        <a:rPr sz="1000" spc="1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pairs</a:t>
                      </a:r>
                      <a:r>
                        <a:rPr sz="1000" spc="1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numbers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that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satisfy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an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equation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with</a:t>
                      </a:r>
                      <a:r>
                        <a:rPr sz="1000" spc="2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two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unknowns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795" marR="23431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spc="40" dirty="0">
                          <a:latin typeface="Tahoma"/>
                          <a:cs typeface="Tahoma"/>
                        </a:rPr>
                        <a:t>enumerate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possibilities</a:t>
                      </a:r>
                      <a:r>
                        <a:rPr sz="1000" spc="3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combinations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two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variables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36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41959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4" name="object 4"/>
          <p:cNvGrpSpPr/>
          <p:nvPr/>
        </p:nvGrpSpPr>
        <p:grpSpPr>
          <a:xfrm>
            <a:off x="580644" y="4965192"/>
            <a:ext cx="4318000" cy="741045"/>
            <a:chOff x="580644" y="4965192"/>
            <a:chExt cx="4318000" cy="741045"/>
          </a:xfrm>
        </p:grpSpPr>
        <p:sp>
          <p:nvSpPr>
            <p:cNvPr id="8" name="object 8"/>
            <p:cNvSpPr/>
            <p:nvPr/>
          </p:nvSpPr>
          <p:spPr>
            <a:xfrm>
              <a:off x="580644" y="4965192"/>
              <a:ext cx="4318000" cy="741045"/>
            </a:xfrm>
            <a:custGeom>
              <a:avLst/>
              <a:gdLst/>
              <a:ahLst/>
              <a:cxnLst/>
              <a:rect l="l" t="t" r="r" b="b"/>
              <a:pathLst>
                <a:path w="4318000" h="741045">
                  <a:moveTo>
                    <a:pt x="4194048" y="0"/>
                  </a:moveTo>
                  <a:lnTo>
                    <a:pt x="123443" y="0"/>
                  </a:lnTo>
                  <a:lnTo>
                    <a:pt x="75395" y="9697"/>
                  </a:lnTo>
                  <a:lnTo>
                    <a:pt x="36156" y="36147"/>
                  </a:lnTo>
                  <a:lnTo>
                    <a:pt x="9701" y="75384"/>
                  </a:lnTo>
                  <a:lnTo>
                    <a:pt x="0" y="123443"/>
                  </a:lnTo>
                  <a:lnTo>
                    <a:pt x="0" y="617219"/>
                  </a:lnTo>
                  <a:lnTo>
                    <a:pt x="9701" y="665268"/>
                  </a:lnTo>
                  <a:lnTo>
                    <a:pt x="36156" y="704507"/>
                  </a:lnTo>
                  <a:lnTo>
                    <a:pt x="75395" y="730962"/>
                  </a:lnTo>
                  <a:lnTo>
                    <a:pt x="123443" y="740663"/>
                  </a:lnTo>
                  <a:lnTo>
                    <a:pt x="4194048" y="740663"/>
                  </a:lnTo>
                  <a:lnTo>
                    <a:pt x="4242107" y="730962"/>
                  </a:lnTo>
                  <a:lnTo>
                    <a:pt x="4281344" y="704507"/>
                  </a:lnTo>
                  <a:lnTo>
                    <a:pt x="4307794" y="665268"/>
                  </a:lnTo>
                  <a:lnTo>
                    <a:pt x="4317492" y="617219"/>
                  </a:lnTo>
                  <a:lnTo>
                    <a:pt x="4317492" y="123443"/>
                  </a:lnTo>
                  <a:lnTo>
                    <a:pt x="4307794" y="75384"/>
                  </a:lnTo>
                  <a:lnTo>
                    <a:pt x="4281344" y="36147"/>
                  </a:lnTo>
                  <a:lnTo>
                    <a:pt x="4242107" y="9697"/>
                  </a:lnTo>
                  <a:lnTo>
                    <a:pt x="4194048" y="0"/>
                  </a:lnTo>
                  <a:close/>
                </a:path>
              </a:pathLst>
            </a:custGeom>
            <a:solidFill>
              <a:srgbClr val="EC7C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580644" y="4965192"/>
              <a:ext cx="4318000" cy="741045"/>
            </a:xfrm>
            <a:custGeom>
              <a:avLst/>
              <a:gdLst/>
              <a:ahLst/>
              <a:cxnLst/>
              <a:rect l="l" t="t" r="r" b="b"/>
              <a:pathLst>
                <a:path w="4318000" h="741045">
                  <a:moveTo>
                    <a:pt x="0" y="123443"/>
                  </a:moveTo>
                  <a:lnTo>
                    <a:pt x="9701" y="75384"/>
                  </a:lnTo>
                  <a:lnTo>
                    <a:pt x="36156" y="36147"/>
                  </a:lnTo>
                  <a:lnTo>
                    <a:pt x="75395" y="9697"/>
                  </a:lnTo>
                  <a:lnTo>
                    <a:pt x="123443" y="0"/>
                  </a:lnTo>
                  <a:lnTo>
                    <a:pt x="4194048" y="0"/>
                  </a:lnTo>
                  <a:lnTo>
                    <a:pt x="4242107" y="9697"/>
                  </a:lnTo>
                  <a:lnTo>
                    <a:pt x="4281344" y="36147"/>
                  </a:lnTo>
                  <a:lnTo>
                    <a:pt x="4307794" y="75384"/>
                  </a:lnTo>
                  <a:lnTo>
                    <a:pt x="4317492" y="123443"/>
                  </a:lnTo>
                  <a:lnTo>
                    <a:pt x="4317492" y="617219"/>
                  </a:lnTo>
                  <a:lnTo>
                    <a:pt x="4307794" y="665268"/>
                  </a:lnTo>
                  <a:lnTo>
                    <a:pt x="4281344" y="704507"/>
                  </a:lnTo>
                  <a:lnTo>
                    <a:pt x="4242107" y="730962"/>
                  </a:lnTo>
                  <a:lnTo>
                    <a:pt x="4194048" y="740663"/>
                  </a:lnTo>
                  <a:lnTo>
                    <a:pt x="123443" y="740663"/>
                  </a:lnTo>
                  <a:lnTo>
                    <a:pt x="75395" y="730962"/>
                  </a:lnTo>
                  <a:lnTo>
                    <a:pt x="36156" y="704507"/>
                  </a:lnTo>
                  <a:lnTo>
                    <a:pt x="9701" y="665268"/>
                  </a:lnTo>
                  <a:lnTo>
                    <a:pt x="0" y="617219"/>
                  </a:lnTo>
                  <a:lnTo>
                    <a:pt x="0" y="123443"/>
                  </a:lnTo>
                  <a:close/>
                </a:path>
              </a:pathLst>
            </a:custGeom>
            <a:ln w="12192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701141" y="5063997"/>
            <a:ext cx="4074160" cy="528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1100" spc="55" dirty="0">
                <a:solidFill>
                  <a:srgbClr val="FFFFFF"/>
                </a:solidFill>
                <a:latin typeface="Tahoma"/>
                <a:cs typeface="Tahoma"/>
              </a:rPr>
              <a:t>Note</a:t>
            </a:r>
            <a:r>
              <a:rPr sz="1100" spc="-5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-60" dirty="0">
                <a:solidFill>
                  <a:srgbClr val="FFFFFF"/>
                </a:solidFill>
                <a:latin typeface="Tahoma"/>
                <a:cs typeface="Tahoma"/>
              </a:rPr>
              <a:t>–</a:t>
            </a:r>
            <a:r>
              <a:rPr sz="1100" spc="-4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60" dirty="0">
                <a:solidFill>
                  <a:srgbClr val="FFFFFF"/>
                </a:solidFill>
                <a:latin typeface="Tahoma"/>
                <a:cs typeface="Tahoma"/>
              </a:rPr>
              <a:t>although</a:t>
            </a:r>
            <a:r>
              <a:rPr sz="1100" spc="-7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60" dirty="0">
                <a:solidFill>
                  <a:srgbClr val="FFFFFF"/>
                </a:solidFill>
                <a:latin typeface="Tahoma"/>
                <a:cs typeface="Tahoma"/>
              </a:rPr>
              <a:t>formal</a:t>
            </a:r>
            <a:r>
              <a:rPr sz="1100" spc="-7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55" dirty="0">
                <a:solidFill>
                  <a:srgbClr val="FFFFFF"/>
                </a:solidFill>
                <a:latin typeface="Tahoma"/>
                <a:cs typeface="Tahoma"/>
              </a:rPr>
              <a:t>algebraic</a:t>
            </a:r>
            <a:r>
              <a:rPr sz="1100" spc="-5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55" dirty="0">
                <a:solidFill>
                  <a:srgbClr val="FFFFFF"/>
                </a:solidFill>
                <a:latin typeface="Tahoma"/>
                <a:cs typeface="Tahoma"/>
              </a:rPr>
              <a:t>notation</a:t>
            </a:r>
            <a:r>
              <a:rPr sz="1100" spc="-7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FFFFFF"/>
                </a:solidFill>
                <a:latin typeface="Tahoma"/>
                <a:cs typeface="Tahoma"/>
              </a:rPr>
              <a:t>is</a:t>
            </a:r>
            <a:r>
              <a:rPr sz="1100" spc="-3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50" dirty="0">
                <a:solidFill>
                  <a:srgbClr val="FFFFFF"/>
                </a:solidFill>
                <a:latin typeface="Tahoma"/>
                <a:cs typeface="Tahoma"/>
              </a:rPr>
              <a:t>not</a:t>
            </a:r>
            <a:r>
              <a:rPr sz="1100" spc="-5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35" dirty="0">
                <a:solidFill>
                  <a:srgbClr val="FFFFFF"/>
                </a:solidFill>
                <a:latin typeface="Tahoma"/>
                <a:cs typeface="Tahoma"/>
              </a:rPr>
              <a:t>introduced </a:t>
            </a:r>
            <a:r>
              <a:rPr sz="1100" dirty="0">
                <a:solidFill>
                  <a:srgbClr val="FFFFFF"/>
                </a:solidFill>
                <a:latin typeface="Tahoma"/>
                <a:cs typeface="Tahoma"/>
              </a:rPr>
              <a:t>until </a:t>
            </a:r>
            <a:r>
              <a:rPr sz="1100" spc="-10" dirty="0">
                <a:solidFill>
                  <a:srgbClr val="FFFFFF"/>
                </a:solidFill>
                <a:latin typeface="Tahoma"/>
                <a:cs typeface="Tahoma"/>
              </a:rPr>
              <a:t>Y6,</a:t>
            </a:r>
            <a:r>
              <a:rPr sz="1100" spc="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55" dirty="0">
                <a:solidFill>
                  <a:srgbClr val="FFFFFF"/>
                </a:solidFill>
                <a:latin typeface="Tahoma"/>
                <a:cs typeface="Tahoma"/>
              </a:rPr>
              <a:t>algebraic</a:t>
            </a:r>
            <a:r>
              <a:rPr sz="1100" spc="-1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45" dirty="0">
                <a:solidFill>
                  <a:srgbClr val="FFFFFF"/>
                </a:solidFill>
                <a:latin typeface="Tahoma"/>
                <a:cs typeface="Tahoma"/>
              </a:rPr>
              <a:t>thinking</a:t>
            </a:r>
            <a:r>
              <a:rPr sz="1100" spc="-2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FFFFFF"/>
                </a:solidFill>
                <a:latin typeface="Tahoma"/>
                <a:cs typeface="Tahoma"/>
              </a:rPr>
              <a:t>starts</a:t>
            </a:r>
            <a:r>
              <a:rPr sz="1100" spc="1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65" dirty="0">
                <a:solidFill>
                  <a:srgbClr val="FFFFFF"/>
                </a:solidFill>
                <a:latin typeface="Tahoma"/>
                <a:cs typeface="Tahoma"/>
              </a:rPr>
              <a:t>much</a:t>
            </a:r>
            <a:r>
              <a:rPr sz="1100" spc="-1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50" dirty="0">
                <a:solidFill>
                  <a:srgbClr val="FFFFFF"/>
                </a:solidFill>
                <a:latin typeface="Tahoma"/>
                <a:cs typeface="Tahoma"/>
              </a:rPr>
              <a:t>earlier</a:t>
            </a:r>
            <a:r>
              <a:rPr sz="110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60" dirty="0">
                <a:solidFill>
                  <a:srgbClr val="FFFFFF"/>
                </a:solidFill>
                <a:latin typeface="Tahoma"/>
                <a:cs typeface="Tahoma"/>
              </a:rPr>
              <a:t>as</a:t>
            </a:r>
            <a:r>
              <a:rPr sz="1100" spc="1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35" dirty="0">
                <a:solidFill>
                  <a:srgbClr val="FFFFFF"/>
                </a:solidFill>
                <a:latin typeface="Tahoma"/>
                <a:cs typeface="Tahoma"/>
              </a:rPr>
              <a:t>exemplified </a:t>
            </a:r>
            <a:r>
              <a:rPr sz="1100" spc="95" dirty="0">
                <a:solidFill>
                  <a:srgbClr val="FFFFFF"/>
                </a:solidFill>
                <a:latin typeface="Tahoma"/>
                <a:cs typeface="Tahoma"/>
              </a:rPr>
              <a:t>by</a:t>
            </a:r>
            <a:r>
              <a:rPr sz="1100" spc="6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FFFFFF"/>
                </a:solidFill>
                <a:latin typeface="Tahoma"/>
                <a:cs typeface="Tahoma"/>
              </a:rPr>
              <a:t>the</a:t>
            </a:r>
            <a:r>
              <a:rPr sz="1100" spc="9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FFFFFF"/>
                </a:solidFill>
                <a:latin typeface="Tahoma"/>
                <a:cs typeface="Tahoma"/>
              </a:rPr>
              <a:t>‘missing</a:t>
            </a:r>
            <a:r>
              <a:rPr sz="1100" spc="4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50" dirty="0">
                <a:solidFill>
                  <a:srgbClr val="FFFFFF"/>
                </a:solidFill>
                <a:latin typeface="Tahoma"/>
                <a:cs typeface="Tahoma"/>
              </a:rPr>
              <a:t>number’</a:t>
            </a:r>
            <a:r>
              <a:rPr sz="1100" spc="2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FFFFFF"/>
                </a:solidFill>
                <a:latin typeface="Tahoma"/>
                <a:cs typeface="Tahoma"/>
              </a:rPr>
              <a:t>objectives</a:t>
            </a:r>
            <a:r>
              <a:rPr sz="1100" spc="8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60" dirty="0">
                <a:solidFill>
                  <a:srgbClr val="FFFFFF"/>
                </a:solidFill>
                <a:latin typeface="Tahoma"/>
                <a:cs typeface="Tahoma"/>
              </a:rPr>
              <a:t>from</a:t>
            </a:r>
            <a:r>
              <a:rPr sz="1100" spc="3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FFFFFF"/>
                </a:solidFill>
                <a:latin typeface="Tahoma"/>
                <a:cs typeface="Tahoma"/>
              </a:rPr>
              <a:t>Y1/2/3</a:t>
            </a:r>
            <a:endParaRPr sz="11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08935" y="2402535"/>
            <a:ext cx="5087620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spc="335" dirty="0">
                <a:solidFill>
                  <a:srgbClr val="6F2F9F"/>
                </a:solidFill>
              </a:rPr>
              <a:t>Measurement</a:t>
            </a:r>
            <a:endParaRPr sz="600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505200" y="457200"/>
            <a:ext cx="9071863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25" dirty="0"/>
              <a:t>Using</a:t>
            </a:r>
            <a:r>
              <a:rPr spc="-135" dirty="0"/>
              <a:t> </a:t>
            </a:r>
            <a:r>
              <a:rPr spc="125" dirty="0"/>
              <a:t>measures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2209800"/>
            <a:ext cx="8712291" cy="16479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4800" y="2201779"/>
            <a:ext cx="1091279" cy="499915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505200" y="457200"/>
            <a:ext cx="9071863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25" dirty="0"/>
              <a:t>Using</a:t>
            </a:r>
            <a:r>
              <a:rPr spc="-135" dirty="0"/>
              <a:t> </a:t>
            </a:r>
            <a:r>
              <a:rPr spc="125" dirty="0"/>
              <a:t>measures</a:t>
            </a: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17525" y="1384300"/>
          <a:ext cx="8854438" cy="49110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694A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00804">
                <a:tc>
                  <a:txBody>
                    <a:bodyPr/>
                    <a:lstStyle/>
                    <a:p>
                      <a:pPr marL="263525" marR="8636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compare,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describe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practical</a:t>
                      </a:r>
                      <a:r>
                        <a:rPr sz="1000" spc="3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for:</a:t>
                      </a:r>
                      <a:endParaRPr sz="1000" dirty="0">
                        <a:latin typeface="Tahoma"/>
                        <a:cs typeface="Tahoma"/>
                      </a:endParaRPr>
                    </a:p>
                    <a:p>
                      <a:pPr marL="263525" marR="492759" indent="-172720">
                        <a:lnSpc>
                          <a:spcPct val="100000"/>
                        </a:lnSpc>
                        <a:buFont typeface="Wingdings"/>
                        <a:buChar char=""/>
                        <a:tabLst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lengths</a:t>
                      </a:r>
                      <a:r>
                        <a:rPr sz="1000" spc="2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heights</a:t>
                      </a:r>
                      <a:endParaRPr sz="1000" dirty="0">
                        <a:latin typeface="Tahoma"/>
                        <a:cs typeface="Tahoma"/>
                      </a:endParaRPr>
                    </a:p>
                    <a:p>
                      <a:pPr marL="263525" indent="-172720">
                        <a:lnSpc>
                          <a:spcPct val="100000"/>
                        </a:lnSpc>
                        <a:buFont typeface="Wingdings"/>
                        <a:buChar char=""/>
                        <a:tabLst>
                          <a:tab pos="264160" algn="l"/>
                        </a:tabLst>
                      </a:pPr>
                      <a:r>
                        <a:rPr sz="1000" spc="-10" dirty="0">
                          <a:latin typeface="Tahoma"/>
                          <a:cs typeface="Tahoma"/>
                        </a:rPr>
                        <a:t>mass/weight</a:t>
                      </a:r>
                      <a:endParaRPr sz="1000" dirty="0">
                        <a:latin typeface="Tahoma"/>
                        <a:cs typeface="Tahoma"/>
                      </a:endParaRPr>
                    </a:p>
                    <a:p>
                      <a:pPr marL="263525" indent="-172720">
                        <a:lnSpc>
                          <a:spcPct val="100000"/>
                        </a:lnSpc>
                        <a:buFont typeface="Wingdings"/>
                        <a:buChar char=""/>
                        <a:tabLst>
                          <a:tab pos="264160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capacity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</a:t>
                      </a:r>
                      <a:endParaRPr sz="1000" dirty="0">
                        <a:latin typeface="Tahoma"/>
                        <a:cs typeface="Tahoma"/>
                      </a:endParaRPr>
                    </a:p>
                    <a:p>
                      <a:pPr marL="26352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00" spc="-10" dirty="0">
                          <a:latin typeface="Tahoma"/>
                          <a:cs typeface="Tahoma"/>
                        </a:rPr>
                        <a:t>volume</a:t>
                      </a:r>
                      <a:endParaRPr sz="1000" dirty="0">
                        <a:latin typeface="Tahoma"/>
                        <a:cs typeface="Tahoma"/>
                      </a:endParaRPr>
                    </a:p>
                    <a:p>
                      <a:pPr marL="263525" indent="-172720">
                        <a:lnSpc>
                          <a:spcPct val="100000"/>
                        </a:lnSpc>
                        <a:buFont typeface="Wingdings"/>
                        <a:buChar char=""/>
                        <a:tabLst>
                          <a:tab pos="264160" algn="l"/>
                        </a:tabLst>
                      </a:pPr>
                      <a:r>
                        <a:rPr sz="1000" spc="-20" dirty="0">
                          <a:latin typeface="Tahoma"/>
                          <a:cs typeface="Tahoma"/>
                        </a:rPr>
                        <a:t>time</a:t>
                      </a:r>
                      <a:endParaRPr sz="1000" dirty="0">
                        <a:latin typeface="Tahoma"/>
                        <a:cs typeface="Tahoma"/>
                      </a:endParaRPr>
                    </a:p>
                    <a:p>
                      <a:pPr marL="263525" marR="28702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measure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begin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record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following:</a:t>
                      </a:r>
                      <a:endParaRPr sz="1000" dirty="0">
                        <a:latin typeface="Tahoma"/>
                        <a:cs typeface="Tahoma"/>
                      </a:endParaRPr>
                    </a:p>
                    <a:p>
                      <a:pPr marL="263525" marR="492759" indent="-172720">
                        <a:lnSpc>
                          <a:spcPct val="100000"/>
                        </a:lnSpc>
                        <a:buFont typeface="Wingdings"/>
                        <a:buChar char=""/>
                        <a:tabLst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lengths</a:t>
                      </a:r>
                      <a:r>
                        <a:rPr sz="1000" spc="2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heights</a:t>
                      </a:r>
                      <a:endParaRPr sz="1000" dirty="0">
                        <a:latin typeface="Tahoma"/>
                        <a:cs typeface="Tahoma"/>
                      </a:endParaRPr>
                    </a:p>
                    <a:p>
                      <a:pPr marL="263525" indent="-172720">
                        <a:lnSpc>
                          <a:spcPct val="100000"/>
                        </a:lnSpc>
                        <a:buFont typeface="Wingdings"/>
                        <a:buChar char=""/>
                        <a:tabLst>
                          <a:tab pos="264160" algn="l"/>
                        </a:tabLst>
                      </a:pPr>
                      <a:r>
                        <a:rPr sz="1000" spc="-10" dirty="0">
                          <a:latin typeface="Tahoma"/>
                          <a:cs typeface="Tahoma"/>
                        </a:rPr>
                        <a:t>mass/weight</a:t>
                      </a:r>
                      <a:endParaRPr sz="1000" dirty="0">
                        <a:latin typeface="Tahoma"/>
                        <a:cs typeface="Tahoma"/>
                      </a:endParaRPr>
                    </a:p>
                    <a:p>
                      <a:pPr marL="263525" marR="427355" indent="-172720">
                        <a:lnSpc>
                          <a:spcPct val="100000"/>
                        </a:lnSpc>
                        <a:buFont typeface="Wingdings"/>
                        <a:buChar char=""/>
                        <a:tabLst>
                          <a:tab pos="264160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capacity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volume</a:t>
                      </a:r>
                      <a:endParaRPr sz="1000" dirty="0">
                        <a:latin typeface="Tahoma"/>
                        <a:cs typeface="Tahoma"/>
                      </a:endParaRPr>
                    </a:p>
                    <a:p>
                      <a:pPr marL="263525" marR="129539" indent="-172720">
                        <a:lnSpc>
                          <a:spcPct val="100000"/>
                        </a:lnSpc>
                        <a:buFont typeface="Wingdings"/>
                        <a:buChar char=""/>
                        <a:tabLst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time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(hours,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minutes,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seconds)</a:t>
                      </a:r>
                      <a:endParaRPr sz="1000" dirty="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9144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choose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and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use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appropriate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standard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units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estimate</a:t>
                      </a:r>
                      <a:r>
                        <a:rPr sz="1000" spc="2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measure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length/height</a:t>
                      </a:r>
                      <a:r>
                        <a:rPr sz="1000" spc="4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any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direction (m/cm);</a:t>
                      </a:r>
                      <a:r>
                        <a:rPr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mass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(kg/g);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temperature</a:t>
                      </a:r>
                      <a:r>
                        <a:rPr sz="1000" spc="48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(℃);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capacity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(litres/ml)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nearest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appropriate</a:t>
                      </a:r>
                      <a:r>
                        <a:rPr sz="100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unit,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sz="10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rulers,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scales, thermometers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measuring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vessels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83515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compare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order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lengths, mass, volume/capacity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record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results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75" dirty="0">
                          <a:latin typeface="Tahoma"/>
                          <a:cs typeface="Tahoma"/>
                        </a:rPr>
                        <a:t>&gt;,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20" dirty="0">
                          <a:latin typeface="Tahoma"/>
                          <a:cs typeface="Tahoma"/>
                        </a:rPr>
                        <a:t>&lt;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=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0223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-10" dirty="0">
                          <a:latin typeface="Tahoma"/>
                          <a:cs typeface="Tahoma"/>
                        </a:rPr>
                        <a:t>measure,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compare,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add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subtract:</a:t>
                      </a:r>
                      <a:r>
                        <a:rPr sz="1000" spc="1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lengths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(m/cm/mm);</a:t>
                      </a:r>
                      <a:r>
                        <a:rPr sz="10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mass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(kg/g); volume/capacity (l/ml)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8542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Convert</a:t>
                      </a:r>
                      <a:r>
                        <a:rPr sz="1000" spc="1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between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different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units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measure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[for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example,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kilometre</a:t>
                      </a:r>
                      <a:r>
                        <a:rPr sz="1000" spc="3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metre;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hour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minute]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1557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-10" dirty="0">
                          <a:latin typeface="Tahoma"/>
                          <a:cs typeface="Tahoma"/>
                        </a:rPr>
                        <a:t>estimate,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compare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calculate</a:t>
                      </a:r>
                      <a:r>
                        <a:rPr sz="1000" spc="3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different measures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201295" indent="-172720" algn="just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convert</a:t>
                      </a:r>
                      <a:r>
                        <a:rPr sz="1000" spc="1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between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different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units</a:t>
                      </a:r>
                      <a:r>
                        <a:rPr sz="1000" spc="2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metric</a:t>
                      </a:r>
                      <a:r>
                        <a:rPr sz="1000" spc="1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measure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4478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understand</a:t>
                      </a:r>
                      <a:r>
                        <a:rPr sz="1000" spc="4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use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approximate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equivalences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between</a:t>
                      </a:r>
                      <a:r>
                        <a:rPr sz="1000" spc="2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metric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units</a:t>
                      </a:r>
                      <a:r>
                        <a:rPr sz="1000" spc="1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common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imperial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units</a:t>
                      </a:r>
                      <a:r>
                        <a:rPr sz="1000" spc="1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such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inches,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pounds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pints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97155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use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all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four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operations</a:t>
                      </a:r>
                      <a:r>
                        <a:rPr sz="1000" spc="4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involving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measure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[for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example,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length,</a:t>
                      </a:r>
                      <a:r>
                        <a:rPr sz="1000" spc="1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mass,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volume,</a:t>
                      </a:r>
                      <a:r>
                        <a:rPr sz="1000" spc="1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money]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sz="1000" spc="1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decimal notation,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including</a:t>
                      </a:r>
                      <a:r>
                        <a:rPr sz="1000" spc="3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scaling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795" marR="15684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involving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calculation</a:t>
                      </a:r>
                      <a:r>
                        <a:rPr sz="1000" spc="4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conversion</a:t>
                      </a:r>
                      <a:r>
                        <a:rPr sz="1000" spc="3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units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measure,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sz="10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decimal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notation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up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3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795">
                        <a:lnSpc>
                          <a:spcPct val="100000"/>
                        </a:lnSpc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d.p.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where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79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00" spc="35" dirty="0">
                          <a:latin typeface="Tahoma"/>
                          <a:cs typeface="Tahoma"/>
                        </a:rPr>
                        <a:t>appropriate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795" marR="9525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use,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read,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write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convert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between</a:t>
                      </a:r>
                      <a:r>
                        <a:rPr sz="1000" spc="2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standard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units,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converting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measurements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length,</a:t>
                      </a:r>
                      <a:r>
                        <a:rPr sz="1000" spc="1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mass,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volume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time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from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smaller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unit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measure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larger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unit,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vice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versa,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using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decimal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notation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up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3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d.p.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795" marR="20447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convert</a:t>
                      </a:r>
                      <a:r>
                        <a:rPr sz="1000" spc="1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between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miles</a:t>
                      </a:r>
                      <a:r>
                        <a:rPr sz="1000" spc="1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kilometres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marL="44069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4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440690">
                        <a:lnSpc>
                          <a:spcPct val="100000"/>
                        </a:lnSpc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5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367665">
                        <a:lnSpc>
                          <a:spcPct val="100000"/>
                        </a:lnSpc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6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41325">
                        <a:lnSpc>
                          <a:spcPct val="100000"/>
                        </a:lnSpc>
                        <a:spcBef>
                          <a:spcPts val="1019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441325">
                        <a:lnSpc>
                          <a:spcPct val="100000"/>
                        </a:lnSpc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4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953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41325">
                        <a:lnSpc>
                          <a:spcPct val="100000"/>
                        </a:lnSpc>
                        <a:spcBef>
                          <a:spcPts val="1019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441325">
                        <a:lnSpc>
                          <a:spcPct val="100000"/>
                        </a:lnSpc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4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953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41325">
                        <a:lnSpc>
                          <a:spcPct val="100000"/>
                        </a:lnSpc>
                        <a:spcBef>
                          <a:spcPts val="1019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368300">
                        <a:lnSpc>
                          <a:spcPct val="100000"/>
                        </a:lnSpc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953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41959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4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368300">
                        <a:lnSpc>
                          <a:spcPct val="100000"/>
                        </a:lnSpc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5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368300">
                        <a:lnSpc>
                          <a:spcPct val="100000"/>
                        </a:lnSpc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6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019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5</a:t>
                      </a:r>
                      <a:endParaRPr sz="1200" dirty="0">
                        <a:latin typeface="Tahoma"/>
                        <a:cs typeface="Tahoma"/>
                      </a:endParaRPr>
                    </a:p>
                  </a:txBody>
                  <a:tcPr marL="0" marR="0" marT="12953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3412177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191000" y="533400"/>
            <a:ext cx="9071863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200" dirty="0"/>
              <a:t>Money</a:t>
            </a: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17525" y="1384300"/>
          <a:ext cx="8854438" cy="41846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37D5F"/>
                    </a:solidFill>
                  </a:tcPr>
                </a:tc>
                <a:tc>
                  <a:txBody>
                    <a:bodyPr/>
                    <a:lstStyle/>
                    <a:p>
                      <a:pPr marR="426084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37D5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44240">
                <a:tc>
                  <a:txBody>
                    <a:bodyPr/>
                    <a:lstStyle/>
                    <a:p>
                      <a:pPr marL="263525" marR="14160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know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value</a:t>
                      </a:r>
                      <a:r>
                        <a:rPr sz="10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different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denominations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coins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notes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13664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use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symbols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for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pounds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60" dirty="0">
                          <a:latin typeface="Tahoma"/>
                          <a:cs typeface="Tahoma"/>
                        </a:rPr>
                        <a:t>(£)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pence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(p);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combine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amounts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make</a:t>
                      </a:r>
                      <a:r>
                        <a:rPr sz="10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particular</a:t>
                      </a:r>
                      <a:r>
                        <a:rPr sz="1000" spc="4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value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23558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find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different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combinations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coins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that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equal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same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amounts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money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99060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simple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problems</a:t>
                      </a:r>
                      <a:r>
                        <a:rPr sz="10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practical</a:t>
                      </a:r>
                      <a:r>
                        <a:rPr sz="1000" spc="3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context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involving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addition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1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subtraction</a:t>
                      </a:r>
                      <a:r>
                        <a:rPr sz="1000" spc="1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money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same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unit,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including</a:t>
                      </a:r>
                      <a:r>
                        <a:rPr sz="1000" spc="3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giving change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4668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65" dirty="0">
                          <a:latin typeface="Tahoma"/>
                          <a:cs typeface="Tahoma"/>
                        </a:rPr>
                        <a:t>add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subtract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amounts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money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give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change,</a:t>
                      </a:r>
                      <a:r>
                        <a:rPr sz="1000" spc="1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using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both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£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p</a:t>
                      </a:r>
                      <a:r>
                        <a:rPr sz="10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practical</a:t>
                      </a:r>
                      <a:r>
                        <a:rPr sz="1000" spc="3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contexts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1557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-10" dirty="0">
                          <a:latin typeface="Tahoma"/>
                          <a:cs typeface="Tahoma"/>
                        </a:rPr>
                        <a:t>estimate,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compare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calculate</a:t>
                      </a:r>
                      <a:r>
                        <a:rPr sz="1000" spc="3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different measures,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including</a:t>
                      </a:r>
                      <a:r>
                        <a:rPr sz="1000" spc="3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money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1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pounds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pence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9842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use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all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four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operations</a:t>
                      </a:r>
                      <a:r>
                        <a:rPr sz="1000" spc="4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involving</a:t>
                      </a:r>
                      <a:r>
                        <a:rPr sz="1000" spc="2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measure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[for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example, money]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20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80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5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63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432434" algn="r">
                        <a:lnSpc>
                          <a:spcPct val="100000"/>
                        </a:lnSpc>
                        <a:spcBef>
                          <a:spcPts val="680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63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80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63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80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63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680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63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343400" y="762000"/>
            <a:ext cx="9071863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65" dirty="0"/>
              <a:t>Time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362200"/>
            <a:ext cx="8991600" cy="932565"/>
          </a:xfrm>
          <a:prstGeom prst="rect">
            <a:avLst/>
          </a:prstGeom>
        </p:spPr>
      </p:pic>
      <p:sp>
        <p:nvSpPr>
          <p:cNvPr id="12" name="object 2"/>
          <p:cNvSpPr txBox="1">
            <a:spLocks/>
          </p:cNvSpPr>
          <p:nvPr/>
        </p:nvSpPr>
        <p:spPr>
          <a:xfrm>
            <a:off x="4343400" y="2382253"/>
            <a:ext cx="990600" cy="29046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2600" b="0" i="0">
                <a:solidFill>
                  <a:srgbClr val="F37D5F"/>
                </a:solidFill>
                <a:latin typeface="Tahoma"/>
                <a:ea typeface="+mj-ea"/>
                <a:cs typeface="Tahoma"/>
              </a:defRPr>
            </a:lvl1pPr>
          </a:lstStyle>
          <a:p>
            <a:pPr marL="12700">
              <a:spcBef>
                <a:spcPts val="105"/>
              </a:spcBef>
            </a:pPr>
            <a:r>
              <a:rPr lang="en-GB" sz="1800" spc="105" dirty="0">
                <a:solidFill>
                  <a:schemeClr val="bg1"/>
                </a:solidFill>
              </a:rPr>
              <a:t>EYFS</a:t>
            </a:r>
            <a:endParaRPr lang="en-GB" sz="1800" spc="11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267200" y="518344"/>
            <a:ext cx="9071863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65" dirty="0"/>
              <a:t>Time</a:t>
            </a:r>
          </a:p>
        </p:txBody>
      </p:sp>
      <p:grpSp>
        <p:nvGrpSpPr>
          <p:cNvPr id="7" name="object 7"/>
          <p:cNvGrpSpPr/>
          <p:nvPr/>
        </p:nvGrpSpPr>
        <p:grpSpPr>
          <a:xfrm>
            <a:off x="7903844" y="1748701"/>
            <a:ext cx="1476375" cy="3977640"/>
            <a:chOff x="7903844" y="1748701"/>
            <a:chExt cx="1476375" cy="3977640"/>
          </a:xfrm>
        </p:grpSpPr>
        <p:sp>
          <p:nvSpPr>
            <p:cNvPr id="8" name="object 8"/>
            <p:cNvSpPr/>
            <p:nvPr/>
          </p:nvSpPr>
          <p:spPr>
            <a:xfrm>
              <a:off x="7903844" y="1748701"/>
              <a:ext cx="1476375" cy="3977640"/>
            </a:xfrm>
            <a:custGeom>
              <a:avLst/>
              <a:gdLst/>
              <a:ahLst/>
              <a:cxnLst/>
              <a:rect l="l" t="t" r="r" b="b"/>
              <a:pathLst>
                <a:path w="1476375" h="3977640">
                  <a:moveTo>
                    <a:pt x="1475994" y="0"/>
                  </a:moveTo>
                  <a:lnTo>
                    <a:pt x="0" y="0"/>
                  </a:lnTo>
                  <a:lnTo>
                    <a:pt x="0" y="3977640"/>
                  </a:lnTo>
                  <a:lnTo>
                    <a:pt x="1475994" y="3977640"/>
                  </a:lnTo>
                  <a:lnTo>
                    <a:pt x="147599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7914131" y="3695700"/>
              <a:ext cx="1455420" cy="1483360"/>
            </a:xfrm>
            <a:custGeom>
              <a:avLst/>
              <a:gdLst/>
              <a:ahLst/>
              <a:cxnLst/>
              <a:rect l="l" t="t" r="r" b="b"/>
              <a:pathLst>
                <a:path w="1455420" h="1483360">
                  <a:moveTo>
                    <a:pt x="1212850" y="0"/>
                  </a:moveTo>
                  <a:lnTo>
                    <a:pt x="242570" y="0"/>
                  </a:lnTo>
                  <a:lnTo>
                    <a:pt x="193678" y="4927"/>
                  </a:lnTo>
                  <a:lnTo>
                    <a:pt x="148143" y="19059"/>
                  </a:lnTo>
                  <a:lnTo>
                    <a:pt x="106939" y="41422"/>
                  </a:lnTo>
                  <a:lnTo>
                    <a:pt x="71040" y="71040"/>
                  </a:lnTo>
                  <a:lnTo>
                    <a:pt x="41422" y="106939"/>
                  </a:lnTo>
                  <a:lnTo>
                    <a:pt x="19059" y="148143"/>
                  </a:lnTo>
                  <a:lnTo>
                    <a:pt x="4927" y="193678"/>
                  </a:lnTo>
                  <a:lnTo>
                    <a:pt x="0" y="242569"/>
                  </a:lnTo>
                  <a:lnTo>
                    <a:pt x="0" y="1240282"/>
                  </a:lnTo>
                  <a:lnTo>
                    <a:pt x="4927" y="1289173"/>
                  </a:lnTo>
                  <a:lnTo>
                    <a:pt x="19059" y="1334708"/>
                  </a:lnTo>
                  <a:lnTo>
                    <a:pt x="41422" y="1375912"/>
                  </a:lnTo>
                  <a:lnTo>
                    <a:pt x="71040" y="1411811"/>
                  </a:lnTo>
                  <a:lnTo>
                    <a:pt x="106939" y="1441429"/>
                  </a:lnTo>
                  <a:lnTo>
                    <a:pt x="148143" y="1463792"/>
                  </a:lnTo>
                  <a:lnTo>
                    <a:pt x="193678" y="1477924"/>
                  </a:lnTo>
                  <a:lnTo>
                    <a:pt x="242570" y="1482852"/>
                  </a:lnTo>
                  <a:lnTo>
                    <a:pt x="1212850" y="1482852"/>
                  </a:lnTo>
                  <a:lnTo>
                    <a:pt x="1261741" y="1477924"/>
                  </a:lnTo>
                  <a:lnTo>
                    <a:pt x="1307276" y="1463792"/>
                  </a:lnTo>
                  <a:lnTo>
                    <a:pt x="1348480" y="1441429"/>
                  </a:lnTo>
                  <a:lnTo>
                    <a:pt x="1384379" y="1411811"/>
                  </a:lnTo>
                  <a:lnTo>
                    <a:pt x="1413997" y="1375912"/>
                  </a:lnTo>
                  <a:lnTo>
                    <a:pt x="1436360" y="1334708"/>
                  </a:lnTo>
                  <a:lnTo>
                    <a:pt x="1450492" y="1289173"/>
                  </a:lnTo>
                  <a:lnTo>
                    <a:pt x="1455420" y="1240282"/>
                  </a:lnTo>
                  <a:lnTo>
                    <a:pt x="1455420" y="242569"/>
                  </a:lnTo>
                  <a:lnTo>
                    <a:pt x="1450492" y="193678"/>
                  </a:lnTo>
                  <a:lnTo>
                    <a:pt x="1436360" y="148143"/>
                  </a:lnTo>
                  <a:lnTo>
                    <a:pt x="1413997" y="106939"/>
                  </a:lnTo>
                  <a:lnTo>
                    <a:pt x="1384379" y="71040"/>
                  </a:lnTo>
                  <a:lnTo>
                    <a:pt x="1348480" y="41422"/>
                  </a:lnTo>
                  <a:lnTo>
                    <a:pt x="1307276" y="19059"/>
                  </a:lnTo>
                  <a:lnTo>
                    <a:pt x="1261741" y="4927"/>
                  </a:lnTo>
                  <a:lnTo>
                    <a:pt x="1212850" y="0"/>
                  </a:lnTo>
                  <a:close/>
                </a:path>
              </a:pathLst>
            </a:custGeom>
            <a:solidFill>
              <a:srgbClr val="EC7C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7914131" y="3695700"/>
              <a:ext cx="1455420" cy="1483360"/>
            </a:xfrm>
            <a:custGeom>
              <a:avLst/>
              <a:gdLst/>
              <a:ahLst/>
              <a:cxnLst/>
              <a:rect l="l" t="t" r="r" b="b"/>
              <a:pathLst>
                <a:path w="1455420" h="1483360">
                  <a:moveTo>
                    <a:pt x="0" y="242569"/>
                  </a:moveTo>
                  <a:lnTo>
                    <a:pt x="4927" y="193678"/>
                  </a:lnTo>
                  <a:lnTo>
                    <a:pt x="19059" y="148143"/>
                  </a:lnTo>
                  <a:lnTo>
                    <a:pt x="41422" y="106939"/>
                  </a:lnTo>
                  <a:lnTo>
                    <a:pt x="71040" y="71040"/>
                  </a:lnTo>
                  <a:lnTo>
                    <a:pt x="106939" y="41422"/>
                  </a:lnTo>
                  <a:lnTo>
                    <a:pt x="148143" y="19059"/>
                  </a:lnTo>
                  <a:lnTo>
                    <a:pt x="193678" y="4927"/>
                  </a:lnTo>
                  <a:lnTo>
                    <a:pt x="242570" y="0"/>
                  </a:lnTo>
                  <a:lnTo>
                    <a:pt x="1212850" y="0"/>
                  </a:lnTo>
                  <a:lnTo>
                    <a:pt x="1261741" y="4927"/>
                  </a:lnTo>
                  <a:lnTo>
                    <a:pt x="1307276" y="19059"/>
                  </a:lnTo>
                  <a:lnTo>
                    <a:pt x="1348480" y="41422"/>
                  </a:lnTo>
                  <a:lnTo>
                    <a:pt x="1384379" y="71040"/>
                  </a:lnTo>
                  <a:lnTo>
                    <a:pt x="1413997" y="106939"/>
                  </a:lnTo>
                  <a:lnTo>
                    <a:pt x="1436360" y="148143"/>
                  </a:lnTo>
                  <a:lnTo>
                    <a:pt x="1450492" y="193678"/>
                  </a:lnTo>
                  <a:lnTo>
                    <a:pt x="1455420" y="242569"/>
                  </a:lnTo>
                  <a:lnTo>
                    <a:pt x="1455420" y="1240282"/>
                  </a:lnTo>
                  <a:lnTo>
                    <a:pt x="1450492" y="1289173"/>
                  </a:lnTo>
                  <a:lnTo>
                    <a:pt x="1436360" y="1334708"/>
                  </a:lnTo>
                  <a:lnTo>
                    <a:pt x="1413997" y="1375912"/>
                  </a:lnTo>
                  <a:lnTo>
                    <a:pt x="1384379" y="1411811"/>
                  </a:lnTo>
                  <a:lnTo>
                    <a:pt x="1348480" y="1441429"/>
                  </a:lnTo>
                  <a:lnTo>
                    <a:pt x="1307276" y="1463792"/>
                  </a:lnTo>
                  <a:lnTo>
                    <a:pt x="1261741" y="1477924"/>
                  </a:lnTo>
                  <a:lnTo>
                    <a:pt x="1212850" y="1482852"/>
                  </a:lnTo>
                  <a:lnTo>
                    <a:pt x="242570" y="1482852"/>
                  </a:lnTo>
                  <a:lnTo>
                    <a:pt x="193678" y="1477924"/>
                  </a:lnTo>
                  <a:lnTo>
                    <a:pt x="148143" y="1463792"/>
                  </a:lnTo>
                  <a:lnTo>
                    <a:pt x="106939" y="1441429"/>
                  </a:lnTo>
                  <a:lnTo>
                    <a:pt x="71040" y="1411811"/>
                  </a:lnTo>
                  <a:lnTo>
                    <a:pt x="41422" y="1375912"/>
                  </a:lnTo>
                  <a:lnTo>
                    <a:pt x="19059" y="1334708"/>
                  </a:lnTo>
                  <a:lnTo>
                    <a:pt x="4927" y="1289173"/>
                  </a:lnTo>
                  <a:lnTo>
                    <a:pt x="0" y="1240282"/>
                  </a:lnTo>
                  <a:lnTo>
                    <a:pt x="0" y="242569"/>
                  </a:lnTo>
                  <a:close/>
                </a:path>
              </a:pathLst>
            </a:custGeom>
            <a:ln w="12192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11" name="object 11"/>
          <p:cNvGraphicFramePr>
            <a:graphicFrameLocks noGrp="1"/>
          </p:cNvGraphicFramePr>
          <p:nvPr/>
        </p:nvGraphicFramePr>
        <p:xfrm>
          <a:off x="517525" y="1384300"/>
          <a:ext cx="8854438" cy="46088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5750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694A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77640">
                <a:tc>
                  <a:txBody>
                    <a:bodyPr/>
                    <a:lstStyle/>
                    <a:p>
                      <a:pPr marL="263525" marR="21082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sequence</a:t>
                      </a:r>
                      <a:r>
                        <a:rPr sz="1000" spc="2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events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chronological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order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using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language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[for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example,</a:t>
                      </a:r>
                      <a:r>
                        <a:rPr sz="1000" spc="2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before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after,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next,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first,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today, yesterday,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tomorrow, morning,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afternoon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evening]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3525" marR="102870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use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language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relating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dates,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including 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days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week,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weeks,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months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years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3525" marR="8572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tell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time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hour</a:t>
                      </a:r>
                      <a:r>
                        <a:rPr sz="10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half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past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hour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draw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hands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on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clock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face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show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these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times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8890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compare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sequence</a:t>
                      </a:r>
                      <a:r>
                        <a:rPr sz="1000" spc="2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intervals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time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8509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tell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write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time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five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minutes,</a:t>
                      </a:r>
                      <a:r>
                        <a:rPr sz="1000" spc="20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including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quarter</a:t>
                      </a:r>
                      <a:r>
                        <a:rPr sz="1000" spc="2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past/to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hour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draw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hands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on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clock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face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show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these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times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44780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know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number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minutes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an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hour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 of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hours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day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46050" indent="-172720">
                        <a:lnSpc>
                          <a:spcPct val="100000"/>
                        </a:lnSpc>
                        <a:spcBef>
                          <a:spcPts val="32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850" dirty="0">
                          <a:latin typeface="Tahoma"/>
                          <a:cs typeface="Tahoma"/>
                        </a:rPr>
                        <a:t>tell</a:t>
                      </a:r>
                      <a:r>
                        <a:rPr sz="85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5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85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write</a:t>
                      </a:r>
                      <a:r>
                        <a:rPr sz="85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-25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85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time</a:t>
                      </a:r>
                      <a:r>
                        <a:rPr sz="85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from</a:t>
                      </a:r>
                      <a:r>
                        <a:rPr sz="85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35" dirty="0">
                          <a:latin typeface="Tahoma"/>
                          <a:cs typeface="Tahoma"/>
                        </a:rPr>
                        <a:t>an </a:t>
                      </a:r>
                      <a:r>
                        <a:rPr sz="850" spc="50" dirty="0">
                          <a:latin typeface="Tahoma"/>
                          <a:cs typeface="Tahoma"/>
                        </a:rPr>
                        <a:t>analogue</a:t>
                      </a:r>
                      <a:r>
                        <a:rPr sz="85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-10" dirty="0">
                          <a:latin typeface="Tahoma"/>
                          <a:cs typeface="Tahoma"/>
                        </a:rPr>
                        <a:t>clock,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including</a:t>
                      </a:r>
                      <a:r>
                        <a:rPr sz="850" spc="3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-10" dirty="0">
                          <a:latin typeface="Tahoma"/>
                          <a:cs typeface="Tahoma"/>
                        </a:rPr>
                        <a:t>using </a:t>
                      </a:r>
                      <a:r>
                        <a:rPr sz="850" spc="50" dirty="0">
                          <a:latin typeface="Tahoma"/>
                          <a:cs typeface="Tahoma"/>
                        </a:rPr>
                        <a:t>Roman</a:t>
                      </a:r>
                      <a:r>
                        <a:rPr sz="85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35" dirty="0">
                          <a:latin typeface="Tahoma"/>
                          <a:cs typeface="Tahoma"/>
                        </a:rPr>
                        <a:t>numerals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from</a:t>
                      </a:r>
                      <a:r>
                        <a:rPr sz="85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-30" dirty="0">
                          <a:latin typeface="Tahoma"/>
                          <a:cs typeface="Tahoma"/>
                        </a:rPr>
                        <a:t>I</a:t>
                      </a:r>
                      <a:r>
                        <a:rPr sz="85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85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-25" dirty="0">
                          <a:latin typeface="Tahoma"/>
                          <a:cs typeface="Tahoma"/>
                        </a:rPr>
                        <a:t>XII,</a:t>
                      </a:r>
                      <a:r>
                        <a:rPr sz="85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5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85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-25" dirty="0">
                          <a:latin typeface="Tahoma"/>
                          <a:cs typeface="Tahoma"/>
                        </a:rPr>
                        <a:t>12-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hour</a:t>
                      </a:r>
                      <a:r>
                        <a:rPr sz="850" spc="55" dirty="0">
                          <a:latin typeface="Tahoma"/>
                          <a:cs typeface="Tahoma"/>
                        </a:rPr>
                        <a:t> and</a:t>
                      </a:r>
                      <a:r>
                        <a:rPr sz="85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24-</a:t>
                      </a:r>
                      <a:r>
                        <a:rPr sz="850" spc="-20" dirty="0">
                          <a:latin typeface="Tahoma"/>
                          <a:cs typeface="Tahoma"/>
                        </a:rPr>
                        <a:t>hour </a:t>
                      </a:r>
                      <a:r>
                        <a:rPr sz="850" spc="-10" dirty="0">
                          <a:latin typeface="Tahoma"/>
                          <a:cs typeface="Tahoma"/>
                        </a:rPr>
                        <a:t>clocks</a:t>
                      </a:r>
                      <a:endParaRPr sz="850">
                        <a:latin typeface="Tahoma"/>
                        <a:cs typeface="Tahoma"/>
                      </a:endParaRPr>
                    </a:p>
                    <a:p>
                      <a:pPr marL="264160" marR="8763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850" dirty="0">
                          <a:latin typeface="Tahoma"/>
                          <a:cs typeface="Tahoma"/>
                        </a:rPr>
                        <a:t>estimate</a:t>
                      </a:r>
                      <a:r>
                        <a:rPr sz="85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5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85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30" dirty="0">
                          <a:latin typeface="Tahoma"/>
                          <a:cs typeface="Tahoma"/>
                        </a:rPr>
                        <a:t>read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time</a:t>
                      </a:r>
                      <a:r>
                        <a:rPr sz="85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with</a:t>
                      </a:r>
                      <a:r>
                        <a:rPr sz="85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-10" dirty="0">
                          <a:latin typeface="Tahoma"/>
                          <a:cs typeface="Tahoma"/>
                        </a:rPr>
                        <a:t>increasing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accuracy</a:t>
                      </a:r>
                      <a:r>
                        <a:rPr sz="850" spc="1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850" spc="1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nearest</a:t>
                      </a:r>
                      <a:r>
                        <a:rPr sz="850" spc="2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-10" dirty="0">
                          <a:latin typeface="Tahoma"/>
                          <a:cs typeface="Tahoma"/>
                        </a:rPr>
                        <a:t>minute;</a:t>
                      </a:r>
                      <a:r>
                        <a:rPr sz="85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record</a:t>
                      </a:r>
                      <a:r>
                        <a:rPr sz="85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5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85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35" dirty="0">
                          <a:latin typeface="Tahoma"/>
                          <a:cs typeface="Tahoma"/>
                        </a:rPr>
                        <a:t>compare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time</a:t>
                      </a:r>
                      <a:r>
                        <a:rPr sz="85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85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terms</a:t>
                      </a:r>
                      <a:r>
                        <a:rPr sz="85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seconds,</a:t>
                      </a:r>
                      <a:r>
                        <a:rPr sz="850" spc="1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minutes</a:t>
                      </a:r>
                      <a:r>
                        <a:rPr sz="850" spc="229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3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hours;</a:t>
                      </a:r>
                      <a:r>
                        <a:rPr sz="85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-25" dirty="0">
                          <a:latin typeface="Tahoma"/>
                          <a:cs typeface="Tahoma"/>
                        </a:rPr>
                        <a:t>use</a:t>
                      </a:r>
                      <a:r>
                        <a:rPr sz="85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50" dirty="0">
                          <a:latin typeface="Tahoma"/>
                          <a:cs typeface="Tahoma"/>
                        </a:rPr>
                        <a:t>vocabulary</a:t>
                      </a:r>
                      <a:r>
                        <a:rPr sz="85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such</a:t>
                      </a:r>
                      <a:r>
                        <a:rPr sz="85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25" dirty="0">
                          <a:latin typeface="Tahoma"/>
                          <a:cs typeface="Tahoma"/>
                        </a:rPr>
                        <a:t>as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o’clock,</a:t>
                      </a:r>
                      <a:r>
                        <a:rPr sz="85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-10" dirty="0">
                          <a:latin typeface="Tahoma"/>
                          <a:cs typeface="Tahoma"/>
                        </a:rPr>
                        <a:t>a.m./p.m.,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morning,</a:t>
                      </a:r>
                      <a:r>
                        <a:rPr sz="850" spc="2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-10" dirty="0">
                          <a:latin typeface="Tahoma"/>
                          <a:cs typeface="Tahoma"/>
                        </a:rPr>
                        <a:t>afternoon, </a:t>
                      </a:r>
                      <a:r>
                        <a:rPr sz="850" spc="50" dirty="0">
                          <a:latin typeface="Tahoma"/>
                          <a:cs typeface="Tahoma"/>
                        </a:rPr>
                        <a:t>noon</a:t>
                      </a:r>
                      <a:r>
                        <a:rPr sz="85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5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85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-10" dirty="0">
                          <a:latin typeface="Tahoma"/>
                          <a:cs typeface="Tahoma"/>
                        </a:rPr>
                        <a:t>midnight</a:t>
                      </a:r>
                      <a:endParaRPr sz="850">
                        <a:latin typeface="Tahoma"/>
                        <a:cs typeface="Tahoma"/>
                      </a:endParaRPr>
                    </a:p>
                    <a:p>
                      <a:pPr marL="264160" marR="15621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850" dirty="0">
                          <a:latin typeface="Tahoma"/>
                          <a:cs typeface="Tahoma"/>
                        </a:rPr>
                        <a:t>know</a:t>
                      </a:r>
                      <a:r>
                        <a:rPr sz="85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85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5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85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seconds</a:t>
                      </a:r>
                      <a:r>
                        <a:rPr sz="850" spc="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85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75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85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-10" dirty="0">
                          <a:latin typeface="Tahoma"/>
                          <a:cs typeface="Tahoma"/>
                        </a:rPr>
                        <a:t>minute </a:t>
                      </a:r>
                      <a:r>
                        <a:rPr sz="850" spc="5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 the</a:t>
                      </a:r>
                      <a:r>
                        <a:rPr sz="85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5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85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850" spc="60" dirty="0">
                          <a:latin typeface="Tahoma"/>
                          <a:cs typeface="Tahoma"/>
                        </a:rPr>
                        <a:t>days</a:t>
                      </a:r>
                      <a:r>
                        <a:rPr sz="85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85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each</a:t>
                      </a:r>
                      <a:r>
                        <a:rPr sz="85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-10" dirty="0">
                          <a:latin typeface="Tahoma"/>
                          <a:cs typeface="Tahoma"/>
                        </a:rPr>
                        <a:t>month, </a:t>
                      </a:r>
                      <a:r>
                        <a:rPr sz="85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85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5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85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leap</a:t>
                      </a:r>
                      <a:r>
                        <a:rPr sz="85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40" dirty="0">
                          <a:latin typeface="Tahoma"/>
                          <a:cs typeface="Tahoma"/>
                        </a:rPr>
                        <a:t>year</a:t>
                      </a:r>
                      <a:endParaRPr sz="850">
                        <a:latin typeface="Tahoma"/>
                        <a:cs typeface="Tahoma"/>
                      </a:endParaRPr>
                    </a:p>
                    <a:p>
                      <a:pPr marL="264160" marR="8953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850" spc="45" dirty="0">
                          <a:latin typeface="Tahoma"/>
                          <a:cs typeface="Tahoma"/>
                        </a:rPr>
                        <a:t>compare</a:t>
                      </a:r>
                      <a:r>
                        <a:rPr sz="85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45" dirty="0">
                          <a:latin typeface="Tahoma"/>
                          <a:cs typeface="Tahoma"/>
                        </a:rPr>
                        <a:t>durations</a:t>
                      </a:r>
                      <a:r>
                        <a:rPr sz="85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events</a:t>
                      </a:r>
                      <a:r>
                        <a:rPr sz="85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[for</a:t>
                      </a:r>
                      <a:r>
                        <a:rPr sz="85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35" dirty="0">
                          <a:latin typeface="Tahoma"/>
                          <a:cs typeface="Tahoma"/>
                        </a:rPr>
                        <a:t>example</a:t>
                      </a:r>
                      <a:r>
                        <a:rPr sz="85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85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calculate</a:t>
                      </a:r>
                      <a:r>
                        <a:rPr sz="850" spc="1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85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-20" dirty="0">
                          <a:latin typeface="Tahoma"/>
                          <a:cs typeface="Tahoma"/>
                        </a:rPr>
                        <a:t>time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taken</a:t>
                      </a:r>
                      <a:r>
                        <a:rPr sz="85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75" dirty="0">
                          <a:latin typeface="Tahoma"/>
                          <a:cs typeface="Tahoma"/>
                        </a:rPr>
                        <a:t>by</a:t>
                      </a:r>
                      <a:r>
                        <a:rPr sz="85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-10" dirty="0">
                          <a:latin typeface="Tahoma"/>
                          <a:cs typeface="Tahoma"/>
                        </a:rPr>
                        <a:t>particular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events</a:t>
                      </a:r>
                      <a:r>
                        <a:rPr sz="85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dirty="0">
                          <a:latin typeface="Tahoma"/>
                          <a:cs typeface="Tahoma"/>
                        </a:rPr>
                        <a:t>or</a:t>
                      </a:r>
                      <a:r>
                        <a:rPr sz="85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850" spc="-10" dirty="0">
                          <a:latin typeface="Tahoma"/>
                          <a:cs typeface="Tahoma"/>
                        </a:rPr>
                        <a:t>tasks]</a:t>
                      </a:r>
                      <a:endParaRPr sz="850">
                        <a:latin typeface="Tahoma"/>
                        <a:cs typeface="Tahoma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8699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read,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write</a:t>
                      </a:r>
                      <a:r>
                        <a:rPr sz="1000" spc="1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convert</a:t>
                      </a:r>
                      <a:r>
                        <a:rPr sz="1000" spc="1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time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between</a:t>
                      </a:r>
                      <a:r>
                        <a:rPr sz="1000" spc="2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analogue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digital</a:t>
                      </a:r>
                      <a:r>
                        <a:rPr sz="10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12-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24-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hour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clocks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51765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involving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converting</a:t>
                      </a:r>
                      <a:r>
                        <a:rPr sz="1000" spc="3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from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hours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minutes;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minutes</a:t>
                      </a:r>
                      <a:r>
                        <a:rPr sz="1000" spc="2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seconds;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years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months;</a:t>
                      </a:r>
                      <a:r>
                        <a:rPr sz="10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weeks</a:t>
                      </a:r>
                      <a:r>
                        <a:rPr sz="10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days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20320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involving converting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between</a:t>
                      </a:r>
                      <a:r>
                        <a:rPr sz="1000" spc="1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units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time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795" marR="107314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use,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read,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write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convert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between</a:t>
                      </a:r>
                      <a:r>
                        <a:rPr sz="1000" spc="2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standard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units,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converting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measurements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time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 from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smaller</a:t>
                      </a:r>
                      <a:r>
                        <a:rPr sz="100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unit</a:t>
                      </a:r>
                      <a:r>
                        <a:rPr sz="1000" spc="1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measure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larger</a:t>
                      </a:r>
                      <a:r>
                        <a:rPr sz="10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unit,</a:t>
                      </a:r>
                      <a:r>
                        <a:rPr sz="1000" spc="1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vice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versa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179070" marR="166370" indent="-1270" algn="ctr">
                        <a:lnSpc>
                          <a:spcPct val="100000"/>
                        </a:lnSpc>
                      </a:pPr>
                      <a:r>
                        <a:rPr sz="1100" spc="55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Note</a:t>
                      </a:r>
                      <a:r>
                        <a:rPr sz="1100" spc="-75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–</a:t>
                      </a:r>
                      <a:r>
                        <a:rPr sz="1100" spc="225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In</a:t>
                      </a:r>
                      <a:r>
                        <a:rPr sz="1100" spc="-6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5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the </a:t>
                      </a:r>
                      <a:r>
                        <a:rPr sz="1100" spc="6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WRM</a:t>
                      </a:r>
                      <a:r>
                        <a:rPr sz="1100" spc="-65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1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schemes, </a:t>
                      </a:r>
                      <a:r>
                        <a:rPr sz="1100" spc="5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time</a:t>
                      </a:r>
                      <a:r>
                        <a:rPr sz="1100" spc="-5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1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conversions </a:t>
                      </a:r>
                      <a:r>
                        <a:rPr sz="1100" spc="6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are</a:t>
                      </a:r>
                      <a:r>
                        <a:rPr sz="1100" spc="-55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45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covered</a:t>
                      </a:r>
                      <a:r>
                        <a:rPr sz="1100" spc="-9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25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in </a:t>
                      </a:r>
                      <a:r>
                        <a:rPr sz="1100" spc="-3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Y5;</a:t>
                      </a:r>
                      <a:r>
                        <a:rPr sz="1100" spc="-15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the</a:t>
                      </a:r>
                      <a:r>
                        <a:rPr sz="1100" spc="-5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Y6</a:t>
                      </a:r>
                      <a:r>
                        <a:rPr sz="1100" spc="-1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 block </a:t>
                      </a:r>
                      <a:r>
                        <a:rPr sz="110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concentrates</a:t>
                      </a:r>
                      <a:r>
                        <a:rPr sz="1100" spc="45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4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on </a:t>
                      </a:r>
                      <a:r>
                        <a:rPr sz="110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metric</a:t>
                      </a:r>
                      <a:r>
                        <a:rPr sz="1100" spc="22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100" spc="-1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units.</a:t>
                      </a:r>
                      <a:endParaRPr sz="11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368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6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5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5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7164166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819400" y="457200"/>
            <a:ext cx="9071863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90" dirty="0"/>
              <a:t>Perimeter,</a:t>
            </a:r>
            <a:r>
              <a:rPr spc="-150" dirty="0"/>
              <a:t> </a:t>
            </a:r>
            <a:r>
              <a:rPr spc="114" dirty="0"/>
              <a:t>area,</a:t>
            </a:r>
            <a:r>
              <a:rPr spc="-114" dirty="0"/>
              <a:t> </a:t>
            </a:r>
            <a:r>
              <a:rPr spc="110" dirty="0"/>
              <a:t>volume</a:t>
            </a: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17525" y="1384300"/>
          <a:ext cx="8854438" cy="467677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57505"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694A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R="426084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6207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0858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measure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perimeter</a:t>
                      </a:r>
                      <a:r>
                        <a:rPr sz="1000" spc="3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 simple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2-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shapes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20574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measure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calculate</a:t>
                      </a:r>
                      <a:r>
                        <a:rPr sz="1000" spc="3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perimeter</a:t>
                      </a:r>
                      <a:r>
                        <a:rPr sz="1000" spc="1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1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rectilinear</a:t>
                      </a:r>
                      <a:r>
                        <a:rPr sz="1000" spc="3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figure (including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squares)</a:t>
                      </a:r>
                      <a:r>
                        <a:rPr sz="1000" spc="1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centimetres</a:t>
                      </a:r>
                      <a:r>
                        <a:rPr sz="1000" spc="3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metres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34620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find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area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rectilinear</a:t>
                      </a:r>
                      <a:r>
                        <a:rPr sz="1000" spc="3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shapes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by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counting squares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36525" indent="-172720">
                        <a:lnSpc>
                          <a:spcPct val="100000"/>
                        </a:lnSpc>
                        <a:spcBef>
                          <a:spcPts val="315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950" spc="50" dirty="0">
                          <a:latin typeface="Tahoma"/>
                          <a:cs typeface="Tahoma"/>
                        </a:rPr>
                        <a:t>measure</a:t>
                      </a:r>
                      <a:r>
                        <a:rPr sz="95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calculate</a:t>
                      </a:r>
                      <a:r>
                        <a:rPr sz="950" spc="2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perimeter</a:t>
                      </a:r>
                      <a:r>
                        <a:rPr sz="950" spc="3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composite</a:t>
                      </a:r>
                      <a:r>
                        <a:rPr sz="95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rectilinear</a:t>
                      </a:r>
                      <a:r>
                        <a:rPr sz="950" spc="3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40" dirty="0">
                          <a:latin typeface="Tahoma"/>
                          <a:cs typeface="Tahoma"/>
                        </a:rPr>
                        <a:t>shapes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950" spc="2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centimetres</a:t>
                      </a:r>
                      <a:r>
                        <a:rPr sz="95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metres</a:t>
                      </a:r>
                      <a:endParaRPr sz="950">
                        <a:latin typeface="Tahoma"/>
                        <a:cs typeface="Tahoma"/>
                      </a:endParaRPr>
                    </a:p>
                    <a:p>
                      <a:pPr marL="264160" marR="11303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950" dirty="0">
                          <a:latin typeface="Tahoma"/>
                          <a:cs typeface="Tahoma"/>
                        </a:rPr>
                        <a:t>calculate</a:t>
                      </a:r>
                      <a:r>
                        <a:rPr sz="950" spc="2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950" spc="50" dirty="0">
                          <a:latin typeface="Tahoma"/>
                          <a:cs typeface="Tahoma"/>
                        </a:rPr>
                        <a:t>compare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 the</a:t>
                      </a:r>
                      <a:r>
                        <a:rPr sz="95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40" dirty="0">
                          <a:latin typeface="Tahoma"/>
                          <a:cs typeface="Tahoma"/>
                        </a:rPr>
                        <a:t>area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95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rectangles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(including</a:t>
                      </a:r>
                      <a:r>
                        <a:rPr sz="950" spc="25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squares) </a:t>
                      </a:r>
                      <a:r>
                        <a:rPr sz="95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95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including</a:t>
                      </a:r>
                      <a:r>
                        <a:rPr sz="950" spc="500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sz="950" spc="1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45" dirty="0">
                          <a:latin typeface="Tahoma"/>
                          <a:cs typeface="Tahoma"/>
                        </a:rPr>
                        <a:t>standard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units,</a:t>
                      </a:r>
                      <a:r>
                        <a:rPr sz="95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40" dirty="0">
                          <a:latin typeface="Tahoma"/>
                          <a:cs typeface="Tahoma"/>
                        </a:rPr>
                        <a:t>square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centimetres</a:t>
                      </a:r>
                      <a:r>
                        <a:rPr sz="950" spc="3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0" dirty="0">
                          <a:latin typeface="Tahoma"/>
                          <a:cs typeface="Tahoma"/>
                        </a:rPr>
                        <a:t>(cm</a:t>
                      </a:r>
                      <a:r>
                        <a:rPr sz="900" spc="-30" baseline="27777" dirty="0">
                          <a:latin typeface="Tahoma"/>
                          <a:cs typeface="Tahoma"/>
                        </a:rPr>
                        <a:t>2</a:t>
                      </a:r>
                      <a:r>
                        <a:rPr sz="950" spc="-20" dirty="0">
                          <a:latin typeface="Tahoma"/>
                          <a:cs typeface="Tahoma"/>
                        </a:rPr>
                        <a:t>) </a:t>
                      </a:r>
                      <a:r>
                        <a:rPr sz="95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95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50" dirty="0">
                          <a:latin typeface="Tahoma"/>
                          <a:cs typeface="Tahoma"/>
                        </a:rPr>
                        <a:t>square</a:t>
                      </a:r>
                      <a:r>
                        <a:rPr sz="95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metres (m</a:t>
                      </a:r>
                      <a:r>
                        <a:rPr sz="900" spc="-15" baseline="27777" dirty="0">
                          <a:latin typeface="Tahoma"/>
                          <a:cs typeface="Tahoma"/>
                        </a:rPr>
                        <a:t>2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)</a:t>
                      </a:r>
                      <a:r>
                        <a:rPr sz="95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95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estimate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950" spc="60" dirty="0">
                          <a:latin typeface="Tahoma"/>
                          <a:cs typeface="Tahoma"/>
                        </a:rPr>
                        <a:t>area</a:t>
                      </a:r>
                      <a:r>
                        <a:rPr sz="95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950" spc="45" dirty="0">
                          <a:latin typeface="Tahoma"/>
                          <a:cs typeface="Tahoma"/>
                        </a:rPr>
                        <a:t>irregular</a:t>
                      </a:r>
                      <a:r>
                        <a:rPr sz="95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40" dirty="0">
                          <a:latin typeface="Tahoma"/>
                          <a:cs typeface="Tahoma"/>
                        </a:rPr>
                        <a:t>shapes</a:t>
                      </a:r>
                      <a:endParaRPr sz="950">
                        <a:latin typeface="Tahoma"/>
                        <a:cs typeface="Tahoma"/>
                      </a:endParaRPr>
                    </a:p>
                    <a:p>
                      <a:pPr marL="264160" marR="9779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950" dirty="0">
                          <a:latin typeface="Tahoma"/>
                          <a:cs typeface="Tahoma"/>
                        </a:rPr>
                        <a:t>estimate</a:t>
                      </a:r>
                      <a:r>
                        <a:rPr sz="950" spc="2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volume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[for</a:t>
                      </a:r>
                      <a:r>
                        <a:rPr sz="95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example,</a:t>
                      </a:r>
                      <a:r>
                        <a:rPr sz="950" spc="1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using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blocks</a:t>
                      </a:r>
                      <a:r>
                        <a:rPr sz="95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95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build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cuboids]</a:t>
                      </a:r>
                      <a:r>
                        <a:rPr sz="950" spc="1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950" spc="50" dirty="0">
                          <a:latin typeface="Tahoma"/>
                          <a:cs typeface="Tahoma"/>
                        </a:rPr>
                        <a:t>capacity</a:t>
                      </a:r>
                      <a:r>
                        <a:rPr sz="950" spc="-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0" dirty="0">
                          <a:latin typeface="Tahoma"/>
                          <a:cs typeface="Tahoma"/>
                        </a:rPr>
                        <a:t>[for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example,</a:t>
                      </a:r>
                      <a:r>
                        <a:rPr sz="950" spc="2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using water]</a:t>
                      </a:r>
                      <a:endParaRPr sz="950">
                        <a:latin typeface="Tahoma"/>
                        <a:cs typeface="Tahoma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795" marR="297180" indent="-172720">
                        <a:lnSpc>
                          <a:spcPct val="100000"/>
                        </a:lnSpc>
                        <a:spcBef>
                          <a:spcPts val="315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95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950" spc="2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0" dirty="0">
                          <a:latin typeface="Tahoma"/>
                          <a:cs typeface="Tahoma"/>
                        </a:rPr>
                        <a:t>that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shapes</a:t>
                      </a:r>
                      <a:r>
                        <a:rPr sz="95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with</a:t>
                      </a:r>
                      <a:r>
                        <a:rPr sz="950" spc="1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950" spc="55" dirty="0">
                          <a:latin typeface="Tahoma"/>
                          <a:cs typeface="Tahoma"/>
                        </a:rPr>
                        <a:t>same</a:t>
                      </a:r>
                      <a:r>
                        <a:rPr sz="95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50" dirty="0">
                          <a:latin typeface="Tahoma"/>
                          <a:cs typeface="Tahoma"/>
                        </a:rPr>
                        <a:t>areas</a:t>
                      </a:r>
                      <a:r>
                        <a:rPr sz="95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25" dirty="0">
                          <a:latin typeface="Tahoma"/>
                          <a:cs typeface="Tahoma"/>
                        </a:rPr>
                        <a:t>can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have</a:t>
                      </a:r>
                      <a:r>
                        <a:rPr sz="95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different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perimeters</a:t>
                      </a:r>
                      <a:r>
                        <a:rPr sz="950" spc="3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vice</a:t>
                      </a:r>
                      <a:r>
                        <a:rPr sz="95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versa</a:t>
                      </a:r>
                      <a:endParaRPr sz="950">
                        <a:latin typeface="Tahoma"/>
                        <a:cs typeface="Tahoma"/>
                      </a:endParaRPr>
                    </a:p>
                    <a:p>
                      <a:pPr marL="264795" marR="18351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95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950" spc="1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when</a:t>
                      </a:r>
                      <a:r>
                        <a:rPr sz="950" spc="229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5" dirty="0">
                          <a:latin typeface="Tahoma"/>
                          <a:cs typeface="Tahoma"/>
                        </a:rPr>
                        <a:t>it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is</a:t>
                      </a:r>
                      <a:r>
                        <a:rPr sz="95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possible</a:t>
                      </a:r>
                      <a:r>
                        <a:rPr sz="95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95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5" dirty="0">
                          <a:latin typeface="Tahoma"/>
                          <a:cs typeface="Tahoma"/>
                        </a:rPr>
                        <a:t>use </a:t>
                      </a:r>
                      <a:r>
                        <a:rPr sz="950" spc="45" dirty="0">
                          <a:latin typeface="Tahoma"/>
                          <a:cs typeface="Tahoma"/>
                        </a:rPr>
                        <a:t>formulae</a:t>
                      </a:r>
                      <a:r>
                        <a:rPr sz="95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for</a:t>
                      </a:r>
                      <a:r>
                        <a:rPr sz="95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35" dirty="0">
                          <a:latin typeface="Tahoma"/>
                          <a:cs typeface="Tahoma"/>
                        </a:rPr>
                        <a:t>area </a:t>
                      </a:r>
                      <a:r>
                        <a:rPr sz="95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95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volume</a:t>
                      </a:r>
                      <a:r>
                        <a:rPr sz="95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shapes</a:t>
                      </a:r>
                      <a:endParaRPr sz="950">
                        <a:latin typeface="Tahoma"/>
                        <a:cs typeface="Tahoma"/>
                      </a:endParaRPr>
                    </a:p>
                    <a:p>
                      <a:pPr marL="264795" marR="174625" indent="-172720" algn="just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5430" algn="l"/>
                        </a:tabLst>
                      </a:pPr>
                      <a:r>
                        <a:rPr sz="950" dirty="0">
                          <a:latin typeface="Tahoma"/>
                          <a:cs typeface="Tahoma"/>
                        </a:rPr>
                        <a:t>calculate</a:t>
                      </a:r>
                      <a:r>
                        <a:rPr sz="950" spc="1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950" spc="1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35" dirty="0">
                          <a:latin typeface="Tahoma"/>
                          <a:cs typeface="Tahoma"/>
                        </a:rPr>
                        <a:t>area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95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40" dirty="0">
                          <a:latin typeface="Tahoma"/>
                          <a:cs typeface="Tahoma"/>
                        </a:rPr>
                        <a:t>parallelograms </a:t>
                      </a:r>
                      <a:r>
                        <a:rPr sz="95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95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triangles</a:t>
                      </a:r>
                      <a:endParaRPr sz="950">
                        <a:latin typeface="Tahoma"/>
                        <a:cs typeface="Tahoma"/>
                      </a:endParaRPr>
                    </a:p>
                    <a:p>
                      <a:pPr marL="264795" marR="12700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950" dirty="0">
                          <a:latin typeface="Tahoma"/>
                          <a:cs typeface="Tahoma"/>
                        </a:rPr>
                        <a:t>calculate,</a:t>
                      </a:r>
                      <a:r>
                        <a:rPr sz="950" spc="2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estimate </a:t>
                      </a:r>
                      <a:r>
                        <a:rPr sz="95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95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40" dirty="0">
                          <a:latin typeface="Tahoma"/>
                          <a:cs typeface="Tahoma"/>
                        </a:rPr>
                        <a:t>compare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volume</a:t>
                      </a:r>
                      <a:r>
                        <a:rPr sz="95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95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0" dirty="0">
                          <a:latin typeface="Tahoma"/>
                          <a:cs typeface="Tahoma"/>
                        </a:rPr>
                        <a:t>cubes </a:t>
                      </a:r>
                      <a:r>
                        <a:rPr sz="95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95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cuboids</a:t>
                      </a:r>
                      <a:r>
                        <a:rPr sz="95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using </a:t>
                      </a:r>
                      <a:r>
                        <a:rPr sz="950" spc="50" dirty="0">
                          <a:latin typeface="Tahoma"/>
                          <a:cs typeface="Tahoma"/>
                        </a:rPr>
                        <a:t>standard</a:t>
                      </a:r>
                      <a:r>
                        <a:rPr sz="95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units,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including</a:t>
                      </a:r>
                      <a:r>
                        <a:rPr sz="950" spc="3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cubic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centimetres</a:t>
                      </a:r>
                      <a:r>
                        <a:rPr sz="950" spc="3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20" dirty="0">
                          <a:latin typeface="Tahoma"/>
                          <a:cs typeface="Tahoma"/>
                        </a:rPr>
                        <a:t>(cm</a:t>
                      </a:r>
                      <a:r>
                        <a:rPr sz="900" spc="-30" baseline="27777" dirty="0">
                          <a:latin typeface="Tahoma"/>
                          <a:cs typeface="Tahoma"/>
                        </a:rPr>
                        <a:t>3</a:t>
                      </a:r>
                      <a:r>
                        <a:rPr sz="950" spc="-20" dirty="0">
                          <a:latin typeface="Tahoma"/>
                          <a:cs typeface="Tahoma"/>
                        </a:rPr>
                        <a:t>) </a:t>
                      </a:r>
                      <a:r>
                        <a:rPr sz="95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95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cubic</a:t>
                      </a:r>
                      <a:r>
                        <a:rPr sz="95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metres </a:t>
                      </a:r>
                      <a:r>
                        <a:rPr sz="950" spc="-20" dirty="0">
                          <a:latin typeface="Tahoma"/>
                          <a:cs typeface="Tahoma"/>
                        </a:rPr>
                        <a:t>(m</a:t>
                      </a:r>
                      <a:r>
                        <a:rPr sz="900" spc="-30" baseline="27777" dirty="0">
                          <a:latin typeface="Tahoma"/>
                          <a:cs typeface="Tahoma"/>
                        </a:rPr>
                        <a:t>3</a:t>
                      </a:r>
                      <a:r>
                        <a:rPr sz="950" spc="-20" dirty="0">
                          <a:latin typeface="Tahoma"/>
                          <a:cs typeface="Tahoma"/>
                        </a:rPr>
                        <a:t>),</a:t>
                      </a:r>
                      <a:r>
                        <a:rPr sz="95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3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95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extending</a:t>
                      </a:r>
                      <a:r>
                        <a:rPr sz="950" spc="1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950" spc="1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950" spc="-10" dirty="0">
                          <a:latin typeface="Tahoma"/>
                          <a:cs typeface="Tahoma"/>
                        </a:rPr>
                        <a:t>other units</a:t>
                      </a:r>
                      <a:endParaRPr sz="950">
                        <a:latin typeface="Tahoma"/>
                        <a:cs typeface="Tahoma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431165" algn="r">
                        <a:lnSpc>
                          <a:spcPct val="100000"/>
                        </a:lnSpc>
                        <a:spcBef>
                          <a:spcPts val="1019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953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8671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441325">
                        <a:lnSpc>
                          <a:spcPct val="100000"/>
                        </a:lnSpc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41959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4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 marL="368300">
                        <a:lnSpc>
                          <a:spcPct val="100000"/>
                        </a:lnSpc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6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41959">
                        <a:lnSpc>
                          <a:spcPct val="100000"/>
                        </a:lnSpc>
                        <a:spcBef>
                          <a:spcPts val="1019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5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12953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14801" y="2402535"/>
            <a:ext cx="3674745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u="sng" spc="340" dirty="0">
                <a:solidFill>
                  <a:srgbClr val="6F2F9F"/>
                </a:solidFill>
              </a:rPr>
              <a:t>Geometry</a:t>
            </a:r>
            <a:endParaRPr sz="6000" u="sng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962400" y="685800"/>
            <a:ext cx="9071863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40" dirty="0"/>
              <a:t>2-</a:t>
            </a:r>
            <a:r>
              <a:rPr spc="120" dirty="0"/>
              <a:t>D</a:t>
            </a:r>
            <a:r>
              <a:rPr spc="-120" dirty="0"/>
              <a:t> </a:t>
            </a:r>
            <a:r>
              <a:rPr spc="114" dirty="0"/>
              <a:t>shapes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1676400"/>
            <a:ext cx="7733442" cy="354349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7200" y="1676400"/>
            <a:ext cx="1091279" cy="499915"/>
          </a:xfrm>
          <a:prstGeom prst="rect">
            <a:avLst/>
          </a:prstGeo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10000" y="609600"/>
            <a:ext cx="9071863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40" dirty="0"/>
              <a:t>2-</a:t>
            </a:r>
            <a:r>
              <a:rPr spc="120" dirty="0"/>
              <a:t>D</a:t>
            </a:r>
            <a:r>
              <a:rPr spc="-120" dirty="0"/>
              <a:t> </a:t>
            </a:r>
            <a:r>
              <a:rPr spc="114" dirty="0"/>
              <a:t>shapes</a:t>
            </a: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17525" y="1384300"/>
          <a:ext cx="8854438" cy="40322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694A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91840">
                <a:tc>
                  <a:txBody>
                    <a:bodyPr/>
                    <a:lstStyle/>
                    <a:p>
                      <a:pPr marL="263525" marR="14986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name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common</a:t>
                      </a:r>
                      <a:r>
                        <a:rPr sz="1000" spc="-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2-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shapes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[for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example, rectangles (including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squares),</a:t>
                      </a:r>
                      <a:r>
                        <a:rPr sz="10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circles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triangles]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6637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identify</a:t>
                      </a:r>
                      <a:r>
                        <a:rPr sz="1000" spc="3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describe</a:t>
                      </a:r>
                      <a:r>
                        <a:rPr sz="1000" spc="2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properties</a:t>
                      </a:r>
                      <a:r>
                        <a:rPr sz="100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1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2-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shapes,</a:t>
                      </a:r>
                      <a:r>
                        <a:rPr sz="1000" spc="1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including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10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sides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line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symmetry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vertical</a:t>
                      </a:r>
                      <a:r>
                        <a:rPr sz="1000" spc="2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line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55575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identify</a:t>
                      </a:r>
                      <a:r>
                        <a:rPr sz="1000" spc="3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2-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shapes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on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surface</a:t>
                      </a:r>
                      <a:r>
                        <a:rPr sz="1000" spc="1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1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3-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shapes,</a:t>
                      </a:r>
                      <a:r>
                        <a:rPr sz="1000" spc="1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[for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example,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circle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on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cylinder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triangle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on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pyramid]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3462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compare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sort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common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2-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shapes</a:t>
                      </a:r>
                      <a:r>
                        <a:rPr sz="100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everyday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objects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55" dirty="0">
                          <a:latin typeface="Tahoma"/>
                          <a:cs typeface="Tahoma"/>
                        </a:rPr>
                        <a:t>draw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2-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shapes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8572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compare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classify</a:t>
                      </a:r>
                      <a:r>
                        <a:rPr sz="1000" spc="3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geometric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shapes,</a:t>
                      </a:r>
                      <a:r>
                        <a:rPr sz="1000" spc="1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including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quadrilaterals</a:t>
                      </a:r>
                      <a:r>
                        <a:rPr sz="10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triangles,</a:t>
                      </a:r>
                      <a:r>
                        <a:rPr sz="1000" spc="2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based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on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their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properties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sizes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3843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identify</a:t>
                      </a:r>
                      <a:r>
                        <a:rPr sz="1000" spc="2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lines</a:t>
                      </a:r>
                      <a:r>
                        <a:rPr sz="1000" spc="20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symmetry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 in</a:t>
                      </a:r>
                      <a:r>
                        <a:rPr sz="10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2-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shapes</a:t>
                      </a:r>
                      <a:r>
                        <a:rPr sz="100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presented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different orientations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3716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-10" dirty="0">
                          <a:latin typeface="Tahoma"/>
                          <a:cs typeface="Tahoma"/>
                        </a:rPr>
                        <a:t>distinguish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between</a:t>
                      </a:r>
                      <a:r>
                        <a:rPr sz="1000" spc="2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regular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irregular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polygons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based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on</a:t>
                      </a:r>
                      <a:r>
                        <a:rPr sz="1000" spc="-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reasoning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about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equal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sides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angles.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1303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use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properties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1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rectangles</a:t>
                      </a:r>
                      <a:r>
                        <a:rPr sz="1000" spc="1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deduce</a:t>
                      </a:r>
                      <a:r>
                        <a:rPr sz="1000" spc="1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related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facts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find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missing</a:t>
                      </a:r>
                      <a:r>
                        <a:rPr sz="1000" spc="25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lengths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angles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795" marR="19621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spc="55" dirty="0">
                          <a:latin typeface="Tahoma"/>
                          <a:cs typeface="Tahoma"/>
                        </a:rPr>
                        <a:t>draw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2-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shapes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sz="10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given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dimensions</a:t>
                      </a:r>
                      <a:r>
                        <a:rPr sz="1000" spc="3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angles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795" marR="11557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compare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classify</a:t>
                      </a:r>
                      <a:r>
                        <a:rPr sz="1000" spc="3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geometric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shapes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based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on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their</a:t>
                      </a:r>
                      <a:r>
                        <a:rPr sz="10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properties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sizes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795" marR="85090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illustrate</a:t>
                      </a:r>
                      <a:r>
                        <a:rPr sz="1000" spc="3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name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parts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circles,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including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radius,</a:t>
                      </a:r>
                      <a:r>
                        <a:rPr sz="100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diameter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circumference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know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that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diameter</a:t>
                      </a:r>
                      <a:r>
                        <a:rPr sz="1000" spc="1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is</a:t>
                      </a:r>
                      <a:r>
                        <a:rPr sz="1000" spc="1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twice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radius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20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80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63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80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63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68300">
                        <a:lnSpc>
                          <a:spcPct val="100000"/>
                        </a:lnSpc>
                        <a:spcBef>
                          <a:spcPts val="680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4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63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80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4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63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680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63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680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63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349023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733800" y="533400"/>
            <a:ext cx="9071863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40" dirty="0"/>
              <a:t>3-</a:t>
            </a:r>
            <a:r>
              <a:rPr spc="120" dirty="0"/>
              <a:t>D</a:t>
            </a:r>
            <a:r>
              <a:rPr spc="-120" dirty="0"/>
              <a:t> </a:t>
            </a:r>
            <a:r>
              <a:rPr spc="114" dirty="0"/>
              <a:t>shapes</a:t>
            </a:r>
          </a:p>
        </p:txBody>
      </p:sp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1519989"/>
            <a:ext cx="7733442" cy="354349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3400" y="1519989"/>
            <a:ext cx="1091279" cy="499915"/>
          </a:xfrm>
          <a:prstGeom prst="rect">
            <a:avLst/>
          </a:prstGeom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733800" y="533400"/>
            <a:ext cx="9071863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40" dirty="0"/>
              <a:t>3-</a:t>
            </a:r>
            <a:r>
              <a:rPr spc="120" dirty="0"/>
              <a:t>D</a:t>
            </a:r>
            <a:r>
              <a:rPr spc="-120" dirty="0"/>
              <a:t> </a:t>
            </a:r>
            <a:r>
              <a:rPr spc="114" dirty="0"/>
              <a:t>shapes</a:t>
            </a: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17525" y="1384300"/>
          <a:ext cx="8854438" cy="266064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694A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20239">
                <a:tc>
                  <a:txBody>
                    <a:bodyPr/>
                    <a:lstStyle/>
                    <a:p>
                      <a:pPr marL="263525" marR="14986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name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common</a:t>
                      </a:r>
                      <a:r>
                        <a:rPr sz="1000" spc="-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3-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shapes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[for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example,</a:t>
                      </a:r>
                      <a:r>
                        <a:rPr sz="1000" spc="2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cuboids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(including</a:t>
                      </a:r>
                      <a:r>
                        <a:rPr sz="1000" spc="2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cubes),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pyramids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spheres]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4986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name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common</a:t>
                      </a:r>
                      <a:r>
                        <a:rPr sz="1000" spc="-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3-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shapes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[for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example,</a:t>
                      </a:r>
                      <a:r>
                        <a:rPr sz="1000" spc="2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cuboids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(including</a:t>
                      </a:r>
                      <a:r>
                        <a:rPr sz="1000" spc="2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cubes),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pyramids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spheres]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3398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compare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sort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common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3-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shapes</a:t>
                      </a:r>
                      <a:r>
                        <a:rPr sz="100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everyday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objects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6827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55" dirty="0">
                          <a:latin typeface="Tahoma"/>
                          <a:cs typeface="Tahoma"/>
                        </a:rPr>
                        <a:t>make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3-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shapes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sz="10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modelling materials;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1000" spc="2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3-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shapes</a:t>
                      </a:r>
                      <a:r>
                        <a:rPr sz="100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different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orientations</a:t>
                      </a:r>
                      <a:r>
                        <a:rPr sz="1000" spc="4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describe</a:t>
                      </a:r>
                      <a:r>
                        <a:rPr sz="1000" spc="2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them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4287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identify</a:t>
                      </a:r>
                      <a:r>
                        <a:rPr sz="1000" spc="3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3-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shapes,</a:t>
                      </a:r>
                      <a:r>
                        <a:rPr sz="1000" spc="1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including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cubes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other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cuboids,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from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2-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representations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795" marR="10096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spc="-10" dirty="0">
                          <a:latin typeface="Tahoma"/>
                          <a:cs typeface="Tahoma"/>
                        </a:rPr>
                        <a:t>recognise,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describe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build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simple</a:t>
                      </a:r>
                      <a:r>
                        <a:rPr sz="1000" spc="229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3-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D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shapes,</a:t>
                      </a:r>
                      <a:r>
                        <a:rPr sz="1000" spc="1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including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making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 nets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20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0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sz="1200" spc="65" dirty="0">
                          <a:latin typeface="Tahoma"/>
                          <a:cs typeface="Tahoma"/>
                        </a:rPr>
                        <a:t>Autumn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0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4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0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0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0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678730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505200" y="532753"/>
            <a:ext cx="9071863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10" dirty="0"/>
              <a:t>Angles</a:t>
            </a:r>
            <a:r>
              <a:rPr spc="-125" dirty="0"/>
              <a:t> </a:t>
            </a:r>
            <a:r>
              <a:rPr spc="180" dirty="0"/>
              <a:t>and</a:t>
            </a:r>
            <a:r>
              <a:rPr spc="-135" dirty="0"/>
              <a:t> </a:t>
            </a:r>
            <a:r>
              <a:rPr spc="80" dirty="0"/>
              <a:t>lines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-6095" y="6231635"/>
            <a:ext cx="9918700" cy="632460"/>
            <a:chOff x="-6095" y="6231635"/>
            <a:chExt cx="9918700" cy="632460"/>
          </a:xfrm>
        </p:grpSpPr>
        <p:sp>
          <p:nvSpPr>
            <p:cNvPr id="4" name="object 4"/>
            <p:cNvSpPr/>
            <p:nvPr/>
          </p:nvSpPr>
          <p:spPr>
            <a:xfrm>
              <a:off x="0" y="6431279"/>
              <a:ext cx="9906000" cy="426720"/>
            </a:xfrm>
            <a:custGeom>
              <a:avLst/>
              <a:gdLst/>
              <a:ahLst/>
              <a:cxnLst/>
              <a:rect l="l" t="t" r="r" b="b"/>
              <a:pathLst>
                <a:path w="9906000" h="426720">
                  <a:moveTo>
                    <a:pt x="9906000" y="0"/>
                  </a:moveTo>
                  <a:lnTo>
                    <a:pt x="0" y="0"/>
                  </a:lnTo>
                  <a:lnTo>
                    <a:pt x="0" y="426720"/>
                  </a:lnTo>
                  <a:lnTo>
                    <a:pt x="9906000" y="426720"/>
                  </a:lnTo>
                  <a:lnTo>
                    <a:pt x="9906000" y="0"/>
                  </a:lnTo>
                  <a:close/>
                </a:path>
              </a:pathLst>
            </a:custGeom>
            <a:solidFill>
              <a:srgbClr val="12406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0" y="6431279"/>
              <a:ext cx="9906000" cy="426720"/>
            </a:xfrm>
            <a:custGeom>
              <a:avLst/>
              <a:gdLst/>
              <a:ahLst/>
              <a:cxnLst/>
              <a:rect l="l" t="t" r="r" b="b"/>
              <a:pathLst>
                <a:path w="9906000" h="426720">
                  <a:moveTo>
                    <a:pt x="0" y="426720"/>
                  </a:moveTo>
                  <a:lnTo>
                    <a:pt x="9906000" y="426720"/>
                  </a:lnTo>
                  <a:lnTo>
                    <a:pt x="9906000" y="0"/>
                  </a:lnTo>
                  <a:lnTo>
                    <a:pt x="0" y="0"/>
                  </a:lnTo>
                  <a:lnTo>
                    <a:pt x="0" y="426720"/>
                  </a:lnTo>
                  <a:close/>
                </a:path>
              </a:pathLst>
            </a:custGeom>
            <a:ln w="12192">
              <a:solidFill>
                <a:srgbClr val="124068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35439" y="6231635"/>
              <a:ext cx="498348" cy="498348"/>
            </a:xfrm>
            <a:prstGeom prst="rect">
              <a:avLst/>
            </a:prstGeom>
          </p:spPr>
        </p:pic>
      </p:grp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17525" y="1384300"/>
          <a:ext cx="8854438" cy="44894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37D5F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490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9304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angles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as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property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shape</a:t>
                      </a:r>
                      <a:r>
                        <a:rPr sz="1000" spc="-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or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description</a:t>
                      </a:r>
                      <a:r>
                        <a:rPr sz="1000" spc="20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turn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8953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identify</a:t>
                      </a:r>
                      <a:r>
                        <a:rPr sz="1000" spc="3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right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angles,</a:t>
                      </a:r>
                      <a:r>
                        <a:rPr sz="1000" spc="1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recognise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that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two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right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angles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make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half-turn,</a:t>
                      </a:r>
                      <a:r>
                        <a:rPr sz="1000" spc="2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three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make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three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quarters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turn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four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complete</a:t>
                      </a:r>
                      <a:r>
                        <a:rPr sz="1000" spc="2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turn;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identify</a:t>
                      </a:r>
                      <a:r>
                        <a:rPr sz="1000" spc="3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whether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angles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are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greater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than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or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less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than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right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angle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95885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identify</a:t>
                      </a:r>
                      <a:r>
                        <a:rPr sz="1000" spc="3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horizontal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vertical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lines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pairs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perpendicular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parallel</a:t>
                      </a:r>
                      <a:r>
                        <a:rPr sz="1000" spc="3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lines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9588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identify</a:t>
                      </a:r>
                      <a:r>
                        <a:rPr sz="1000" spc="2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acute</a:t>
                      </a:r>
                      <a:r>
                        <a:rPr sz="1000" spc="2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obtuse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angles</a:t>
                      </a:r>
                      <a:r>
                        <a:rPr sz="1000" spc="20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compare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order</a:t>
                      </a:r>
                      <a:r>
                        <a:rPr sz="1000" spc="1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angles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up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two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right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angles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by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size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3843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identify</a:t>
                      </a:r>
                      <a:r>
                        <a:rPr sz="1000" spc="2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lines</a:t>
                      </a:r>
                      <a:r>
                        <a:rPr sz="1000" spc="2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symmetry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2-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shapes</a:t>
                      </a:r>
                      <a:r>
                        <a:rPr sz="100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presented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different orientations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11125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complete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simple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symmetric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figure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with</a:t>
                      </a:r>
                      <a:r>
                        <a:rPr sz="10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respect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specific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line</a:t>
                      </a:r>
                      <a:r>
                        <a:rPr sz="10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symmetry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2509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know</a:t>
                      </a:r>
                      <a:r>
                        <a:rPr sz="1000" spc="1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angles</a:t>
                      </a:r>
                      <a:r>
                        <a:rPr sz="1000" spc="2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are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measured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degrees:</a:t>
                      </a:r>
                      <a:r>
                        <a:rPr sz="1000" spc="1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estimate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compare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acute,</a:t>
                      </a:r>
                      <a:r>
                        <a:rPr sz="1000" spc="1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obtuse</a:t>
                      </a:r>
                      <a:r>
                        <a:rPr sz="1000" spc="1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reflex</a:t>
                      </a:r>
                      <a:r>
                        <a:rPr sz="1000" spc="1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angles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80340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50" dirty="0">
                          <a:latin typeface="Tahoma"/>
                          <a:cs typeface="Tahoma"/>
                        </a:rPr>
                        <a:t>draw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given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angles,</a:t>
                      </a:r>
                      <a:r>
                        <a:rPr sz="1000" spc="1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measure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them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degrees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-10" dirty="0">
                          <a:latin typeface="Tahoma"/>
                          <a:cs typeface="Tahoma"/>
                        </a:rPr>
                        <a:t>identify: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92405" indent="-172720">
                        <a:lnSpc>
                          <a:spcPct val="100000"/>
                        </a:lnSpc>
                        <a:buFont typeface="Wingdings"/>
                        <a:buChar char=""/>
                        <a:tabLst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angles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at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point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one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whole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turn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(total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360</a:t>
                      </a:r>
                      <a:r>
                        <a:rPr sz="1000" spc="-20" dirty="0">
                          <a:latin typeface="Cambria Math"/>
                          <a:cs typeface="Cambria Math"/>
                        </a:rPr>
                        <a:t>°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)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indent="-172720">
                        <a:lnSpc>
                          <a:spcPct val="100000"/>
                        </a:lnSpc>
                        <a:buFont typeface="Wingdings"/>
                        <a:buChar char=""/>
                        <a:tabLst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angles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at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point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>
                        <a:lnSpc>
                          <a:spcPct val="100000"/>
                        </a:lnSpc>
                      </a:pPr>
                      <a:r>
                        <a:rPr sz="1000" spc="55" dirty="0">
                          <a:latin typeface="Tahoma"/>
                          <a:cs typeface="Tahoma"/>
                        </a:rPr>
                        <a:t>on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straight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line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>
                        <a:lnSpc>
                          <a:spcPts val="1000"/>
                        </a:lnSpc>
                        <a:spcBef>
                          <a:spcPts val="240"/>
                        </a:spcBef>
                      </a:pP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50" baseline="47619" dirty="0">
                          <a:latin typeface="Cambria Math"/>
                          <a:cs typeface="Cambria Math"/>
                        </a:rPr>
                        <a:t>1</a:t>
                      </a:r>
                      <a:r>
                        <a:rPr sz="1050" spc="232" baseline="47619" dirty="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turn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(total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R="351155" algn="ctr">
                        <a:lnSpc>
                          <a:spcPts val="545"/>
                        </a:lnSpc>
                      </a:pPr>
                      <a:r>
                        <a:rPr sz="700" dirty="0">
                          <a:latin typeface="Cambria Math"/>
                          <a:cs typeface="Cambria Math"/>
                        </a:rPr>
                        <a:t>2</a:t>
                      </a:r>
                      <a:endParaRPr sz="700">
                        <a:latin typeface="Cambria Math"/>
                        <a:cs typeface="Cambria Math"/>
                      </a:endParaRPr>
                    </a:p>
                    <a:p>
                      <a:pPr marL="264160">
                        <a:lnSpc>
                          <a:spcPts val="1105"/>
                        </a:lnSpc>
                      </a:pPr>
                      <a:r>
                        <a:rPr sz="1000" spc="-10" dirty="0">
                          <a:latin typeface="Tahoma"/>
                          <a:cs typeface="Tahoma"/>
                        </a:rPr>
                        <a:t>180</a:t>
                      </a:r>
                      <a:r>
                        <a:rPr sz="1000" spc="-10" dirty="0">
                          <a:latin typeface="Cambria Math"/>
                          <a:cs typeface="Cambria Math"/>
                        </a:rPr>
                        <a:t>°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)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38430" indent="-172720">
                        <a:lnSpc>
                          <a:spcPct val="100000"/>
                        </a:lnSpc>
                        <a:buFont typeface="Wingdings"/>
                        <a:buChar char=""/>
                        <a:tabLst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other</a:t>
                      </a:r>
                      <a:r>
                        <a:rPr sz="1000" spc="20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multiples</a:t>
                      </a:r>
                      <a:r>
                        <a:rPr sz="1000" spc="2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90</a:t>
                      </a:r>
                      <a:r>
                        <a:rPr sz="1000" spc="-25" dirty="0">
                          <a:latin typeface="Cambria Math"/>
                          <a:cs typeface="Cambria Math"/>
                        </a:rPr>
                        <a:t>°</a:t>
                      </a:r>
                      <a:endParaRPr sz="1000">
                        <a:latin typeface="Cambria Math"/>
                        <a:cs typeface="Cambria Math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795" marR="32512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find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unknown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angles</a:t>
                      </a:r>
                      <a:r>
                        <a:rPr sz="1000" spc="1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any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triangles, quadrilaterals,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regular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polygons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795" marR="120014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angles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where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they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meet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at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point,</a:t>
                      </a:r>
                      <a:r>
                        <a:rPr sz="10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are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on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straight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line,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or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are</a:t>
                      </a:r>
                      <a:r>
                        <a:rPr sz="1000" spc="-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vertically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opposite,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find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missing</a:t>
                      </a:r>
                      <a:r>
                        <a:rPr sz="1000" spc="2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angles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2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4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4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1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" name="object 8"/>
          <p:cNvSpPr/>
          <p:nvPr/>
        </p:nvSpPr>
        <p:spPr>
          <a:xfrm>
            <a:off x="6958203" y="4356862"/>
            <a:ext cx="53340" cy="7620"/>
          </a:xfrm>
          <a:custGeom>
            <a:avLst/>
            <a:gdLst/>
            <a:ahLst/>
            <a:cxnLst/>
            <a:rect l="l" t="t" r="r" b="b"/>
            <a:pathLst>
              <a:path w="53340" h="7620">
                <a:moveTo>
                  <a:pt x="53340" y="0"/>
                </a:moveTo>
                <a:lnTo>
                  <a:pt x="0" y="0"/>
                </a:lnTo>
                <a:lnTo>
                  <a:pt x="0" y="7619"/>
                </a:lnTo>
                <a:lnTo>
                  <a:pt x="53340" y="7619"/>
                </a:lnTo>
                <a:lnTo>
                  <a:pt x="533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24200" y="609600"/>
            <a:ext cx="9071863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05" dirty="0"/>
              <a:t>Position</a:t>
            </a:r>
            <a:r>
              <a:rPr spc="-110" dirty="0"/>
              <a:t> </a:t>
            </a:r>
            <a:r>
              <a:rPr spc="180" dirty="0"/>
              <a:t>and</a:t>
            </a:r>
            <a:r>
              <a:rPr spc="-135" dirty="0"/>
              <a:t> </a:t>
            </a:r>
            <a:r>
              <a:rPr spc="95" dirty="0"/>
              <a:t>direction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1524000"/>
            <a:ext cx="7894607" cy="38862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3400" y="1524000"/>
            <a:ext cx="1091279" cy="499915"/>
          </a:xfrm>
          <a:prstGeom prst="rect">
            <a:avLst/>
          </a:prstGeom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24200" y="609600"/>
            <a:ext cx="9071863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05" dirty="0"/>
              <a:t>Position</a:t>
            </a:r>
            <a:r>
              <a:rPr spc="-110" dirty="0"/>
              <a:t> </a:t>
            </a:r>
            <a:r>
              <a:rPr spc="180" dirty="0"/>
              <a:t>and</a:t>
            </a:r>
            <a:r>
              <a:rPr spc="-135" dirty="0"/>
              <a:t> </a:t>
            </a:r>
            <a:r>
              <a:rPr spc="95" dirty="0"/>
              <a:t>direction</a:t>
            </a: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17525" y="1384300"/>
          <a:ext cx="8854438" cy="43370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694A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96640">
                <a:tc>
                  <a:txBody>
                    <a:bodyPr/>
                    <a:lstStyle/>
                    <a:p>
                      <a:pPr marL="263525" marR="15430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describe</a:t>
                      </a:r>
                      <a:r>
                        <a:rPr sz="1000" spc="2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position,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direction</a:t>
                      </a:r>
                      <a:r>
                        <a:rPr sz="1000" spc="2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movement,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including</a:t>
                      </a:r>
                      <a:r>
                        <a:rPr sz="1000" spc="3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whole,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half,</a:t>
                      </a:r>
                      <a:r>
                        <a:rPr sz="1000" spc="1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quarter</a:t>
                      </a:r>
                      <a:r>
                        <a:rPr sz="1000" spc="1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three-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quarter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turns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8699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order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arrange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combinations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mathematical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objects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patterns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sequences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2509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use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mathematical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vocabulary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describe</a:t>
                      </a:r>
                      <a:r>
                        <a:rPr sz="1000" spc="2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position,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direction</a:t>
                      </a:r>
                      <a:r>
                        <a:rPr sz="1000" spc="2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movement, including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movement</a:t>
                      </a:r>
                      <a:r>
                        <a:rPr sz="1000" spc="1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1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2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straight</a:t>
                      </a:r>
                      <a:r>
                        <a:rPr sz="1000" spc="1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line</a:t>
                      </a:r>
                      <a:r>
                        <a:rPr sz="100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distinguishing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between</a:t>
                      </a:r>
                      <a:r>
                        <a:rPr sz="1000" spc="2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rotation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as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turn</a:t>
                      </a:r>
                      <a:r>
                        <a:rPr sz="10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terms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right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angles</a:t>
                      </a:r>
                      <a:r>
                        <a:rPr sz="1000" spc="2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for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quarter,</a:t>
                      </a:r>
                      <a:r>
                        <a:rPr sz="1000" spc="1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half</a:t>
                      </a:r>
                      <a:r>
                        <a:rPr sz="100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three-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quarter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turns</a:t>
                      </a:r>
                      <a:r>
                        <a:rPr sz="1000" spc="1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(clockwise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anti- clockwise)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2255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describe</a:t>
                      </a:r>
                      <a:r>
                        <a:rPr sz="1000" spc="2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positions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on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2-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grid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coordinates</a:t>
                      </a:r>
                      <a:r>
                        <a:rPr sz="100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2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first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quadrant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1620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spc="-10" dirty="0">
                          <a:latin typeface="Tahoma"/>
                          <a:cs typeface="Tahoma"/>
                        </a:rPr>
                        <a:t>describe movements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between</a:t>
                      </a:r>
                      <a:r>
                        <a:rPr sz="1000" spc="2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positions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as</a:t>
                      </a:r>
                      <a:r>
                        <a:rPr sz="1000" spc="1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translations</a:t>
                      </a:r>
                      <a:r>
                        <a:rPr sz="1000" spc="2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given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unit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left/right</a:t>
                      </a:r>
                      <a:r>
                        <a:rPr sz="1000" spc="2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up/down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157480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plot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specified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points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draw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sides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complete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given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polygon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2573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identify,</a:t>
                      </a:r>
                      <a:r>
                        <a:rPr sz="1000" spc="2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describe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represent</a:t>
                      </a:r>
                      <a:r>
                        <a:rPr sz="1000" spc="1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position</a:t>
                      </a:r>
                      <a:r>
                        <a:rPr sz="10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1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shape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following</a:t>
                      </a:r>
                      <a:r>
                        <a:rPr sz="1000" spc="1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reflection</a:t>
                      </a:r>
                      <a:r>
                        <a:rPr sz="1000" spc="2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or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translation,</a:t>
                      </a:r>
                      <a:r>
                        <a:rPr sz="1000" spc="4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using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appropriate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language,</a:t>
                      </a:r>
                      <a:r>
                        <a:rPr sz="1000" spc="3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know</a:t>
                      </a:r>
                      <a:r>
                        <a:rPr sz="1000" spc="1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that</a:t>
                      </a:r>
                      <a:r>
                        <a:rPr sz="10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shape</a:t>
                      </a:r>
                      <a:r>
                        <a:rPr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has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not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changed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795" marR="126364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describe</a:t>
                      </a:r>
                      <a:r>
                        <a:rPr sz="1000" spc="2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positions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on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full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coordinate</a:t>
                      </a:r>
                      <a:r>
                        <a:rPr sz="1000" spc="3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grid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(all</a:t>
                      </a:r>
                      <a:r>
                        <a:rPr sz="1000" spc="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four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quadrants)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795" marR="150495" indent="-1727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spc="55" dirty="0">
                          <a:latin typeface="Tahoma"/>
                          <a:cs typeface="Tahoma"/>
                        </a:rPr>
                        <a:t>draw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translate</a:t>
                      </a:r>
                      <a:r>
                        <a:rPr sz="1000" spc="3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simple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shapes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on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coordinate</a:t>
                      </a:r>
                      <a:r>
                        <a:rPr sz="1000" spc="3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plane,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reflect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them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axes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20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4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6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2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9235437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37305" y="2402535"/>
            <a:ext cx="3229610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u="sng" spc="170" dirty="0">
                <a:solidFill>
                  <a:srgbClr val="6F2F9F"/>
                </a:solidFill>
              </a:rPr>
              <a:t>Statistics</a:t>
            </a:r>
            <a:endParaRPr sz="6000" u="sng"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43200" y="533400"/>
            <a:ext cx="9071863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05" dirty="0"/>
              <a:t>Present</a:t>
            </a:r>
            <a:r>
              <a:rPr spc="-125" dirty="0"/>
              <a:t> </a:t>
            </a:r>
            <a:r>
              <a:rPr spc="180" dirty="0"/>
              <a:t>and</a:t>
            </a:r>
            <a:r>
              <a:rPr spc="-110" dirty="0"/>
              <a:t> </a:t>
            </a:r>
            <a:r>
              <a:rPr spc="105" dirty="0"/>
              <a:t>interpret</a:t>
            </a:r>
            <a:r>
              <a:rPr spc="-130" dirty="0"/>
              <a:t> </a:t>
            </a:r>
            <a:r>
              <a:rPr spc="145" dirty="0"/>
              <a:t>data</a:t>
            </a: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17525" y="1384300"/>
          <a:ext cx="8854438" cy="266064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694A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2023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9050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interpret</a:t>
                      </a:r>
                      <a:r>
                        <a:rPr sz="1000" spc="3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construct</a:t>
                      </a:r>
                      <a:r>
                        <a:rPr sz="1000" spc="2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simple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pictograms,</a:t>
                      </a:r>
                      <a:r>
                        <a:rPr sz="1000" spc="4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tally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charts,</a:t>
                      </a:r>
                      <a:r>
                        <a:rPr sz="1000" spc="1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block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diagrams</a:t>
                      </a:r>
                      <a:r>
                        <a:rPr sz="1000" spc="-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simple</a:t>
                      </a:r>
                      <a:r>
                        <a:rPr sz="100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tables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9367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interpret</a:t>
                      </a:r>
                      <a:r>
                        <a:rPr sz="1000" spc="3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present</a:t>
                      </a:r>
                      <a:r>
                        <a:rPr sz="1000" spc="2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data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bar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charts,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pictograms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tables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24130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interpret</a:t>
                      </a:r>
                      <a:r>
                        <a:rPr sz="1000" spc="3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present</a:t>
                      </a:r>
                      <a:r>
                        <a:rPr sz="1000" spc="2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discrete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continuous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data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using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appropriate graphical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methods,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including</a:t>
                      </a:r>
                      <a:r>
                        <a:rPr sz="1000" spc="3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bar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charts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time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graphs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22288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complete,</a:t>
                      </a:r>
                      <a:r>
                        <a:rPr sz="1000" spc="2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read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interpret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information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tables,</a:t>
                      </a:r>
                      <a:r>
                        <a:rPr sz="10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including timetables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795" marR="26987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interpret</a:t>
                      </a:r>
                      <a:r>
                        <a:rPr sz="1000" spc="3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construct</a:t>
                      </a:r>
                      <a:r>
                        <a:rPr sz="1000" spc="2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pie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charts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line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graphs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3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use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these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solve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problems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2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0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5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0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5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0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41959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sz="120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2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5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0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41959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sz="120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2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6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0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43200" y="533400"/>
            <a:ext cx="9071863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05" dirty="0"/>
              <a:t>Present</a:t>
            </a:r>
            <a:r>
              <a:rPr spc="-125" dirty="0"/>
              <a:t> </a:t>
            </a:r>
            <a:r>
              <a:rPr spc="180" dirty="0"/>
              <a:t>and</a:t>
            </a:r>
            <a:r>
              <a:rPr spc="-110" dirty="0"/>
              <a:t> </a:t>
            </a:r>
            <a:r>
              <a:rPr spc="105" dirty="0"/>
              <a:t>interpret</a:t>
            </a:r>
            <a:r>
              <a:rPr spc="-130" dirty="0"/>
              <a:t> </a:t>
            </a:r>
            <a:r>
              <a:rPr spc="145" dirty="0"/>
              <a:t>data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937" y="2288240"/>
            <a:ext cx="8970123" cy="139071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0" y="2288240"/>
            <a:ext cx="1091279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27719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43200" y="533400"/>
            <a:ext cx="9071863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60" dirty="0"/>
              <a:t>Solve</a:t>
            </a:r>
            <a:r>
              <a:rPr spc="-140" dirty="0"/>
              <a:t> </a:t>
            </a:r>
            <a:r>
              <a:rPr spc="95" dirty="0"/>
              <a:t>statistical</a:t>
            </a:r>
            <a:r>
              <a:rPr spc="-110" dirty="0"/>
              <a:t> </a:t>
            </a:r>
            <a:r>
              <a:rPr spc="125" dirty="0"/>
              <a:t>problems</a:t>
            </a: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17525" y="1384300"/>
          <a:ext cx="8854438" cy="29654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57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57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205">
                <a:tc>
                  <a:txBody>
                    <a:bodyPr/>
                    <a:lstStyle/>
                    <a:p>
                      <a:pPr marL="4349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1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694A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2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6C0B8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3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8921C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4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FD234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5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379B5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spc="60" dirty="0">
                          <a:latin typeface="Tahoma"/>
                          <a:cs typeface="Tahoma"/>
                        </a:rPr>
                        <a:t>Year</a:t>
                      </a:r>
                      <a:r>
                        <a:rPr sz="16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600" spc="-50" dirty="0">
                          <a:latin typeface="Tahoma"/>
                          <a:cs typeface="Tahoma"/>
                        </a:rPr>
                        <a:t>6</a:t>
                      </a:r>
                      <a:endParaRPr sz="1600">
                        <a:latin typeface="Tahoma"/>
                        <a:cs typeface="Tahoma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FB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250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16839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ask</a:t>
                      </a:r>
                      <a:r>
                        <a:rPr sz="100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answer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simple</a:t>
                      </a:r>
                      <a:r>
                        <a:rPr sz="1000" spc="2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questions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by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counting</a:t>
                      </a:r>
                      <a:r>
                        <a:rPr sz="1000" spc="1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number</a:t>
                      </a:r>
                      <a:r>
                        <a:rPr sz="1000" spc="-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objects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each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category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sorting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categories</a:t>
                      </a:r>
                      <a:r>
                        <a:rPr sz="1000" spc="3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by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quantity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264160" marR="225425" indent="-17272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3525" algn="l"/>
                          <a:tab pos="26416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ask</a:t>
                      </a:r>
                      <a:r>
                        <a:rPr sz="100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answer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questions</a:t>
                      </a:r>
                      <a:r>
                        <a:rPr sz="1000" spc="2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about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totalling</a:t>
                      </a:r>
                      <a:r>
                        <a:rPr sz="1000" spc="3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comparing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categorical</a:t>
                      </a:r>
                      <a:r>
                        <a:rPr sz="1000" spc="4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data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15557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one-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step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two-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step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questions</a:t>
                      </a:r>
                      <a:r>
                        <a:rPr sz="1000" spc="2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[for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example,</a:t>
                      </a:r>
                      <a:r>
                        <a:rPr sz="1000" spc="2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‘How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many</a:t>
                      </a:r>
                      <a:r>
                        <a:rPr sz="1000" spc="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more?’</a:t>
                      </a:r>
                      <a:r>
                        <a:rPr sz="10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‘How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 many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fewer?’]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using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information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presented</a:t>
                      </a:r>
                      <a:r>
                        <a:rPr sz="1000" spc="3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scaled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bar</a:t>
                      </a:r>
                      <a:r>
                        <a:rPr sz="1000" spc="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charts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pictograms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tables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9017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comparison,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sum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difference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problems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using information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presented</a:t>
                      </a:r>
                      <a:r>
                        <a:rPr sz="1000" spc="1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1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bar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charts,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pictograms,</a:t>
                      </a:r>
                      <a:r>
                        <a:rPr sz="1000" spc="3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tables </a:t>
                      </a:r>
                      <a:r>
                        <a:rPr sz="1000" spc="6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other</a:t>
                      </a:r>
                      <a:r>
                        <a:rPr sz="1000" spc="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graphs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9334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160" algn="l"/>
                          <a:tab pos="264795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solve</a:t>
                      </a:r>
                      <a:r>
                        <a:rPr sz="1000" spc="11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comparison,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sum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difference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problems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 using information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presented</a:t>
                      </a:r>
                      <a:r>
                        <a:rPr sz="1000" spc="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114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8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line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graph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4795" marR="398780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"/>
                        <a:buChar char="•"/>
                        <a:tabLst>
                          <a:tab pos="264795" algn="l"/>
                          <a:tab pos="265430" algn="l"/>
                        </a:tabLst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calculate</a:t>
                      </a:r>
                      <a:r>
                        <a:rPr sz="1000" spc="3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3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interpret</a:t>
                      </a:r>
                      <a:r>
                        <a:rPr sz="1000" spc="31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spc="65" dirty="0">
                          <a:latin typeface="Tahoma"/>
                          <a:cs typeface="Tahoma"/>
                        </a:rPr>
                        <a:t>mean</a:t>
                      </a:r>
                      <a:r>
                        <a:rPr sz="1000" spc="-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55" dirty="0">
                          <a:latin typeface="Tahoma"/>
                          <a:cs typeface="Tahoma"/>
                        </a:rPr>
                        <a:t>as</a:t>
                      </a:r>
                      <a:r>
                        <a:rPr sz="1000" spc="-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45" dirty="0">
                          <a:latin typeface="Tahoma"/>
                          <a:cs typeface="Tahoma"/>
                        </a:rPr>
                        <a:t>an </a:t>
                      </a:r>
                      <a:r>
                        <a:rPr sz="1000" spc="40" dirty="0">
                          <a:latin typeface="Tahoma"/>
                          <a:cs typeface="Tahoma"/>
                        </a:rPr>
                        <a:t>average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2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3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5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200" spc="60" dirty="0">
                          <a:latin typeface="Tahoma"/>
                          <a:cs typeface="Tahoma"/>
                        </a:rPr>
                        <a:t>Summer</a:t>
                      </a:r>
                      <a:r>
                        <a:rPr sz="12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5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41959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5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41959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200" spc="50" dirty="0">
                          <a:latin typeface="Tahoma"/>
                          <a:cs typeface="Tahoma"/>
                        </a:rPr>
                        <a:t>Spring</a:t>
                      </a:r>
                      <a:r>
                        <a:rPr sz="12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200" spc="-50" dirty="0">
                          <a:latin typeface="Tahoma"/>
                          <a:cs typeface="Tahoma"/>
                        </a:rPr>
                        <a:t>6</a:t>
                      </a:r>
                      <a:endParaRPr sz="1200">
                        <a:latin typeface="Tahoma"/>
                        <a:cs typeface="Tahoma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71f2257-f6b7-43ec-9168-87d2adea705e">
      <Terms xmlns="http://schemas.microsoft.com/office/infopath/2007/PartnerControls"/>
    </lcf76f155ced4ddcb4097134ff3c332f>
    <TaxCatchAll xmlns="f5f51a6c-5e14-4584-b06b-c5ea81043af6" xsi:nil="true"/>
    <SharedWithUsers xmlns="f5f51a6c-5e14-4584-b06b-c5ea81043af6">
      <UserInfo>
        <DisplayName>Clare Nicholls</DisplayName>
        <AccountId>15</AccountId>
        <AccountType/>
      </UserInfo>
      <UserInfo>
        <DisplayName>Natalie Davies</DisplayName>
        <AccountId>9</AccountId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FB8B94C468B5745A0D8E09537332EDF" ma:contentTypeVersion="16" ma:contentTypeDescription="Create a new document." ma:contentTypeScope="" ma:versionID="e307f40c1d81414115532b81b0925731">
  <xsd:schema xmlns:xsd="http://www.w3.org/2001/XMLSchema" xmlns:xs="http://www.w3.org/2001/XMLSchema" xmlns:p="http://schemas.microsoft.com/office/2006/metadata/properties" xmlns:ns2="471f2257-f6b7-43ec-9168-87d2adea705e" xmlns:ns3="f5f51a6c-5e14-4584-b06b-c5ea81043af6" targetNamespace="http://schemas.microsoft.com/office/2006/metadata/properties" ma:root="true" ma:fieldsID="58ba8afd93b4b2cf789efd74698b7857" ns2:_="" ns3:_="">
    <xsd:import namespace="471f2257-f6b7-43ec-9168-87d2adea705e"/>
    <xsd:import namespace="f5f51a6c-5e14-4584-b06b-c5ea81043af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MediaServiceOCR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71f2257-f6b7-43ec-9168-87d2adea705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6" nillable="true" ma:displayName="Length (seconds)" ma:internalName="MediaLengthInSeconds" ma:readOnly="true">
      <xsd:simpleType>
        <xsd:restriction base="dms:Unknown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49621295-e0d8-4125-93c0-2a26dfbfd99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f51a6c-5e14-4584-b06b-c5ea81043af6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4682a9ed-25d2-4020-a2a8-69f3dccd0c97}" ma:internalName="TaxCatchAll" ma:showField="CatchAllData" ma:web="f5f51a6c-5e14-4584-b06b-c5ea81043af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5710D8-8EBE-48BC-94E7-DFF1D5374E3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85EF10B-E398-41D8-9C59-34BDF96ABCCB}">
  <ds:schemaRefs>
    <ds:schemaRef ds:uri="http://schemas.microsoft.com/office/2006/documentManagement/types"/>
    <ds:schemaRef ds:uri="471f2257-f6b7-43ec-9168-87d2adea705e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f5f51a6c-5e14-4584-b06b-c5ea81043af6"/>
    <ds:schemaRef ds:uri="http://purl.org/dc/terms/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7EF89DD6-01FE-4C58-845D-20B9AABC7A4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71f2257-f6b7-43ec-9168-87d2adea705e"/>
    <ds:schemaRef ds:uri="f5f51a6c-5e14-4584-b06b-c5ea81043af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1446</TotalTime>
  <Words>5072</Words>
  <Application>Microsoft Office PowerPoint</Application>
  <PresentationFormat>A4 Paper (210x297 mm)</PresentationFormat>
  <Paragraphs>723</Paragraphs>
  <Slides>50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8" baseType="lpstr">
      <vt:lpstr>Arial</vt:lpstr>
      <vt:lpstr>Calibri</vt:lpstr>
      <vt:lpstr>Cambria Math</vt:lpstr>
      <vt:lpstr>Tahoma</vt:lpstr>
      <vt:lpstr>Times New Roman</vt:lpstr>
      <vt:lpstr>Webdings</vt:lpstr>
      <vt:lpstr>Wingdings</vt:lpstr>
      <vt:lpstr>Office Theme</vt:lpstr>
      <vt:lpstr>Holbrook Primary School  National Curriculum Progression  Linking to White Rose</vt:lpstr>
      <vt:lpstr>Introduction</vt:lpstr>
      <vt:lpstr>Place value</vt:lpstr>
      <vt:lpstr>PowerPoint Presentation</vt:lpstr>
      <vt:lpstr>Place value: Count</vt:lpstr>
      <vt:lpstr>PowerPoint Presentation</vt:lpstr>
      <vt:lpstr>Place value: Represent</vt:lpstr>
      <vt:lpstr>PowerPoint Presentation</vt:lpstr>
      <vt:lpstr>Place value: Use and compare</vt:lpstr>
      <vt:lpstr>PowerPoint Presentation</vt:lpstr>
      <vt:lpstr>Place value: Problems/Rounding</vt:lpstr>
      <vt:lpstr>Addition and subtraction</vt:lpstr>
      <vt:lpstr>Addition &amp; subtraction: Calculations</vt:lpstr>
      <vt:lpstr>Addition &amp; subtraction: Calculations</vt:lpstr>
      <vt:lpstr>Addition &amp; subtraction: Problems</vt:lpstr>
      <vt:lpstr>Addition &amp; subtraction: Problems</vt:lpstr>
      <vt:lpstr>Multiplication and division</vt:lpstr>
      <vt:lpstr>Multiplication &amp; division: Recall/Use</vt:lpstr>
      <vt:lpstr>Multiplication &amp; division: Calculations</vt:lpstr>
      <vt:lpstr>Multiplication &amp; division: Problems</vt:lpstr>
      <vt:lpstr>Multiplication &amp; division: Combined</vt:lpstr>
      <vt:lpstr>Fractions, decimals, percentages</vt:lpstr>
      <vt:lpstr>Fractions: Recognise and write</vt:lpstr>
      <vt:lpstr>Fractions: Compare</vt:lpstr>
      <vt:lpstr>Fractions: Calculations</vt:lpstr>
      <vt:lpstr>Fractions: Solve problems</vt:lpstr>
      <vt:lpstr>Decimals: Recognise, write, compare</vt:lpstr>
      <vt:lpstr>Fractions, decimals and percentages</vt:lpstr>
      <vt:lpstr>Ratio and proportion, algebra</vt:lpstr>
      <vt:lpstr>Ratio and proportion</vt:lpstr>
      <vt:lpstr>Algebra</vt:lpstr>
      <vt:lpstr>Measurement</vt:lpstr>
      <vt:lpstr>Using measures</vt:lpstr>
      <vt:lpstr>Using measures</vt:lpstr>
      <vt:lpstr>Money</vt:lpstr>
      <vt:lpstr>Time</vt:lpstr>
      <vt:lpstr>Time</vt:lpstr>
      <vt:lpstr>Perimeter, area, volume</vt:lpstr>
      <vt:lpstr>Geometry</vt:lpstr>
      <vt:lpstr>2-D shapes</vt:lpstr>
      <vt:lpstr>2-D shapes</vt:lpstr>
      <vt:lpstr>3-D shapes</vt:lpstr>
      <vt:lpstr>3-D shapes</vt:lpstr>
      <vt:lpstr>Angles and lines</vt:lpstr>
      <vt:lpstr>Position and direction</vt:lpstr>
      <vt:lpstr>Position and direction</vt:lpstr>
      <vt:lpstr>Statistics</vt:lpstr>
      <vt:lpstr>Present and interpret data</vt:lpstr>
      <vt:lpstr>Present and interpret data</vt:lpstr>
      <vt:lpstr>Solve statistical problems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Natalie Davies</cp:lastModifiedBy>
  <cp:revision>12</cp:revision>
  <dcterms:created xsi:type="dcterms:W3CDTF">2022-09-22T12:22:04Z</dcterms:created>
  <dcterms:modified xsi:type="dcterms:W3CDTF">2023-05-05T14:19:06Z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2022-09-05T00:00:00Z</vt:filetime>
  </property>
  <property fmtid="{D5CDD505-2E9C-101B-9397-08002B2CF9AE}" pid="3" name="Creator">
    <vt:lpwstr>Microsoft® PowerPoint® 2019</vt:lpwstr>
  </property>
  <property fmtid="{D5CDD505-2E9C-101B-9397-08002B2CF9AE}" pid="4" name="LastSaved">
    <vt:filetime>2022-09-22T00:00:00Z</vt:filetime>
  </property>
  <property fmtid="{D5CDD505-2E9C-101B-9397-08002B2CF9AE}" pid="5" name="Producer">
    <vt:lpwstr>Microsoft® PowerPoint® 2019</vt:lpwstr>
  </property>
  <property fmtid="{D5CDD505-2E9C-101B-9397-08002B2CF9AE}" pid="6" name="ContentTypeId">
    <vt:lpwstr>0x0101004FB8B94C468B5745A0D8E09537332EDF</vt:lpwstr>
  </property>
  <property fmtid="{D5CDD505-2E9C-101B-9397-08002B2CF9AE}" pid="7" name="MediaServiceImageTags">
    <vt:lpwstr/>
  </property>
</Properties>
</file>