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3" r:id="rId4"/>
  </p:sldMasterIdLst>
  <p:notesMasterIdLst>
    <p:notesMasterId r:id="rId21"/>
  </p:notesMasterIdLst>
  <p:handoutMasterIdLst>
    <p:handoutMasterId r:id="rId22"/>
  </p:handoutMasterIdLst>
  <p:sldIdLst>
    <p:sldId id="256" r:id="rId5"/>
    <p:sldId id="257" r:id="rId6"/>
    <p:sldId id="260" r:id="rId7"/>
    <p:sldId id="261" r:id="rId8"/>
    <p:sldId id="262" r:id="rId9"/>
    <p:sldId id="311" r:id="rId10"/>
    <p:sldId id="263" r:id="rId11"/>
    <p:sldId id="305" r:id="rId12"/>
    <p:sldId id="269" r:id="rId13"/>
    <p:sldId id="292" r:id="rId14"/>
    <p:sldId id="308" r:id="rId15"/>
    <p:sldId id="309" r:id="rId16"/>
    <p:sldId id="265" r:id="rId17"/>
    <p:sldId id="310" r:id="rId18"/>
    <p:sldId id="307" r:id="rId19"/>
    <p:sldId id="266" r:id="rId20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3366FF"/>
    <a:srgbClr val="000066"/>
    <a:srgbClr val="FF0000"/>
    <a:srgbClr val="FFFFFF"/>
    <a:srgbClr val="FFFF66"/>
    <a:srgbClr val="3399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ED27BA3-E5E3-07DA-5057-3A06B9D1CAAB}" v="1" dt="2025-09-17T07:05:15.0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53" autoAdjust="0"/>
    <p:restoredTop sz="94660"/>
  </p:normalViewPr>
  <p:slideViewPr>
    <p:cSldViewPr>
      <p:cViewPr>
        <p:scale>
          <a:sx n="85" d="100"/>
          <a:sy n="85" d="100"/>
        </p:scale>
        <p:origin x="1344" y="-21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4.xml" Id="rId8" /><Relationship Type="http://schemas.openxmlformats.org/officeDocument/2006/relationships/slide" Target="slides/slide9.xml" Id="rId13" /><Relationship Type="http://schemas.openxmlformats.org/officeDocument/2006/relationships/slide" Target="slides/slide14.xml" Id="rId18" /><Relationship Type="http://schemas.openxmlformats.org/officeDocument/2006/relationships/tableStyles" Target="tableStyles.xml" Id="rId26" /><Relationship Type="http://schemas.openxmlformats.org/officeDocument/2006/relationships/customXml" Target="../customXml/item3.xml" Id="rId3" /><Relationship Type="http://schemas.openxmlformats.org/officeDocument/2006/relationships/notesMaster" Target="notesMasters/notesMaster1.xml" Id="rId21" /><Relationship Type="http://schemas.openxmlformats.org/officeDocument/2006/relationships/slide" Target="slides/slide3.xml" Id="rId7" /><Relationship Type="http://schemas.openxmlformats.org/officeDocument/2006/relationships/slide" Target="slides/slide8.xml" Id="rId12" /><Relationship Type="http://schemas.openxmlformats.org/officeDocument/2006/relationships/slide" Target="slides/slide13.xml" Id="rId17" /><Relationship Type="http://schemas.openxmlformats.org/officeDocument/2006/relationships/theme" Target="theme/theme1.xml" Id="rId25" /><Relationship Type="http://schemas.openxmlformats.org/officeDocument/2006/relationships/customXml" Target="../customXml/item2.xml" Id="rId2" /><Relationship Type="http://schemas.openxmlformats.org/officeDocument/2006/relationships/slide" Target="slides/slide12.xml" Id="rId16" /><Relationship Type="http://schemas.openxmlformats.org/officeDocument/2006/relationships/slide" Target="slides/slide16.xml" Id="rId20" /><Relationship Type="http://schemas.openxmlformats.org/officeDocument/2006/relationships/customXml" Target="../customXml/item1.xml" Id="rId1" /><Relationship Type="http://schemas.openxmlformats.org/officeDocument/2006/relationships/slide" Target="slides/slide2.xml" Id="rId6" /><Relationship Type="http://schemas.openxmlformats.org/officeDocument/2006/relationships/slide" Target="slides/slide7.xml" Id="rId11" /><Relationship Type="http://schemas.openxmlformats.org/officeDocument/2006/relationships/viewProps" Target="viewProps.xml" Id="rId24" /><Relationship Type="http://schemas.openxmlformats.org/officeDocument/2006/relationships/slide" Target="slides/slide1.xml" Id="rId5" /><Relationship Type="http://schemas.openxmlformats.org/officeDocument/2006/relationships/slide" Target="slides/slide11.xml" Id="rId15" /><Relationship Type="http://schemas.openxmlformats.org/officeDocument/2006/relationships/presProps" Target="presProps.xml" Id="rId23" /><Relationship Type="http://schemas.microsoft.com/office/2015/10/relationships/revisionInfo" Target="revisionInfo.xml" Id="rId28" /><Relationship Type="http://schemas.openxmlformats.org/officeDocument/2006/relationships/slide" Target="slides/slide6.xml" Id="rId10" /><Relationship Type="http://schemas.openxmlformats.org/officeDocument/2006/relationships/slide" Target="slides/slide15.xml" Id="rId19" /><Relationship Type="http://schemas.openxmlformats.org/officeDocument/2006/relationships/slideMaster" Target="slideMasters/slideMaster1.xml" Id="rId4" /><Relationship Type="http://schemas.openxmlformats.org/officeDocument/2006/relationships/slide" Target="slides/slide5.xml" Id="rId9" /><Relationship Type="http://schemas.openxmlformats.org/officeDocument/2006/relationships/slide" Target="slides/slide10.xml" Id="rId14" /><Relationship Type="http://schemas.openxmlformats.org/officeDocument/2006/relationships/handoutMaster" Target="handoutMasters/handoutMaster1.xml" Id="rId22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550" cy="496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t" anchorCtr="0" compatLnSpc="1">
            <a:prstTxWarp prst="textNoShape">
              <a:avLst/>
            </a:prstTxWarp>
          </a:bodyPr>
          <a:lstStyle>
            <a:lvl1pPr defTabSz="968375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542" y="0"/>
            <a:ext cx="2944549" cy="496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t" anchorCtr="0" compatLnSpc="1">
            <a:prstTxWarp prst="textNoShape">
              <a:avLst/>
            </a:prstTxWarp>
          </a:bodyPr>
          <a:lstStyle>
            <a:lvl1pPr algn="r" defTabSz="968375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802"/>
            <a:ext cx="2944550" cy="496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b" anchorCtr="0" compatLnSpc="1">
            <a:prstTxWarp prst="textNoShape">
              <a:avLst/>
            </a:prstTxWarp>
          </a:bodyPr>
          <a:lstStyle>
            <a:lvl1pPr defTabSz="968375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542" y="9428802"/>
            <a:ext cx="2944549" cy="496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b" anchorCtr="0" compatLnSpc="1">
            <a:prstTxWarp prst="textNoShape">
              <a:avLst/>
            </a:prstTxWarp>
          </a:bodyPr>
          <a:lstStyle>
            <a:lvl1pPr algn="r" defTabSz="968375">
              <a:defRPr sz="1300">
                <a:latin typeface="Arial" charset="0"/>
              </a:defRPr>
            </a:lvl1pPr>
          </a:lstStyle>
          <a:p>
            <a:pPr>
              <a:defRPr/>
            </a:pPr>
            <a:fld id="{E935C49E-8AF5-4C5D-B8D6-1EBC2099C5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7196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134" cy="49625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955" y="0"/>
            <a:ext cx="2946134" cy="49625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C5B7B6E-51E7-4572-8BAA-BAEEF9978740}" type="datetimeFigureOut">
              <a:rPr lang="en-US"/>
              <a:pPr>
                <a:defRPr/>
              </a:pPr>
              <a:t>9/17/2025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244" y="4715194"/>
            <a:ext cx="5437188" cy="44678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802"/>
            <a:ext cx="2946134" cy="49625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955" y="9428802"/>
            <a:ext cx="2946134" cy="49625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B5D868B-EDE1-4991-AB06-0A0629D2B5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2062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0A2E377-F935-4CC0-8862-F46C7F040053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JW</a:t>
            </a: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93D478F-8538-4CE2-8F15-73115AE71071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EB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D37937B-5221-4F30-85D3-3337BFAE20C9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CF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8FABF64-C228-48C9-8678-C974EA12699C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JW</a:t>
            </a: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36E36D3-9ED8-4BA3-941B-4EF96AF5228F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EB</a:t>
            </a: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D07CA13-BA1D-4644-B607-36FE370213FF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B5D868B-EDE1-4991-AB06-0A0629D2B5F1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4382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JW</a:t>
            </a: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2DF783A-C047-4C7C-9F19-CCEA615E219B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B5D868B-EDE1-4991-AB06-0A0629D2B5F1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2698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CF</a:t>
            </a: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94C761D-4015-496A-906E-4CF1CB090AB1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CF</a:t>
            </a: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94C761D-4015-496A-906E-4CF1CB090AB1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313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B5D868B-EDE1-4991-AB06-0A0629D2B5F1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3704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/>
              <a:t>JW</a:t>
            </a: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A454A54-260A-433C-A00B-1B8BD45AD2B8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9F8485-1574-4A78-ACF6-6663094AE9B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0D5252-1C09-4942-9F8C-3D8E4593E1C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A3AFA2-5115-43B0-BC33-8C8BF8DA3A0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486520-8D6C-42BD-BECA-950674C7BDC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62F98C-D801-4F3B-AFE9-C9335A8E12E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2D7DC1-7ECA-4599-9666-E7510DCB3C0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D838AE-C221-4087-AA54-636B8BF4FF2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89C336-5072-496D-9F94-2CF0E3A6828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6DAD297A-5B36-412C-B830-987CD7D36CB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7BAABC-AC78-40CE-B982-1E2CE2C95CF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539A7D-C3F9-42FE-A4C2-34D108D9A72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A79D55EC-6E1C-44B4-8719-50C50BC387DA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children+clipart&amp;source=images&amp;cd=&amp;cad=rja&amp;uact=8&amp;docid=NFHWoGLeNQq0JM&amp;tbnid=_5ztoY4rDLCRpM:&amp;ved=0CAcQjRw&amp;url=http://angelamooreblog.wordpress.com/2014/01/28/the-divorce-dilemma-what-about-the-children/preschool-children-playing-clip-art-i4/&amp;ei=mQgXVI3kGMjjaOXLgNAO&amp;bvm=bv.75097201,d.d2s&amp;psig=AFQjCNEWmgm8k-F2dpak250JQC1sPOAvFw&amp;ust=1410882065935513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mailto:rabbits@holbrookprimaryschool.com" TargetMode="External"/><Relationship Id="rId3" Type="http://schemas.openxmlformats.org/officeDocument/2006/relationships/image" Target="../media/image6.tmp"/><Relationship Id="rId7" Type="http://schemas.openxmlformats.org/officeDocument/2006/relationships/hyperlink" Target="mailto:badgers@holbrookprimaryschool.com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tmp"/><Relationship Id="rId5" Type="http://schemas.openxmlformats.org/officeDocument/2006/relationships/image" Target="../media/image8.tmp"/><Relationship Id="rId4" Type="http://schemas.openxmlformats.org/officeDocument/2006/relationships/image" Target="../media/image7.tm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1340768"/>
            <a:ext cx="7772400" cy="3888432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br>
              <a:rPr lang="en-GB" sz="8900" dirty="0">
                <a:latin typeface="Comic Sans MS" pitchFamily="66" charset="0"/>
              </a:rPr>
            </a:br>
            <a:br>
              <a:rPr lang="en-GB" sz="8900" dirty="0">
                <a:latin typeface="Comic Sans MS" pitchFamily="66" charset="0"/>
              </a:rPr>
            </a:br>
            <a:r>
              <a:rPr lang="en-GB" sz="8900" dirty="0">
                <a:latin typeface="SassoonCRInfant" pitchFamily="2" charset="0"/>
              </a:rPr>
              <a:t>Welcome</a:t>
            </a:r>
            <a:br>
              <a:rPr lang="en-GB" sz="8900" dirty="0">
                <a:latin typeface="SassoonCRInfant" pitchFamily="2" charset="0"/>
              </a:rPr>
            </a:br>
            <a:r>
              <a:rPr lang="en-GB" sz="8900" dirty="0">
                <a:latin typeface="SassoonCRInfant" pitchFamily="2" charset="0"/>
              </a:rPr>
              <a:t>to</a:t>
            </a:r>
            <a:br>
              <a:rPr lang="en-GB" sz="8900" dirty="0">
                <a:latin typeface="SassoonCRInfant" pitchFamily="2" charset="0"/>
              </a:rPr>
            </a:br>
            <a:r>
              <a:rPr lang="en-GB" sz="8900" dirty="0">
                <a:latin typeface="SassoonCRInfant" pitchFamily="2" charset="0"/>
              </a:rPr>
              <a:t>Year 1</a:t>
            </a:r>
            <a:br>
              <a:rPr lang="en-GB" sz="7200" dirty="0">
                <a:latin typeface="Comic Sans MS" pitchFamily="66" charset="0"/>
              </a:rPr>
            </a:br>
            <a:endParaRPr lang="en-GB" sz="7200" dirty="0">
              <a:latin typeface="Comic Sans MS" pitchFamily="66" charset="0"/>
            </a:endParaRPr>
          </a:p>
        </p:txBody>
      </p:sp>
      <p:pic>
        <p:nvPicPr>
          <p:cNvPr id="25602" name="Picture 2" descr="http://t1.gstatic.com/images?q=tbn:ANd9GcQRDau4N_OqN1PU2OKM_XTROB43FyqI1BAfyNOvovjE0pI4nulu:angelamooreblog.files.wordpress.com/2014/01/preschool-children-playing-clip-art-i4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725144"/>
            <a:ext cx="9144000" cy="16493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dirty="0">
                <a:solidFill>
                  <a:schemeClr val="tx1"/>
                </a:solidFill>
                <a:latin typeface="SassoonCRInfant" pitchFamily="2" charset="0"/>
              </a:rPr>
              <a:t>Meet the Team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600200"/>
            <a:ext cx="8507412" cy="4530725"/>
          </a:xfrm>
        </p:spPr>
        <p:txBody>
          <a:bodyPr>
            <a:normAutofit/>
          </a:bodyPr>
          <a:lstStyle/>
          <a:p>
            <a:pPr algn="ctr" eaLnBrk="1" hangingPunct="1">
              <a:buFont typeface="Wingdings" pitchFamily="2" charset="2"/>
              <a:buNone/>
              <a:defRPr/>
            </a:pPr>
            <a:endParaRPr lang="en-GB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GB" dirty="0">
                <a:solidFill>
                  <a:srgbClr val="CC00CC"/>
                </a:solidFill>
                <a:latin typeface="SassoonCRInfant" pitchFamily="2" charset="0"/>
              </a:rPr>
              <a:t>The Teachers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GB" dirty="0">
                <a:latin typeface="SassoonCRInfant" pitchFamily="2" charset="0"/>
              </a:rPr>
              <a:t>Mrs A Boulton, Mrs C Kerr </a:t>
            </a:r>
            <a:endParaRPr lang="en-GB" dirty="0">
              <a:solidFill>
                <a:srgbClr val="FFFF00"/>
              </a:solidFill>
              <a:latin typeface="SassoonCRInfant" pitchFamily="2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GB" dirty="0">
                <a:solidFill>
                  <a:srgbClr val="CC00CC"/>
                </a:solidFill>
                <a:latin typeface="SassoonCRInfant" pitchFamily="2" charset="0"/>
              </a:rPr>
              <a:t>The Teaching Assistants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GB" dirty="0">
                <a:latin typeface="SassoonCRInfant" pitchFamily="2" charset="0"/>
              </a:rPr>
              <a:t>Mrs </a:t>
            </a:r>
            <a:r>
              <a:rPr lang="en-GB" dirty="0" err="1">
                <a:latin typeface="SassoonCRInfant" pitchFamily="2" charset="0"/>
              </a:rPr>
              <a:t>Marklew</a:t>
            </a:r>
            <a:r>
              <a:rPr lang="en-GB" dirty="0">
                <a:latin typeface="SassoonCRInfant" pitchFamily="2" charset="0"/>
              </a:rPr>
              <a:t>, Mrs Murdock and Mrs George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GB" dirty="0">
                <a:solidFill>
                  <a:srgbClr val="CC00CC"/>
                </a:solidFill>
                <a:latin typeface="SassoonCRInfant" pitchFamily="2" charset="0"/>
              </a:rPr>
              <a:t> LSAs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GB" dirty="0">
                <a:latin typeface="SassoonCRInfant" pitchFamily="2" charset="0"/>
              </a:rPr>
              <a:t>Mr Howard, Miss O’Reilly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GB" dirty="0">
                <a:solidFill>
                  <a:srgbClr val="CC00CC"/>
                </a:solidFill>
                <a:latin typeface="SassoonCRInfant" pitchFamily="2" charset="0"/>
              </a:rPr>
              <a:t>Cover Teachers for PPA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GB" dirty="0">
                <a:latin typeface="SassoonCRInfant" panose="02010503020300020003" pitchFamily="2" charset="0"/>
              </a:rPr>
              <a:t>Mrs Duo, Mrs Thompson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endParaRPr lang="en-GB" dirty="0">
              <a:latin typeface="Comic Sans MS" pitchFamily="66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en-GB" dirty="0">
              <a:latin typeface="Comic Sans MS" pitchFamily="66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en-GB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SassoonCRInfant" pitchFamily="2" charset="0"/>
              </a:rPr>
              <a:t>Autumn Term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333872" y="1619672"/>
            <a:ext cx="8352928" cy="4752528"/>
          </a:xfrm>
        </p:spPr>
        <p:txBody>
          <a:bodyPr>
            <a:normAutofit fontScale="25000" lnSpcReduction="20000"/>
          </a:bodyPr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11200" dirty="0">
                <a:latin typeface="SassoonCRInfant" panose="02010503020300020003"/>
              </a:rPr>
              <a:t>Dragons and Drawbridges 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GB" sz="9600" dirty="0">
              <a:solidFill>
                <a:schemeClr val="accent2">
                  <a:lumMod val="60000"/>
                  <a:lumOff val="40000"/>
                </a:schemeClr>
              </a:solidFill>
              <a:latin typeface="SassoonCRInfant" panose="02010503020300020003"/>
            </a:endParaRP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8000" dirty="0">
                <a:latin typeface="SassoonCRInfant" panose="02010503020300020003"/>
              </a:rPr>
              <a:t>English – </a:t>
            </a:r>
            <a:r>
              <a:rPr lang="en-GB" sz="80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/>
              </a:rPr>
              <a:t>Drawing Club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8000" dirty="0">
                <a:latin typeface="SassoonCRInfant" panose="02010503020300020003"/>
              </a:rPr>
              <a:t>Stories </a:t>
            </a:r>
            <a:r>
              <a:rPr lang="en-GB" sz="8000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/>
              </a:rPr>
              <a:t>-The Egg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8000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/>
              </a:rPr>
              <a:t>The Kiss that Missed</a:t>
            </a:r>
          </a:p>
          <a:p>
            <a:pPr algn="ctr">
              <a:lnSpc>
                <a:spcPct val="90000"/>
              </a:lnSpc>
              <a:buNone/>
              <a:defRPr/>
            </a:pPr>
            <a:r>
              <a:rPr lang="en-GB" sz="8000" dirty="0">
                <a:latin typeface="SassoonCRInfant" panose="02010503020300020003"/>
              </a:rPr>
              <a:t>Non-fiction</a:t>
            </a:r>
            <a:r>
              <a:rPr lang="en-GB" sz="80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/>
              </a:rPr>
              <a:t> – Castles</a:t>
            </a:r>
          </a:p>
          <a:p>
            <a:pPr algn="ctr">
              <a:lnSpc>
                <a:spcPct val="90000"/>
              </a:lnSpc>
              <a:buNone/>
              <a:defRPr/>
            </a:pPr>
            <a:r>
              <a:rPr lang="en-GB" sz="8000" dirty="0">
                <a:latin typeface="SassoonCRInfant" panose="02010503020300020003"/>
              </a:rPr>
              <a:t>Maths </a:t>
            </a:r>
            <a:r>
              <a:rPr lang="en-GB" sz="8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– Place Value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8000" dirty="0">
                <a:latin typeface="SassoonCRInfant" panose="02010503020300020003"/>
              </a:rPr>
              <a:t>Art</a:t>
            </a:r>
            <a:r>
              <a:rPr lang="en-GB" sz="80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/>
              </a:rPr>
              <a:t> – Picasso Portraits, Dragons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8000" dirty="0">
                <a:latin typeface="SassoonCRInfant" panose="02010503020300020003"/>
              </a:rPr>
              <a:t>Geography</a:t>
            </a:r>
            <a:r>
              <a:rPr lang="en-GB" sz="80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/>
              </a:rPr>
              <a:t>  - Local area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8000" dirty="0">
                <a:latin typeface="SassoonCRInfant" panose="02010503020300020003"/>
              </a:rPr>
              <a:t>History-</a:t>
            </a:r>
            <a:r>
              <a:rPr lang="en-GB" sz="80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/>
              </a:rPr>
              <a:t> </a:t>
            </a:r>
            <a:r>
              <a:rPr lang="en-GB" sz="8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Castles</a:t>
            </a:r>
          </a:p>
          <a:p>
            <a:pPr algn="ctr">
              <a:lnSpc>
                <a:spcPct val="90000"/>
              </a:lnSpc>
              <a:buNone/>
              <a:defRPr/>
            </a:pPr>
            <a:r>
              <a:rPr lang="en-GB" sz="8000" dirty="0">
                <a:latin typeface="SassoonCRInfant" panose="02010503020300020003"/>
              </a:rPr>
              <a:t>RE</a:t>
            </a:r>
            <a:r>
              <a:rPr lang="en-GB" sz="80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/>
              </a:rPr>
              <a:t> – The Creation Story 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8000" dirty="0">
                <a:latin typeface="SassoonCRInfant" panose="02010503020300020003"/>
              </a:rPr>
              <a:t>Science</a:t>
            </a:r>
            <a:r>
              <a:rPr lang="en-GB" sz="80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/>
              </a:rPr>
              <a:t> – Materials and their properties</a:t>
            </a:r>
          </a:p>
          <a:p>
            <a:pPr algn="ctr">
              <a:lnSpc>
                <a:spcPct val="90000"/>
              </a:lnSpc>
              <a:buNone/>
              <a:defRPr/>
            </a:pPr>
            <a:r>
              <a:rPr lang="en-GB" sz="8000" dirty="0">
                <a:latin typeface="SassoonCRInfant" panose="02010503020300020003"/>
              </a:rPr>
              <a:t>DT-</a:t>
            </a:r>
            <a:r>
              <a:rPr lang="en-GB" sz="80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/>
              </a:rPr>
              <a:t> </a:t>
            </a:r>
            <a:r>
              <a:rPr lang="en-US" sz="8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Mechanisms (Sliders and Levers) </a:t>
            </a:r>
          </a:p>
          <a:p>
            <a:pPr algn="ctr">
              <a:lnSpc>
                <a:spcPct val="90000"/>
              </a:lnSpc>
              <a:buNone/>
              <a:defRPr/>
            </a:pPr>
            <a:r>
              <a:rPr lang="en-US" sz="8000" dirty="0">
                <a:latin typeface="SassoonCRInfant" panose="02010503020300020003"/>
              </a:rPr>
              <a:t>ICT - </a:t>
            </a:r>
            <a:r>
              <a:rPr lang="en-US" sz="8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Programming – moving a robot</a:t>
            </a:r>
          </a:p>
          <a:p>
            <a:pPr marL="0" indent="0" algn="ctr">
              <a:buNone/>
            </a:pPr>
            <a:r>
              <a:rPr lang="en-US" sz="8000" dirty="0">
                <a:latin typeface="SassoonCRInfant" panose="02010503020300020003"/>
              </a:rPr>
              <a:t>Music-</a:t>
            </a:r>
            <a:r>
              <a:rPr lang="en-US" sz="8000" dirty="0">
                <a:solidFill>
                  <a:srgbClr val="CC00CC"/>
                </a:solidFill>
                <a:latin typeface="SassoonCRInfant" panose="02010503020300020003"/>
              </a:rPr>
              <a:t> </a:t>
            </a:r>
            <a:r>
              <a:rPr lang="en-US" sz="8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Musical Vocabulary</a:t>
            </a:r>
            <a:r>
              <a:rPr lang="en-GB" sz="8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/</a:t>
            </a:r>
            <a:r>
              <a:rPr lang="en-US" sz="8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Pulse and Rhythm</a:t>
            </a:r>
          </a:p>
          <a:p>
            <a:pPr marL="0" indent="0" algn="ctr">
              <a:buNone/>
            </a:pPr>
            <a:r>
              <a:rPr lang="en-US" sz="8000" dirty="0">
                <a:latin typeface="SassoonCRInfant" panose="02010503020300020003"/>
              </a:rPr>
              <a:t>PHSE- </a:t>
            </a:r>
            <a:r>
              <a:rPr lang="en-US" sz="8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Roles of different people</a:t>
            </a:r>
          </a:p>
          <a:p>
            <a:pPr marL="0" indent="0" algn="ctr">
              <a:buNone/>
            </a:pPr>
            <a:endParaRPr lang="en-GB" sz="11200" dirty="0">
              <a:solidFill>
                <a:srgbClr val="CC00CC"/>
              </a:solidFill>
              <a:latin typeface="SassoonCRInfant" panose="02010503020300020003"/>
            </a:endParaRPr>
          </a:p>
          <a:p>
            <a:pPr algn="ctr">
              <a:lnSpc>
                <a:spcPct val="90000"/>
              </a:lnSpc>
              <a:buNone/>
              <a:defRPr/>
            </a:pPr>
            <a:endParaRPr lang="en-GB" sz="11200" dirty="0">
              <a:solidFill>
                <a:srgbClr val="CC00CC"/>
              </a:solidFill>
              <a:latin typeface="SassoonCRInfant" panose="02010503020300020003"/>
            </a:endParaRPr>
          </a:p>
          <a:p>
            <a:pPr algn="ctr">
              <a:lnSpc>
                <a:spcPct val="90000"/>
              </a:lnSpc>
              <a:buNone/>
              <a:defRPr/>
            </a:pPr>
            <a:endParaRPr lang="en-GB" sz="11200" dirty="0">
              <a:latin typeface="SassoonCRInfant" panose="02010503020300020003"/>
            </a:endParaRP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11200" dirty="0">
                <a:solidFill>
                  <a:srgbClr val="FFFF00"/>
                </a:solidFill>
                <a:latin typeface="SassoonCRInfant" panose="02010503020300020003"/>
              </a:rPr>
              <a:t> 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GB" sz="3600" dirty="0">
              <a:solidFill>
                <a:srgbClr val="FFFF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GB" dirty="0">
                <a:latin typeface="Comic Sans MS" pitchFamily="66" charset="0"/>
              </a:rPr>
              <a:t>  </a:t>
            </a:r>
            <a:r>
              <a:rPr lang="en-GB" dirty="0">
                <a:latin typeface="SassoonCRInfant" pitchFamily="2" charset="0"/>
              </a:rPr>
              <a:t>Spring Term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35480"/>
            <a:ext cx="8229600" cy="4517856"/>
          </a:xfrm>
        </p:spPr>
        <p:txBody>
          <a:bodyPr>
            <a:normAutofit fontScale="92500" lnSpcReduction="20000"/>
          </a:bodyPr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2800" dirty="0">
                <a:latin typeface="SassoonCRInfant" pitchFamily="2" charset="0"/>
              </a:rPr>
              <a:t>Let’s Grow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2400" dirty="0">
                <a:latin typeface="SassoonCRInfant" pitchFamily="2" charset="0"/>
              </a:rPr>
              <a:t>English</a:t>
            </a:r>
            <a:r>
              <a:rPr lang="en-GB" sz="24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itchFamily="2" charset="0"/>
              </a:rPr>
              <a:t> – Curious Quest 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2400" dirty="0">
                <a:latin typeface="SassoonCRInfant" panose="02010503020300020003"/>
              </a:rPr>
              <a:t>Fairy Tales </a:t>
            </a:r>
            <a:r>
              <a:rPr lang="en-GB" sz="24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–</a:t>
            </a:r>
            <a:r>
              <a:rPr lang="en-GB" sz="24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The Enormous Turnip, Jack and the Beanstalk</a:t>
            </a:r>
          </a:p>
          <a:p>
            <a:pPr algn="ctr">
              <a:lnSpc>
                <a:spcPct val="90000"/>
              </a:lnSpc>
              <a:buNone/>
              <a:defRPr/>
            </a:pPr>
            <a:r>
              <a:rPr lang="en-GB" sz="2400" dirty="0">
                <a:latin typeface="SassoonCRInfant" panose="02010503020300020003"/>
              </a:rPr>
              <a:t>Poetry</a:t>
            </a:r>
            <a:r>
              <a:rPr lang="en-GB" sz="24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/>
              </a:rPr>
              <a:t> </a:t>
            </a:r>
            <a:r>
              <a:rPr lang="en-GB" sz="24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– </a:t>
            </a:r>
            <a:r>
              <a:rPr lang="en-GB" sz="24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‘Out and About’  </a:t>
            </a:r>
            <a:r>
              <a:rPr lang="en-GB" sz="24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by Shirley Hughes </a:t>
            </a:r>
          </a:p>
          <a:p>
            <a:pPr algn="ctr">
              <a:lnSpc>
                <a:spcPct val="90000"/>
              </a:lnSpc>
              <a:buNone/>
              <a:defRPr/>
            </a:pPr>
            <a:r>
              <a:rPr lang="en-GB" sz="2400" dirty="0">
                <a:latin typeface="SassoonCRInfant" panose="02010503020300020003"/>
              </a:rPr>
              <a:t>Maths</a:t>
            </a:r>
            <a:r>
              <a:rPr lang="en-GB" sz="24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 – Addition and Subtraction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2400" dirty="0">
                <a:latin typeface="SassoonCRInfant" panose="02010503020300020003"/>
              </a:rPr>
              <a:t>DT/PE</a:t>
            </a:r>
            <a:r>
              <a:rPr lang="en-GB" sz="24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/>
              </a:rPr>
              <a:t> - </a:t>
            </a:r>
            <a:r>
              <a:rPr lang="en-GB" sz="24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Healthy living 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2400" dirty="0">
                <a:latin typeface="SassoonCRInfant" panose="02010503020300020003"/>
              </a:rPr>
              <a:t>History </a:t>
            </a:r>
            <a:r>
              <a:rPr lang="en-GB" sz="24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– Florence Nightingale/Mary Seacole 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2400" dirty="0">
                <a:latin typeface="SassoonCRInfant" panose="02010503020300020003"/>
              </a:rPr>
              <a:t>Science </a:t>
            </a:r>
            <a:r>
              <a:rPr lang="en-GB" sz="24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/>
              </a:rPr>
              <a:t> - </a:t>
            </a:r>
            <a:r>
              <a:rPr lang="en-GB" sz="24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Ourselves, animals and humans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2400" dirty="0">
                <a:latin typeface="SassoonCRInfant" panose="02010503020300020003"/>
              </a:rPr>
              <a:t>Geography – </a:t>
            </a:r>
            <a:r>
              <a:rPr lang="en-GB" sz="24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Weather in UK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2400" dirty="0">
                <a:latin typeface="SassoonCRInfant" panose="02010503020300020003"/>
              </a:rPr>
              <a:t>RE </a:t>
            </a:r>
            <a:r>
              <a:rPr lang="en-GB" sz="24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– What is God’s job? Why should we care for the world?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2400" dirty="0">
                <a:latin typeface="SassoonCRInfant" panose="02010503020300020003"/>
              </a:rPr>
              <a:t>Art-</a:t>
            </a:r>
            <a:r>
              <a:rPr lang="en-GB" sz="2400" dirty="0">
                <a:solidFill>
                  <a:srgbClr val="CC00CC"/>
                </a:solidFill>
                <a:latin typeface="SassoonCRInfant" panose="02010503020300020003"/>
              </a:rPr>
              <a:t> </a:t>
            </a:r>
            <a:r>
              <a:rPr lang="en-GB" sz="24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Orla Kiely / Lucy Rei</a:t>
            </a:r>
          </a:p>
          <a:p>
            <a:pPr marL="0" indent="0" algn="ctr">
              <a:buNone/>
            </a:pPr>
            <a:r>
              <a:rPr lang="en-GB" sz="2400" dirty="0">
                <a:latin typeface="SassoonCRInfant" panose="02010503020300020003"/>
              </a:rPr>
              <a:t>ICT- </a:t>
            </a:r>
            <a:r>
              <a:rPr lang="en-US" sz="24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Technology around us </a:t>
            </a:r>
          </a:p>
          <a:p>
            <a:pPr marL="0" indent="0" algn="ctr">
              <a:buNone/>
            </a:pPr>
            <a:r>
              <a:rPr lang="en-US" sz="2400" dirty="0">
                <a:latin typeface="SassoonCRInfant" panose="02010503020300020003"/>
              </a:rPr>
              <a:t>Music </a:t>
            </a:r>
            <a:r>
              <a:rPr lang="en-US" sz="2400" dirty="0">
                <a:solidFill>
                  <a:srgbClr val="CC00CC"/>
                </a:solidFill>
                <a:latin typeface="SassoonCRInfant" panose="02010503020300020003"/>
              </a:rPr>
              <a:t>- </a:t>
            </a:r>
            <a:r>
              <a:rPr lang="en-US" sz="24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Dynamics and Tempo</a:t>
            </a:r>
            <a:r>
              <a:rPr lang="en-GB" sz="24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 </a:t>
            </a:r>
            <a:r>
              <a:rPr lang="en-US" sz="24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Timbre and rhythmic patterns</a:t>
            </a:r>
          </a:p>
          <a:p>
            <a:pPr marL="0" indent="0" algn="ctr">
              <a:buNone/>
            </a:pPr>
            <a:r>
              <a:rPr lang="en-US" sz="2400" dirty="0">
                <a:latin typeface="SassoonCRInfant" panose="02010503020300020003"/>
              </a:rPr>
              <a:t>PHSE - </a:t>
            </a:r>
            <a:r>
              <a:rPr lang="en-US" sz="24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What are rules?</a:t>
            </a:r>
            <a:endParaRPr lang="en-GB" sz="2400" dirty="0">
              <a:solidFill>
                <a:schemeClr val="accent4">
                  <a:lumMod val="40000"/>
                  <a:lumOff val="60000"/>
                </a:schemeClr>
              </a:solidFill>
              <a:latin typeface="SassoonCRInfant" panose="02010503020300020003"/>
            </a:endParaRP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GB" sz="3800" dirty="0">
              <a:latin typeface="SassoonCRInfant" pitchFamily="2" charset="0"/>
            </a:endParaRP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GB" sz="3200" dirty="0">
              <a:solidFill>
                <a:schemeClr val="accent4">
                  <a:lumMod val="60000"/>
                  <a:lumOff val="40000"/>
                </a:schemeClr>
              </a:solidFill>
              <a:latin typeface="SassoonCRInfant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764704"/>
            <a:ext cx="82296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dirty="0">
                <a:latin typeface="Comic Sans MS" pitchFamily="66" charset="0"/>
              </a:rPr>
              <a:t>     </a:t>
            </a:r>
            <a:r>
              <a:rPr lang="en-GB" dirty="0">
                <a:latin typeface="SassoonCRInfant" pitchFamily="2" charset="0"/>
              </a:rPr>
              <a:t>Summer Term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894058"/>
            <a:ext cx="8229600" cy="4703293"/>
          </a:xfrm>
        </p:spPr>
        <p:txBody>
          <a:bodyPr>
            <a:normAutofit lnSpcReduction="10000"/>
          </a:bodyPr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en-GB" sz="2000" dirty="0">
                <a:latin typeface="SassoonCRInfant" panose="02010503020300020003"/>
              </a:rPr>
              <a:t>Oh, What a Wonderful World!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GB" sz="2000" dirty="0">
                <a:latin typeface="SassoonCRInfant" panose="02010503020300020003"/>
              </a:rPr>
              <a:t>English- Curious Quest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GB" sz="2000" dirty="0">
                <a:latin typeface="SassoonCRInfant" panose="02010503020300020003"/>
              </a:rPr>
              <a:t>Stories</a:t>
            </a:r>
            <a:r>
              <a:rPr lang="en-GB" sz="2000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/>
              </a:rPr>
              <a:t> </a:t>
            </a:r>
            <a:r>
              <a:rPr lang="en-GB" sz="20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– The Snail and the Whale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GB" sz="20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Katie in London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GB" sz="2000" dirty="0">
                <a:latin typeface="SassoonCRInfant" panose="02010503020300020003"/>
              </a:rPr>
              <a:t>Maths-</a:t>
            </a:r>
            <a:r>
              <a:rPr lang="en-GB" sz="2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 factions, multiplication and division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GB" sz="2000" dirty="0">
                <a:latin typeface="SassoonCRInfant" panose="02010503020300020003"/>
              </a:rPr>
              <a:t>Geography</a:t>
            </a:r>
            <a:r>
              <a:rPr lang="en-GB" sz="20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/>
              </a:rPr>
              <a:t> </a:t>
            </a:r>
            <a:r>
              <a:rPr lang="en-GB" sz="2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– What is it like to live by the coast?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GB" sz="2000" dirty="0">
                <a:latin typeface="SassoonCRInfant" panose="02010503020300020003"/>
              </a:rPr>
              <a:t>History/DT</a:t>
            </a:r>
            <a:r>
              <a:rPr lang="en-GB" sz="20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/>
              </a:rPr>
              <a:t> </a:t>
            </a:r>
            <a:r>
              <a:rPr lang="en-GB" sz="2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– Seaside holidays in the past / Piers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GB" sz="2000" dirty="0">
                <a:latin typeface="SassoonCRInfant" panose="02010503020300020003"/>
              </a:rPr>
              <a:t>Science</a:t>
            </a:r>
            <a:r>
              <a:rPr lang="en-GB" sz="20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/>
              </a:rPr>
              <a:t> </a:t>
            </a:r>
            <a:r>
              <a:rPr lang="en-GB" sz="2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– Seasonal changes, plants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GB" sz="2000" dirty="0">
                <a:latin typeface="SassoonCRInfant" panose="02010503020300020003"/>
              </a:rPr>
              <a:t>RE</a:t>
            </a:r>
            <a:r>
              <a:rPr lang="en-GB" sz="2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-</a:t>
            </a:r>
            <a:r>
              <a:rPr lang="en-GB" sz="2000" dirty="0">
                <a:latin typeface="SassoonCRInfant" panose="02010503020300020003"/>
              </a:rPr>
              <a:t> </a:t>
            </a:r>
            <a:r>
              <a:rPr lang="en-GB" sz="2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How do we know new babies are special? Why should we care for others?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GB" sz="2000" dirty="0">
                <a:latin typeface="SassoonCRInfant" panose="02010503020300020003"/>
              </a:rPr>
              <a:t>Art-</a:t>
            </a:r>
            <a:r>
              <a:rPr lang="en-GB" sz="2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Zaria Forman and Bridget Riley / Kurt Jackson</a:t>
            </a:r>
          </a:p>
          <a:p>
            <a:pPr marL="0" indent="0" algn="ctr">
              <a:buNone/>
            </a:pPr>
            <a:r>
              <a:rPr lang="en-GB" sz="2000" dirty="0">
                <a:latin typeface="SassoonCRInfant" panose="02010503020300020003"/>
              </a:rPr>
              <a:t>ICT </a:t>
            </a:r>
            <a:r>
              <a:rPr lang="en-GB" sz="2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- </a:t>
            </a:r>
            <a:r>
              <a:rPr lang="en-US" sz="2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Digital Writing </a:t>
            </a:r>
            <a:r>
              <a:rPr lang="en-GB" sz="2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/</a:t>
            </a:r>
            <a:r>
              <a:rPr lang="en-US" sz="2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Grouping Data</a:t>
            </a:r>
          </a:p>
          <a:p>
            <a:pPr marL="0" indent="0" algn="ctr">
              <a:buNone/>
            </a:pPr>
            <a:r>
              <a:rPr lang="en-GB" sz="2000" dirty="0">
                <a:latin typeface="SassoonCRInfant" panose="02010503020300020003"/>
              </a:rPr>
              <a:t>Music-</a:t>
            </a:r>
            <a:r>
              <a:rPr lang="en-US" sz="2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Pitch and tempo</a:t>
            </a:r>
            <a:r>
              <a:rPr lang="en-GB" sz="2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 / </a:t>
            </a:r>
            <a:r>
              <a:rPr lang="en-US" sz="2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Vocal and body sounds</a:t>
            </a:r>
            <a:endParaRPr lang="en-GB" sz="2000" dirty="0">
              <a:solidFill>
                <a:schemeClr val="accent4">
                  <a:lumMod val="40000"/>
                  <a:lumOff val="60000"/>
                </a:schemeClr>
              </a:solidFill>
              <a:latin typeface="SassoonCRInfant" panose="02010503020300020003"/>
            </a:endParaRPr>
          </a:p>
          <a:p>
            <a:pPr marL="0" indent="0" algn="ctr">
              <a:buNone/>
            </a:pPr>
            <a:r>
              <a:rPr lang="en-GB" sz="2000" dirty="0">
                <a:latin typeface="SassoonCRInfant" panose="02010503020300020003"/>
              </a:rPr>
              <a:t>PSHE- </a:t>
            </a:r>
            <a:r>
              <a:rPr lang="en-US" sz="2000" dirty="0">
                <a:solidFill>
                  <a:schemeClr val="accent4">
                    <a:lumMod val="40000"/>
                    <a:lumOff val="60000"/>
                  </a:schemeClr>
                </a:solidFill>
                <a:latin typeface="SassoonCRInfant" panose="02010503020300020003"/>
              </a:rPr>
              <a:t>Keeping healthy</a:t>
            </a:r>
            <a:endParaRPr lang="en-GB" sz="2000" dirty="0">
              <a:solidFill>
                <a:schemeClr val="accent4">
                  <a:lumMod val="40000"/>
                  <a:lumOff val="60000"/>
                </a:schemeClr>
              </a:solidFill>
              <a:latin typeface="SassoonCRInfant" panose="02010503020300020003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en-GB" sz="3200" dirty="0">
              <a:latin typeface="SassoonCRInfant" pitchFamily="2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en-GB" sz="3600" dirty="0">
              <a:solidFill>
                <a:srgbClr val="CC00CC"/>
              </a:solidFill>
              <a:latin typeface="SassoonCRInfant" pitchFamily="2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84699-0D17-5D76-FDE4-6846F7228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Expectations for Holbrook Children</a:t>
            </a:r>
            <a:endParaRPr lang="en-GB" b="1" dirty="0"/>
          </a:p>
        </p:txBody>
      </p:sp>
      <p:pic>
        <p:nvPicPr>
          <p:cNvPr id="1026" name="Picture 2" descr="Picture">
            <a:extLst>
              <a:ext uri="{FF2B5EF4-FFF2-40B4-BE49-F238E27FC236}">
                <a16:creationId xmlns:a16="http://schemas.microsoft.com/office/drawing/2014/main" id="{C0289B87-79FA-CB8D-75F2-2E27A93E2DF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130" y="1922727"/>
            <a:ext cx="3028950" cy="4543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">
            <a:extLst>
              <a:ext uri="{FF2B5EF4-FFF2-40B4-BE49-F238E27FC236}">
                <a16:creationId xmlns:a16="http://schemas.microsoft.com/office/drawing/2014/main" id="{1EC79D2A-13B7-5503-1153-E7971F21D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920" y="1944585"/>
            <a:ext cx="3028950" cy="454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55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-180528" y="925104"/>
            <a:ext cx="8229600" cy="1010376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SassoonCRInfant" pitchFamily="2" charset="0"/>
              </a:rPr>
              <a:t>Year Group Expectations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itchFamily="2" charset="0"/>
              </a:rPr>
              <a:t>Developing independence in all areas </a:t>
            </a:r>
          </a:p>
          <a:p>
            <a:pPr eaLnBrk="1" hangingPunct="1">
              <a:defRPr/>
            </a:pPr>
            <a:r>
              <a:rPr lang="en-GB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itchFamily="2" charset="0"/>
              </a:rPr>
              <a:t>Whole class inputs for teaching</a:t>
            </a:r>
          </a:p>
          <a:p>
            <a:pPr eaLnBrk="1" hangingPunct="1">
              <a:defRPr/>
            </a:pPr>
            <a:r>
              <a:rPr lang="en-GB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itchFamily="2" charset="0"/>
              </a:rPr>
              <a:t>Building up independent work as the children are ready</a:t>
            </a:r>
          </a:p>
          <a:p>
            <a:pPr eaLnBrk="1" hangingPunct="1">
              <a:defRPr/>
            </a:pPr>
            <a:r>
              <a:rPr lang="en-GB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itchFamily="2" charset="0"/>
              </a:rPr>
              <a:t>Challenge time </a:t>
            </a:r>
          </a:p>
          <a:p>
            <a:pPr eaLnBrk="1" hangingPunct="1">
              <a:defRPr/>
            </a:pPr>
            <a:r>
              <a:rPr lang="en-GB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itchFamily="2" charset="0"/>
              </a:rPr>
              <a:t>Encouragement at home – home learning </a:t>
            </a:r>
          </a:p>
          <a:p>
            <a:pPr eaLnBrk="1" hangingPunct="1">
              <a:defRPr/>
            </a:pPr>
            <a:r>
              <a:rPr lang="en-GB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itchFamily="2" charset="0"/>
              </a:rPr>
              <a:t>Importance of grasping basic skills in maths and English</a:t>
            </a:r>
          </a:p>
          <a:p>
            <a:pPr eaLnBrk="1" hangingPunct="1">
              <a:defRPr/>
            </a:pPr>
            <a:r>
              <a:rPr lang="en-GB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itchFamily="2" charset="0"/>
              </a:rPr>
              <a:t>Growth Mind-set </a:t>
            </a:r>
          </a:p>
          <a:p>
            <a:pPr marL="0" indent="0" eaLnBrk="1" hangingPunct="1">
              <a:buNone/>
              <a:defRPr/>
            </a:pPr>
            <a:endParaRPr lang="en-GB" sz="2800" dirty="0">
              <a:solidFill>
                <a:srgbClr val="7030A0"/>
              </a:solidFill>
              <a:latin typeface="SassoonCRInfant" pitchFamily="2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GB" dirty="0">
              <a:solidFill>
                <a:srgbClr val="FFFF00"/>
              </a:solidFill>
              <a:latin typeface="Comic Sans MS" pitchFamily="66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GB" dirty="0">
              <a:solidFill>
                <a:srgbClr val="FFFF00"/>
              </a:solidFill>
              <a:latin typeface="Comic Sans MS" pitchFamily="66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GB" dirty="0">
              <a:solidFill>
                <a:srgbClr val="FFFF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576" y="692696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SassoonCRInfant" panose="02010503020300020003" pitchFamily="2" charset="0"/>
              </a:rPr>
              <a:t>Learning Skills </a:t>
            </a: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924" y="1484784"/>
            <a:ext cx="7516274" cy="48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215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476672"/>
            <a:ext cx="82296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SassoonCRInfant" pitchFamily="2" charset="0"/>
              </a:rPr>
              <a:t>Seesaw &amp; Home learning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459578" y="1916832"/>
            <a:ext cx="8229600" cy="438912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defRPr/>
            </a:pPr>
            <a:r>
              <a:rPr lang="en-GB" dirty="0">
                <a:solidFill>
                  <a:srgbClr val="CC00CC"/>
                </a:solidFill>
                <a:latin typeface="SassoonCRInfant" panose="02010503020300020003" pitchFamily="2" charset="0"/>
              </a:rPr>
              <a:t>We will set Home Learning every Friday on Seesaw. </a:t>
            </a:r>
          </a:p>
          <a:p>
            <a:pPr eaLnBrk="1" hangingPunct="1">
              <a:defRPr/>
            </a:pPr>
            <a:r>
              <a:rPr lang="en-GB" dirty="0">
                <a:solidFill>
                  <a:srgbClr val="CC00CC"/>
                </a:solidFill>
                <a:latin typeface="SassoonCRInfant" panose="02010503020300020003" pitchFamily="2" charset="0"/>
              </a:rPr>
              <a:t>Due in the following Thursday </a:t>
            </a:r>
          </a:p>
          <a:p>
            <a:pPr eaLnBrk="1" hangingPunct="1">
              <a:defRPr/>
            </a:pPr>
            <a:r>
              <a:rPr lang="en-GB" dirty="0">
                <a:solidFill>
                  <a:srgbClr val="CC00CC"/>
                </a:solidFill>
                <a:latin typeface="SassoonCRInfant" panose="02010503020300020003" pitchFamily="2" charset="0"/>
              </a:rPr>
              <a:t>Reading, Phonics/spelling and Maths to support work in class</a:t>
            </a:r>
          </a:p>
          <a:p>
            <a:pPr eaLnBrk="1" hangingPunct="1">
              <a:defRPr/>
            </a:pPr>
            <a:r>
              <a:rPr lang="en-GB" dirty="0">
                <a:solidFill>
                  <a:srgbClr val="CC00CC"/>
                </a:solidFill>
                <a:latin typeface="SassoonCRInfant" panose="02010503020300020003" pitchFamily="2" charset="0"/>
              </a:rPr>
              <a:t>Teachers will ‘like’ or comment (not all work will be commented on but we do look at all uploads!)</a:t>
            </a:r>
          </a:p>
          <a:p>
            <a:pPr>
              <a:defRPr/>
            </a:pPr>
            <a:r>
              <a:rPr lang="en-GB" dirty="0">
                <a:solidFill>
                  <a:srgbClr val="CC00CC"/>
                </a:solidFill>
                <a:latin typeface="SassoonCRInfant" panose="02010503020300020003" pitchFamily="2" charset="0"/>
              </a:rPr>
              <a:t>Seesaw is a useful way of contacting the teachers, but is not always checked until Home Learning is due in, so please use class emails for urgent messages etc.</a:t>
            </a:r>
          </a:p>
          <a:p>
            <a:pPr eaLnBrk="1" hangingPunct="1">
              <a:defRPr/>
            </a:pPr>
            <a:endParaRPr lang="en-GB" dirty="0">
              <a:solidFill>
                <a:srgbClr val="CC00CC"/>
              </a:solidFill>
              <a:latin typeface="SassoonCRInfant" panose="02010503020300020003" pitchFamily="2" charset="0"/>
            </a:endParaRPr>
          </a:p>
          <a:p>
            <a:pPr marL="0" indent="0" eaLnBrk="1" hangingPunct="1">
              <a:buNone/>
              <a:defRPr/>
            </a:pPr>
            <a:endParaRPr lang="en-GB" dirty="0">
              <a:latin typeface="SassoonCRInfant" pitchFamily="2" charset="0"/>
            </a:endParaRPr>
          </a:p>
          <a:p>
            <a:pPr marL="0" indent="0" algn="ctr" eaLnBrk="1" hangingPunct="1">
              <a:buNone/>
              <a:defRPr/>
            </a:pPr>
            <a:r>
              <a:rPr lang="en-GB" dirty="0">
                <a:latin typeface="SassoonCRInfant" pitchFamily="2" charset="0"/>
              </a:rPr>
              <a:t>We will also upload useful resources and web links to Seesaw so keep checking in regularly please</a:t>
            </a:r>
            <a:r>
              <a:rPr lang="en-GB" dirty="0">
                <a:solidFill>
                  <a:srgbClr val="7030A0"/>
                </a:solidFill>
                <a:latin typeface="SassoonCRInfant" pitchFamily="2" charset="0"/>
              </a:rPr>
              <a:t>. </a:t>
            </a:r>
            <a:endParaRPr lang="en-GB" dirty="0">
              <a:latin typeface="SassoonCRInfant" pitchFamily="2" charset="0"/>
            </a:endParaRPr>
          </a:p>
          <a:p>
            <a:pPr eaLnBrk="1" hangingPunct="1">
              <a:defRPr/>
            </a:pPr>
            <a:endParaRPr lang="en-GB" dirty="0">
              <a:latin typeface="Comic Sans MS" pitchFamily="66" charset="0"/>
            </a:endParaRPr>
          </a:p>
          <a:p>
            <a:pPr eaLnBrk="1" hangingPunct="1">
              <a:defRPr/>
            </a:pPr>
            <a:endParaRPr lang="en-GB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CRInfant" panose="02010503020300020003" pitchFamily="2" charset="0"/>
              </a:rPr>
              <a:t>How parents can help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en-GB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 pitchFamily="2" charset="0"/>
              </a:rPr>
              <a:t>Encourage your child to be curious, to experiment, to use their imagination and to be messy.</a:t>
            </a:r>
          </a:p>
          <a:p>
            <a:pPr fontAlgn="base"/>
            <a:r>
              <a:rPr lang="en-GB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 pitchFamily="2" charset="0"/>
              </a:rPr>
              <a:t>Praise their hard work rather than the marks they get.</a:t>
            </a:r>
          </a:p>
          <a:p>
            <a:pPr fontAlgn="base"/>
            <a:r>
              <a:rPr lang="en-GB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 pitchFamily="2" charset="0"/>
              </a:rPr>
              <a:t>Make it clear that being hard-working and intellectually curious is cool.</a:t>
            </a:r>
          </a:p>
          <a:p>
            <a:pPr fontAlgn="base"/>
            <a:r>
              <a:rPr lang="en-GB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 pitchFamily="2" charset="0"/>
              </a:rPr>
              <a:t>Praise them when they think for themselves, work well in teams and change their minds after thinking something through.</a:t>
            </a:r>
          </a:p>
          <a:p>
            <a:pPr fontAlgn="base"/>
            <a:r>
              <a:rPr lang="en-GB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 pitchFamily="2" charset="0"/>
              </a:rPr>
              <a:t>Accept that failure is a really important part of learning.</a:t>
            </a:r>
          </a:p>
          <a:p>
            <a:pPr fontAlgn="base"/>
            <a:r>
              <a:rPr lang="en-GB" dirty="0">
                <a:solidFill>
                  <a:schemeClr val="accent4">
                    <a:lumMod val="60000"/>
                    <a:lumOff val="40000"/>
                  </a:schemeClr>
                </a:solidFill>
                <a:latin typeface="SassoonCRInfant" panose="02010503020300020003" pitchFamily="2" charset="0"/>
              </a:rPr>
              <a:t>Encourage them to do activities such as writing, reading, watching fiction and solving puzzles.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6794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SassoonCRInfant" panose="02010503020300020003" pitchFamily="2" charset="0"/>
              </a:rPr>
              <a:t>Reading Diaries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GB" dirty="0">
                <a:solidFill>
                  <a:srgbClr val="CC00CC"/>
                </a:solidFill>
                <a:latin typeface="SassoonCRInfant" panose="02010503020300020003" pitchFamily="2" charset="0"/>
              </a:rPr>
              <a:t>Diaries are for your child to share the range of texts they are reading at home with their teachers.</a:t>
            </a:r>
            <a:r>
              <a:rPr lang="en-US" dirty="0">
                <a:solidFill>
                  <a:srgbClr val="CC00CC"/>
                </a:solidFill>
                <a:latin typeface="SassoonCRInfant" panose="02010503020300020003" pitchFamily="2" charset="0"/>
              </a:rPr>
              <a:t>​</a:t>
            </a:r>
          </a:p>
          <a:p>
            <a:pPr fontAlgn="base"/>
            <a:r>
              <a:rPr lang="en-GB" dirty="0">
                <a:solidFill>
                  <a:srgbClr val="CC00CC"/>
                </a:solidFill>
                <a:latin typeface="SassoonCRInfant" panose="02010503020300020003" pitchFamily="2" charset="0"/>
              </a:rPr>
              <a:t>Please can children/parents/carers record their reading by writing the date and title. </a:t>
            </a:r>
            <a:r>
              <a:rPr lang="en-US" dirty="0">
                <a:solidFill>
                  <a:srgbClr val="CC00CC"/>
                </a:solidFill>
                <a:latin typeface="SassoonCRInfant" panose="02010503020300020003" pitchFamily="2" charset="0"/>
              </a:rPr>
              <a:t>​</a:t>
            </a:r>
          </a:p>
          <a:p>
            <a:pPr fontAlgn="base"/>
            <a:r>
              <a:rPr lang="en-GB" dirty="0">
                <a:solidFill>
                  <a:srgbClr val="CC00CC"/>
                </a:solidFill>
                <a:latin typeface="SassoonCRInfant" panose="02010503020300020003" pitchFamily="2" charset="0"/>
              </a:rPr>
              <a:t>You or your child may wish to write a comment about your reading. </a:t>
            </a:r>
            <a:r>
              <a:rPr lang="en-US" dirty="0">
                <a:solidFill>
                  <a:srgbClr val="CC00CC"/>
                </a:solidFill>
                <a:latin typeface="SassoonCRInfant" panose="02010503020300020003" pitchFamily="2" charset="0"/>
              </a:rPr>
              <a:t>​</a:t>
            </a:r>
          </a:p>
          <a:p>
            <a:pPr fontAlgn="base"/>
            <a:r>
              <a:rPr lang="en-GB" dirty="0">
                <a:solidFill>
                  <a:srgbClr val="CC00CC"/>
                </a:solidFill>
                <a:latin typeface="SassoonCRInfant" panose="02010503020300020003" pitchFamily="2" charset="0"/>
              </a:rPr>
              <a:t>We would encourage you to read daily. This could include texts your child has read themselves as well as texts you have shared together. i.e. bedtime stories.</a:t>
            </a:r>
            <a:r>
              <a:rPr lang="en-US" dirty="0">
                <a:solidFill>
                  <a:srgbClr val="CC00CC"/>
                </a:solidFill>
                <a:latin typeface="SassoonCRInfant" panose="02010503020300020003" pitchFamily="2" charset="0"/>
              </a:rPr>
              <a:t>​</a:t>
            </a:r>
          </a:p>
          <a:p>
            <a:pPr fontAlgn="base"/>
            <a:r>
              <a:rPr lang="en-GB" dirty="0">
                <a:solidFill>
                  <a:srgbClr val="CC00CC"/>
                </a:solidFill>
                <a:latin typeface="SassoonCRInfant" panose="02010503020300020003" pitchFamily="2" charset="0"/>
              </a:rPr>
              <a:t>Please ensure the diary is in school every day. </a:t>
            </a:r>
            <a:r>
              <a:rPr lang="en-US" dirty="0">
                <a:solidFill>
                  <a:srgbClr val="CC00CC"/>
                </a:solidFill>
                <a:latin typeface="SassoonCRInfant" panose="02010503020300020003" pitchFamily="2" charset="0"/>
              </a:rPr>
              <a:t>​</a:t>
            </a:r>
          </a:p>
          <a:p>
            <a:pPr fontAlgn="base"/>
            <a:endParaRPr lang="en-US" dirty="0">
              <a:solidFill>
                <a:srgbClr val="CC00CC"/>
              </a:solidFill>
              <a:latin typeface="SassoonCRInfant" panose="02010503020300020003" pitchFamily="2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AutoShape 2" descr="https://ukc-powerpoint.officeapps.live.com/pods/GetClipboardImage.ashx?Id=928b63a3-17ec-4d05-b2e4-e096863816e7&amp;DC=GUK5&amp;pkey=6fa019ac-2ac2-4fe1-a920-ad781061623f&amp;wdwaccluster=GUK5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6809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SassoonCRInfant" panose="02010503020300020003" pitchFamily="2" charset="0"/>
              </a:rPr>
              <a:t>Reading Diaries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/>
            <a:r>
              <a:rPr lang="en-GB" dirty="0">
                <a:solidFill>
                  <a:srgbClr val="CC00CC"/>
                </a:solidFill>
                <a:latin typeface="SassoonCRInfant" panose="02010503020300020003" pitchFamily="2" charset="0"/>
              </a:rPr>
              <a:t>The teachers will check the diaries regularly but this diary is for you/your child to write in. </a:t>
            </a:r>
          </a:p>
          <a:p>
            <a:pPr fontAlgn="base"/>
            <a:r>
              <a:rPr lang="en-GB" dirty="0">
                <a:solidFill>
                  <a:srgbClr val="CC00CC"/>
                </a:solidFill>
                <a:latin typeface="SassoonCRInfant" panose="02010503020300020003" pitchFamily="2" charset="0"/>
              </a:rPr>
              <a:t>The diary will move with your child through the school so please look after it!  Replacements will need to be paid for through the office. </a:t>
            </a:r>
            <a:r>
              <a:rPr lang="en-US" dirty="0">
                <a:solidFill>
                  <a:srgbClr val="CC00CC"/>
                </a:solidFill>
                <a:latin typeface="SassoonCRInfant" panose="02010503020300020003" pitchFamily="2" charset="0"/>
              </a:rPr>
              <a:t>​</a:t>
            </a:r>
          </a:p>
          <a:p>
            <a:pPr fontAlgn="base"/>
            <a:r>
              <a:rPr lang="en-GB" dirty="0">
                <a:solidFill>
                  <a:srgbClr val="CC00CC"/>
                </a:solidFill>
                <a:latin typeface="SassoonCRInfant" panose="02010503020300020003" pitchFamily="2" charset="0"/>
              </a:rPr>
              <a:t>You will also receive year group specific guidance i.e. suggested parental comments (KS1) , links to suggested books, KS2 genre/coverage sheet, question prompts  </a:t>
            </a:r>
            <a:r>
              <a:rPr lang="en-US" dirty="0">
                <a:solidFill>
                  <a:srgbClr val="CC00CC"/>
                </a:solidFill>
                <a:latin typeface="SassoonCRInfant" panose="02010503020300020003" pitchFamily="2" charset="0"/>
              </a:rPr>
              <a:t>​</a:t>
            </a:r>
          </a:p>
          <a:p>
            <a:pPr fontAlgn="base"/>
            <a:r>
              <a:rPr lang="en-GB" dirty="0">
                <a:solidFill>
                  <a:srgbClr val="CC00CC"/>
                </a:solidFill>
                <a:latin typeface="SassoonCRInfant" panose="02010503020300020003" pitchFamily="2" charset="0"/>
              </a:rPr>
              <a:t>Book changing – children to put diary and phonic reader in book changing box, at least once a week, when they are ready to change it. </a:t>
            </a:r>
          </a:p>
          <a:p>
            <a:pPr fontAlgn="base"/>
            <a:endParaRPr lang="en-US" dirty="0">
              <a:solidFill>
                <a:srgbClr val="CC00CC"/>
              </a:solidFill>
              <a:latin typeface="SassoonCRInfant" panose="02010503020300020003" pitchFamily="2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AutoShape 2" descr="https://ukc-powerpoint.officeapps.live.com/pods/GetClipboardImage.ashx?Id=928b63a3-17ec-4d05-b2e4-e096863816e7&amp;DC=GUK5&amp;pkey=6fa019ac-2ac2-4fe1-a920-ad781061623f&amp;wdwaccluster=GUK5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1846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-2124744" y="389305"/>
            <a:ext cx="82296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dirty="0">
                <a:solidFill>
                  <a:schemeClr val="tx1"/>
                </a:solidFill>
                <a:latin typeface="SassoonCRInfant" pitchFamily="2" charset="0"/>
              </a:rPr>
              <a:t>   </a:t>
            </a: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SassoonCRInfant" pitchFamily="2" charset="0"/>
              </a:rPr>
              <a:t>Reminders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56792"/>
            <a:ext cx="8229600" cy="5184576"/>
          </a:xfrm>
        </p:spPr>
        <p:txBody>
          <a:bodyPr>
            <a:normAutofit fontScale="47500" lnSpcReduction="20000"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en-GB" sz="7400" dirty="0">
                <a:solidFill>
                  <a:srgbClr val="CC00CC"/>
                </a:solidFill>
                <a:latin typeface="SassoonCRInfant" pitchFamily="2" charset="0"/>
              </a:rPr>
              <a:t>Snacks – piece of fruit or vegetable only.  Fruit provided at break time. Milk during morning session.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en-GB" sz="7400" dirty="0">
                <a:solidFill>
                  <a:srgbClr val="CC00CC"/>
                </a:solidFill>
                <a:latin typeface="SassoonCRInfant" pitchFamily="2" charset="0"/>
              </a:rPr>
              <a:t>Uniform – named!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en-GB" sz="7400" dirty="0">
                <a:solidFill>
                  <a:srgbClr val="CC00CC"/>
                </a:solidFill>
                <a:latin typeface="SassoonCRInfant" pitchFamily="2" charset="0"/>
              </a:rPr>
              <a:t>Please start bringing coats 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en-GB" sz="7400" dirty="0">
                <a:solidFill>
                  <a:srgbClr val="CC00CC"/>
                </a:solidFill>
                <a:latin typeface="SassoonCRInfant" pitchFamily="2" charset="0"/>
              </a:rPr>
              <a:t>Water bottles – water only for classroom bottle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en-GB" sz="7400" dirty="0">
                <a:solidFill>
                  <a:srgbClr val="CC00CC"/>
                </a:solidFill>
                <a:latin typeface="SassoonCRInfant" pitchFamily="2" charset="0"/>
              </a:rPr>
              <a:t>Will need second drink for packed lunches 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en-GB" sz="2800" dirty="0">
              <a:solidFill>
                <a:srgbClr val="7030A0"/>
              </a:solidFill>
              <a:latin typeface="SassoonCRInfant" pitchFamily="2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en-GB" sz="2800" dirty="0">
                <a:solidFill>
                  <a:srgbClr val="7030A0"/>
                </a:solidFill>
                <a:latin typeface="SassoonCRInfant" pitchFamily="2" charset="0"/>
              </a:rPr>
              <a:t>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-2124744" y="332656"/>
            <a:ext cx="82296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dirty="0">
                <a:solidFill>
                  <a:schemeClr val="tx1"/>
                </a:solidFill>
                <a:latin typeface="SassoonCRInfant" pitchFamily="2" charset="0"/>
              </a:rPr>
              <a:t>   </a:t>
            </a: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SassoonCRInfant" pitchFamily="2" charset="0"/>
              </a:rPr>
              <a:t>Reminders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56792"/>
            <a:ext cx="8229600" cy="5184576"/>
          </a:xfrm>
        </p:spPr>
        <p:txBody>
          <a:bodyPr>
            <a:normAutofit fontScale="25000" lnSpcReduction="20000"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en-GB" sz="9600" dirty="0">
                <a:solidFill>
                  <a:srgbClr val="CC00CC"/>
                </a:solidFill>
                <a:latin typeface="SassoonCRInfant" pitchFamily="2" charset="0"/>
              </a:rPr>
              <a:t>Book bags – no rucksacks or large key rings please due to space constraints.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en-GB" sz="9600" dirty="0">
                <a:solidFill>
                  <a:srgbClr val="CC00CC"/>
                </a:solidFill>
                <a:latin typeface="SassoonCRInfant" pitchFamily="2" charset="0"/>
              </a:rPr>
              <a:t>PE is on Mondays and Thursdays.  Children to wear kit to school. Please check they are wearing correct PE Uniform. No earrings – or provide tape please.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en-GB" sz="9600" dirty="0">
                <a:solidFill>
                  <a:srgbClr val="CC00CC"/>
                </a:solidFill>
                <a:latin typeface="SassoonCRInfant" pitchFamily="2" charset="0"/>
              </a:rPr>
              <a:t>No toys to be brought into school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en-GB" sz="9600" dirty="0">
                <a:solidFill>
                  <a:srgbClr val="CC00CC"/>
                </a:solidFill>
                <a:latin typeface="SassoonCRInfant" pitchFamily="2" charset="0"/>
              </a:rPr>
              <a:t>Animal adventures – Hop/Stripe will go home on a Friday and needs to be back on the Monday please. We will share photographs from Seesaw the following week.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en-GB" sz="9600" dirty="0">
                <a:solidFill>
                  <a:srgbClr val="CC00CC"/>
                </a:solidFill>
                <a:latin typeface="SassoonCRInfant" pitchFamily="2" charset="0"/>
              </a:rPr>
              <a:t>After school arrangements – please tell whoever is on the door in the morning – we are currently compiling a list so do let us know if anyone regularly collects your child other than yourself/partner.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en-GB" sz="2800" dirty="0">
              <a:solidFill>
                <a:srgbClr val="7030A0"/>
              </a:solidFill>
              <a:latin typeface="SassoonCRInfant" pitchFamily="2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en-GB" sz="2800" dirty="0">
                <a:solidFill>
                  <a:srgbClr val="7030A0"/>
                </a:solidFill>
                <a:latin typeface="SassoonCRInfant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851469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13" y="1723788"/>
            <a:ext cx="669319" cy="673079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13" y="2631048"/>
            <a:ext cx="885343" cy="833697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13" y="3558785"/>
            <a:ext cx="1101367" cy="1134946"/>
          </a:xfrm>
          <a:prstGeom prst="rect">
            <a:avLst/>
          </a:prstGeom>
        </p:spPr>
      </p:pic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574" y="4998973"/>
            <a:ext cx="1390844" cy="124794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36418" y="1713830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assoonCRInfant" panose="02010503020300020003" pitchFamily="2" charset="0"/>
              </a:rPr>
              <a:t>@</a:t>
            </a:r>
            <a:r>
              <a:rPr lang="en-GB" sz="3600" dirty="0" err="1">
                <a:latin typeface="SassoonCRInfant" panose="02010503020300020003" pitchFamily="2" charset="0"/>
              </a:rPr>
              <a:t>PrimaryHolbrook</a:t>
            </a:r>
            <a:endParaRPr lang="en-GB" sz="3600" dirty="0">
              <a:latin typeface="SassoonCRInfant" panose="02010503020300020003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08530" y="2738736"/>
            <a:ext cx="7011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assoonCRInfant" panose="02010503020300020003" pitchFamily="2" charset="0"/>
              </a:rPr>
              <a:t>Holbrook Primary School – Horsham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836418" y="3803092"/>
            <a:ext cx="66476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SassoonCRInfant" panose="02010503020300020003" pitchFamily="2" charset="0"/>
              </a:rPr>
              <a:t>https://www.holbrookschool.co.uk/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808530" y="5046593"/>
            <a:ext cx="733546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3600" dirty="0">
                <a:solidFill>
                  <a:prstClr val="black"/>
                </a:solidFill>
                <a:latin typeface="SassoonCRInfant" panose="02010503020300020003" pitchFamily="2" charset="0"/>
                <a:hlinkClick r:id="rId7"/>
              </a:rPr>
              <a:t>badgers@holbrookprimaryschool.com</a:t>
            </a:r>
            <a:endParaRPr lang="en-GB" sz="3600" dirty="0">
              <a:solidFill>
                <a:prstClr val="black"/>
              </a:solidFill>
              <a:latin typeface="SassoonCRInfant" panose="02010503020300020003" pitchFamily="2" charset="0"/>
            </a:endParaRPr>
          </a:p>
          <a:p>
            <a:pPr lvl="0"/>
            <a:r>
              <a:rPr lang="en-GB" sz="3600" dirty="0">
                <a:solidFill>
                  <a:prstClr val="black"/>
                </a:solidFill>
                <a:latin typeface="SassoonCRInfant" panose="02010503020300020003" pitchFamily="2" charset="0"/>
                <a:hlinkClick r:id="rId8"/>
              </a:rPr>
              <a:t>rabbits@holbrookprimaryschool.com</a:t>
            </a:r>
            <a:endParaRPr lang="en-GB" sz="3600" dirty="0">
              <a:solidFill>
                <a:prstClr val="black"/>
              </a:solidFill>
              <a:latin typeface="SassoonCRInfant" panose="02010503020300020003" pitchFamily="2" charset="0"/>
            </a:endParaRPr>
          </a:p>
          <a:p>
            <a:pPr lvl="0"/>
            <a:endParaRPr lang="en-GB" sz="3600" dirty="0">
              <a:solidFill>
                <a:prstClr val="black"/>
              </a:solidFill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1209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2" name="Rectangle 8"/>
          <p:cNvSpPr>
            <a:spLocks noGrp="1" noChangeArrowheads="1"/>
          </p:cNvSpPr>
          <p:nvPr>
            <p:ph idx="1"/>
          </p:nvPr>
        </p:nvSpPr>
        <p:spPr>
          <a:xfrm>
            <a:off x="914400" y="5157788"/>
            <a:ext cx="8229600" cy="1189037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GB" sz="3600" dirty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sz="3600" dirty="0">
              <a:latin typeface="Comic Sans MS" pitchFamily="66" charset="0"/>
            </a:endParaRPr>
          </a:p>
        </p:txBody>
      </p:sp>
      <p:sp>
        <p:nvSpPr>
          <p:cNvPr id="14339" name="Text Box 14"/>
          <p:cNvSpPr txBox="1">
            <a:spLocks noChangeArrowheads="1"/>
          </p:cNvSpPr>
          <p:nvPr/>
        </p:nvSpPr>
        <p:spPr bwMode="auto">
          <a:xfrm>
            <a:off x="1043608" y="1484784"/>
            <a:ext cx="727233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SassoonCRInfant" panose="02010503020300020003" pitchFamily="2" charset="0"/>
              </a:rPr>
              <a:t>Please feel free to come and chat to us about any concerns!</a:t>
            </a:r>
          </a:p>
        </p:txBody>
      </p:sp>
      <p:sp>
        <p:nvSpPr>
          <p:cNvPr id="14340" name="Text Box 17"/>
          <p:cNvSpPr txBox="1">
            <a:spLocks noChangeArrowheads="1"/>
          </p:cNvSpPr>
          <p:nvPr/>
        </p:nvSpPr>
        <p:spPr bwMode="auto">
          <a:xfrm>
            <a:off x="1258888" y="5516563"/>
            <a:ext cx="66976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4400" b="1" dirty="0">
                <a:solidFill>
                  <a:srgbClr val="CC00CC"/>
                </a:solidFill>
                <a:latin typeface="SassoonCRInfant" pitchFamily="2" charset="0"/>
              </a:rPr>
              <a:t>Thank you!</a:t>
            </a:r>
          </a:p>
        </p:txBody>
      </p:sp>
      <p:pic>
        <p:nvPicPr>
          <p:cNvPr id="14341" name="Picture 5" descr="C:\Users\rswift\AppData\Local\Microsoft\Windows\Temporary Internet Files\Content.IE5\IAZYSS0T\MC90043820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852936"/>
            <a:ext cx="2160240" cy="21639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CAAED33307A1C4996B2CA7F7CB960FB" ma:contentTypeVersion="13" ma:contentTypeDescription="Create a new document." ma:contentTypeScope="" ma:versionID="30ed67b607d7f9324fce0d47f991e9c1">
  <xsd:schema xmlns:xsd="http://www.w3.org/2001/XMLSchema" xmlns:xs="http://www.w3.org/2001/XMLSchema" xmlns:p="http://schemas.microsoft.com/office/2006/metadata/properties" xmlns:ns2="fe84f450-12e3-4ea6-9451-acfdb38e3073" xmlns:ns3="cce181c5-4c25-4fc9-9063-989c7ff53741" targetNamespace="http://schemas.microsoft.com/office/2006/metadata/properties" ma:root="true" ma:fieldsID="1114f18ee0f15155086b4a7d254e63ef" ns2:_="" ns3:_="">
    <xsd:import namespace="fe84f450-12e3-4ea6-9451-acfdb38e3073"/>
    <xsd:import namespace="cce181c5-4c25-4fc9-9063-989c7ff5374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84f450-12e3-4ea6-9451-acfdb38e307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49621295-e0d8-4125-93c0-2a26dfbfd99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e181c5-4c25-4fc9-9063-989c7ff53741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7bc2e74f-2bc2-4d08-90c2-baa7b2467c1b}" ma:internalName="TaxCatchAll" ma:showField="CatchAllData" ma:web="cce181c5-4c25-4fc9-9063-989c7ff5374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ce181c5-4c25-4fc9-9063-989c7ff53741" xsi:nil="true"/>
    <lcf76f155ced4ddcb4097134ff3c332f xmlns="fe84f450-12e3-4ea6-9451-acfdb38e3073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C56C5FD-EDBB-4301-8F34-A2FFF8CD1C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e84f450-12e3-4ea6-9451-acfdb38e3073"/>
    <ds:schemaRef ds:uri="cce181c5-4c25-4fc9-9063-989c7ff5374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26335D9-C32F-4E32-9672-F540F366F48D}">
  <ds:schemaRefs>
    <ds:schemaRef ds:uri="http://schemas.microsoft.com/office/2006/metadata/properties"/>
    <ds:schemaRef ds:uri="http://schemas.microsoft.com/office/infopath/2007/PartnerControls"/>
    <ds:schemaRef ds:uri="cce181c5-4c25-4fc9-9063-989c7ff53741"/>
    <ds:schemaRef ds:uri="fe84f450-12e3-4ea6-9451-acfdb38e3073"/>
  </ds:schemaRefs>
</ds:datastoreItem>
</file>

<file path=customXml/itemProps3.xml><?xml version="1.0" encoding="utf-8"?>
<ds:datastoreItem xmlns:ds="http://schemas.openxmlformats.org/officeDocument/2006/customXml" ds:itemID="{639A892B-A4CA-4679-9AC0-421F88BC0BD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3116</TotalTime>
  <Words>1019</Words>
  <Application>Microsoft Office PowerPoint</Application>
  <PresentationFormat>On-screen Show (4:3)</PresentationFormat>
  <Paragraphs>148</Paragraphs>
  <Slides>16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Flow</vt:lpstr>
      <vt:lpstr>  Welcome to Year 1 </vt:lpstr>
      <vt:lpstr>Meet the Team</vt:lpstr>
      <vt:lpstr>Autumn Term</vt:lpstr>
      <vt:lpstr>  Spring Term</vt:lpstr>
      <vt:lpstr>     Summer Term</vt:lpstr>
      <vt:lpstr>Expectations for Holbrook Children</vt:lpstr>
      <vt:lpstr>Year Group Expectations</vt:lpstr>
      <vt:lpstr>PowerPoint Presentation</vt:lpstr>
      <vt:lpstr>Seesaw &amp; Home learning</vt:lpstr>
      <vt:lpstr>How parents can help</vt:lpstr>
      <vt:lpstr>Reading Diaries</vt:lpstr>
      <vt:lpstr>Reading Diaries</vt:lpstr>
      <vt:lpstr>   Reminders</vt:lpstr>
      <vt:lpstr>   Reminders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 2005</dc:title>
  <dc:creator>Rachel Louise Swift</dc:creator>
  <cp:lastModifiedBy>Chloe Kerr</cp:lastModifiedBy>
  <cp:revision>136</cp:revision>
  <cp:lastPrinted>2018-09-24T14:50:55Z</cp:lastPrinted>
  <dcterms:created xsi:type="dcterms:W3CDTF">2005-09-18T17:54:29Z</dcterms:created>
  <dcterms:modified xsi:type="dcterms:W3CDTF">2025-09-17T07:05:15Z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0x0101009CAAED33307A1C4996B2CA7F7CB960FB</vt:lpwstr>
  </property>
  <property fmtid="{D5CDD505-2E9C-101B-9397-08002B2CF9AE}" pid="3" name="Order">
    <vt:r8>7626200</vt:r8>
  </property>
  <property fmtid="{D5CDD505-2E9C-101B-9397-08002B2CF9AE}" pid="4" name="MediaServiceImageTags">
    <vt:lpwstr/>
  </property>
</Properties>
</file>